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8"/>
  </p:notesMasterIdLst>
  <p:sldIdLst>
    <p:sldId id="1654" r:id="rId5"/>
    <p:sldId id="311" r:id="rId6"/>
    <p:sldId id="1651" r:id="rId7"/>
    <p:sldId id="340" r:id="rId8"/>
    <p:sldId id="372" r:id="rId9"/>
    <p:sldId id="1764" r:id="rId10"/>
    <p:sldId id="1898" r:id="rId11"/>
    <p:sldId id="1756" r:id="rId12"/>
    <p:sldId id="1806" r:id="rId13"/>
    <p:sldId id="1761" r:id="rId14"/>
    <p:sldId id="1808" r:id="rId15"/>
    <p:sldId id="1807" r:id="rId16"/>
    <p:sldId id="1762" r:id="rId17"/>
    <p:sldId id="1810" r:id="rId18"/>
    <p:sldId id="1809" r:id="rId19"/>
    <p:sldId id="1763" r:id="rId20"/>
    <p:sldId id="1760" r:id="rId21"/>
    <p:sldId id="1769" r:id="rId22"/>
    <p:sldId id="1770" r:id="rId23"/>
    <p:sldId id="1771" r:id="rId24"/>
    <p:sldId id="1772" r:id="rId25"/>
    <p:sldId id="1773" r:id="rId26"/>
    <p:sldId id="1774" r:id="rId27"/>
    <p:sldId id="1775" r:id="rId28"/>
    <p:sldId id="1776" r:id="rId29"/>
    <p:sldId id="1777" r:id="rId30"/>
    <p:sldId id="1778" r:id="rId31"/>
    <p:sldId id="1779" r:id="rId32"/>
    <p:sldId id="1780" r:id="rId33"/>
    <p:sldId id="1781" r:id="rId34"/>
    <p:sldId id="1792" r:id="rId35"/>
    <p:sldId id="1793" r:id="rId36"/>
    <p:sldId id="1794" r:id="rId37"/>
    <p:sldId id="1795" r:id="rId38"/>
    <p:sldId id="1782" r:id="rId39"/>
    <p:sldId id="1783" r:id="rId40"/>
    <p:sldId id="1784" r:id="rId41"/>
    <p:sldId id="1796" r:id="rId42"/>
    <p:sldId id="1797" r:id="rId43"/>
    <p:sldId id="1799" r:id="rId44"/>
    <p:sldId id="1802" r:id="rId45"/>
    <p:sldId id="1801" r:id="rId46"/>
    <p:sldId id="1803" r:id="rId47"/>
    <p:sldId id="1804" r:id="rId48"/>
    <p:sldId id="1811" r:id="rId49"/>
    <p:sldId id="1805" r:id="rId50"/>
    <p:sldId id="1788" r:id="rId51"/>
    <p:sldId id="1786" r:id="rId52"/>
    <p:sldId id="1787" r:id="rId53"/>
    <p:sldId id="1790" r:id="rId54"/>
    <p:sldId id="1748" r:id="rId55"/>
    <p:sldId id="1899" r:id="rId56"/>
    <p:sldId id="1900" r:id="rId57"/>
  </p:sldIdLst>
  <p:sldSz cx="12192000" cy="6858000"/>
  <p:notesSz cx="7102475" cy="102330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E4853FC6-EE39-459C-A778-F2657F77E272}">
          <p14:sldIdLst>
            <p14:sldId id="1654"/>
            <p14:sldId id="311"/>
            <p14:sldId id="1651"/>
            <p14:sldId id="340"/>
            <p14:sldId id="372"/>
            <p14:sldId id="1764"/>
            <p14:sldId id="1898"/>
            <p14:sldId id="1756"/>
            <p14:sldId id="1806"/>
            <p14:sldId id="1761"/>
            <p14:sldId id="1808"/>
            <p14:sldId id="1807"/>
            <p14:sldId id="1762"/>
            <p14:sldId id="1810"/>
            <p14:sldId id="1809"/>
            <p14:sldId id="1763"/>
            <p14:sldId id="1760"/>
            <p14:sldId id="1769"/>
            <p14:sldId id="1770"/>
            <p14:sldId id="1771"/>
            <p14:sldId id="1772"/>
            <p14:sldId id="1773"/>
            <p14:sldId id="1774"/>
            <p14:sldId id="1775"/>
            <p14:sldId id="1776"/>
            <p14:sldId id="1777"/>
            <p14:sldId id="1778"/>
            <p14:sldId id="1779"/>
            <p14:sldId id="1780"/>
            <p14:sldId id="1781"/>
            <p14:sldId id="1792"/>
            <p14:sldId id="1793"/>
            <p14:sldId id="1794"/>
            <p14:sldId id="1795"/>
            <p14:sldId id="1782"/>
            <p14:sldId id="1783"/>
            <p14:sldId id="1784"/>
            <p14:sldId id="1796"/>
            <p14:sldId id="1797"/>
            <p14:sldId id="1799"/>
            <p14:sldId id="1802"/>
            <p14:sldId id="1801"/>
            <p14:sldId id="1803"/>
            <p14:sldId id="1804"/>
            <p14:sldId id="1811"/>
            <p14:sldId id="1805"/>
            <p14:sldId id="1788"/>
            <p14:sldId id="1786"/>
            <p14:sldId id="1787"/>
            <p14:sldId id="1790"/>
            <p14:sldId id="1748"/>
            <p14:sldId id="1899"/>
            <p14:sldId id="1900"/>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AA"/>
    <a:srgbClr val="FF5900"/>
    <a:srgbClr val="E6E6E6"/>
    <a:srgbClr val="FF6400"/>
    <a:srgbClr val="EBEBEB"/>
    <a:srgbClr val="DBDBDB"/>
    <a:srgbClr val="E1E1E1"/>
    <a:srgbClr val="DEDEDE"/>
    <a:srgbClr val="FF4C05"/>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61" autoAdjust="0"/>
    <p:restoredTop sz="27974" autoAdjust="0"/>
  </p:normalViewPr>
  <p:slideViewPr>
    <p:cSldViewPr snapToGrid="0">
      <p:cViewPr varScale="1">
        <p:scale>
          <a:sx n="23" d="100"/>
          <a:sy n="23" d="100"/>
        </p:scale>
        <p:origin x="2674" y="29"/>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63" d="100"/>
          <a:sy n="63" d="100"/>
        </p:scale>
        <p:origin x="3924" y="78"/>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3428"/>
          </a:xfrm>
          <a:prstGeom prst="rect">
            <a:avLst/>
          </a:prstGeom>
        </p:spPr>
        <p:txBody>
          <a:bodyPr vert="horz" lIns="99057" tIns="49528" rIns="99057" bIns="49528" rtlCol="0"/>
          <a:lstStyle>
            <a:lvl1pPr algn="l">
              <a:defRPr sz="1300"/>
            </a:lvl1pPr>
          </a:lstStyle>
          <a:p>
            <a:endParaRPr lang="en-US"/>
          </a:p>
        </p:txBody>
      </p:sp>
      <p:sp>
        <p:nvSpPr>
          <p:cNvPr id="3" name="Date Placeholder 2"/>
          <p:cNvSpPr>
            <a:spLocks noGrp="1"/>
          </p:cNvSpPr>
          <p:nvPr>
            <p:ph type="dt" idx="1"/>
          </p:nvPr>
        </p:nvSpPr>
        <p:spPr>
          <a:xfrm>
            <a:off x="4023092" y="0"/>
            <a:ext cx="3077739" cy="513428"/>
          </a:xfrm>
          <a:prstGeom prst="rect">
            <a:avLst/>
          </a:prstGeom>
        </p:spPr>
        <p:txBody>
          <a:bodyPr vert="horz" lIns="99057" tIns="49528" rIns="99057" bIns="49528" rtlCol="0"/>
          <a:lstStyle>
            <a:lvl1pPr algn="r">
              <a:defRPr sz="1300"/>
            </a:lvl1pPr>
          </a:lstStyle>
          <a:p>
            <a:fld id="{B4D86BBF-38DE-4B34-833D-210BC6F66615}" type="datetimeFigureOut">
              <a:rPr lang="en-US" smtClean="0"/>
              <a:t>1/27/2025</a:t>
            </a:fld>
            <a:endParaRPr lang="en-US"/>
          </a:p>
        </p:txBody>
      </p:sp>
      <p:sp>
        <p:nvSpPr>
          <p:cNvPr id="4" name="Slide Image Placeholder 3"/>
          <p:cNvSpPr>
            <a:spLocks noGrp="1" noRot="1" noChangeAspect="1"/>
          </p:cNvSpPr>
          <p:nvPr>
            <p:ph type="sldImg" idx="2"/>
          </p:nvPr>
        </p:nvSpPr>
        <p:spPr>
          <a:xfrm>
            <a:off x="482600" y="1279525"/>
            <a:ext cx="6137275" cy="3452813"/>
          </a:xfrm>
          <a:prstGeom prst="rect">
            <a:avLst/>
          </a:prstGeom>
          <a:noFill/>
          <a:ln w="12700">
            <a:solidFill>
              <a:prstClr val="black"/>
            </a:solidFill>
          </a:ln>
        </p:spPr>
        <p:txBody>
          <a:bodyPr vert="horz" lIns="99057" tIns="49528" rIns="99057" bIns="49528" rtlCol="0" anchor="ctr"/>
          <a:lstStyle/>
          <a:p>
            <a:endParaRPr lang="en-US"/>
          </a:p>
        </p:txBody>
      </p:sp>
      <p:sp>
        <p:nvSpPr>
          <p:cNvPr id="5" name="Notes Placeholder 4"/>
          <p:cNvSpPr>
            <a:spLocks noGrp="1"/>
          </p:cNvSpPr>
          <p:nvPr>
            <p:ph type="body" sz="quarter" idx="3"/>
          </p:nvPr>
        </p:nvSpPr>
        <p:spPr>
          <a:xfrm>
            <a:off x="710248" y="4924643"/>
            <a:ext cx="5681980" cy="4029254"/>
          </a:xfrm>
          <a:prstGeom prst="rect">
            <a:avLst/>
          </a:prstGeom>
        </p:spPr>
        <p:txBody>
          <a:bodyPr vert="horz" lIns="99057" tIns="49528" rIns="99057" bIns="4952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19598"/>
            <a:ext cx="3077739" cy="513427"/>
          </a:xfrm>
          <a:prstGeom prst="rect">
            <a:avLst/>
          </a:prstGeom>
        </p:spPr>
        <p:txBody>
          <a:bodyPr vert="horz" lIns="99057" tIns="49528" rIns="99057" bIns="49528" rtlCol="0" anchor="b"/>
          <a:lstStyle>
            <a:lvl1pPr algn="l">
              <a:defRPr sz="1300"/>
            </a:lvl1pPr>
          </a:lstStyle>
          <a:p>
            <a:endParaRPr lang="en-US"/>
          </a:p>
        </p:txBody>
      </p:sp>
      <p:sp>
        <p:nvSpPr>
          <p:cNvPr id="7" name="Slide Number Placeholder 6"/>
          <p:cNvSpPr>
            <a:spLocks noGrp="1"/>
          </p:cNvSpPr>
          <p:nvPr>
            <p:ph type="sldNum" sz="quarter" idx="5"/>
          </p:nvPr>
        </p:nvSpPr>
        <p:spPr>
          <a:xfrm>
            <a:off x="4023092" y="9719598"/>
            <a:ext cx="3077739" cy="513427"/>
          </a:xfrm>
          <a:prstGeom prst="rect">
            <a:avLst/>
          </a:prstGeom>
        </p:spPr>
        <p:txBody>
          <a:bodyPr vert="horz" lIns="99057" tIns="49528" rIns="99057" bIns="49528" rtlCol="0" anchor="b"/>
          <a:lstStyle>
            <a:lvl1pPr algn="r">
              <a:defRPr sz="1300"/>
            </a:lvl1pPr>
          </a:lstStyle>
          <a:p>
            <a:fld id="{B02BE67B-2C32-4802-A81D-5FD8EA0D9546}" type="slidenum">
              <a:rPr lang="en-US" smtClean="0"/>
              <a:t>‹#›</a:t>
            </a:fld>
            <a:endParaRPr lang="en-US"/>
          </a:p>
        </p:txBody>
      </p:sp>
    </p:spTree>
    <p:extLst>
      <p:ext uri="{BB962C8B-B14F-4D97-AF65-F5344CB8AC3E}">
        <p14:creationId xmlns:p14="http://schemas.microsoft.com/office/powerpoint/2010/main" val="353392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signavio.co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academic.signavio.co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1184275"/>
            <a:ext cx="5676900" cy="3194050"/>
          </a:xfrm>
          <a:prstGeom prst="rect">
            <a:avLst/>
          </a:prstGeom>
          <a:noFill/>
          <a:ln w="12700">
            <a:solidFill>
              <a:prstClr val="black"/>
            </a:solidFill>
          </a:ln>
        </p:spPr>
      </p:sp>
      <p:sp>
        <p:nvSpPr>
          <p:cNvPr id="3" name="Notes Placeholder 2"/>
          <p:cNvSpPr>
            <a:spLocks noGrp="1"/>
          </p:cNvSpPr>
          <p:nvPr>
            <p:ph type="body" idx="1"/>
          </p:nvPr>
        </p:nvSpPr>
        <p:spPr>
          <a:xfrm>
            <a:off x="638473" y="4555370"/>
            <a:ext cx="5104805" cy="3726845"/>
          </a:xfrm>
          <a:prstGeom prst="rect">
            <a:avLst/>
          </a:prstGeom>
        </p:spPr>
        <p:txBody>
          <a:bodyPr/>
          <a:lstStyle/>
          <a:p>
            <a:pPr marL="216233" indent="-216233">
              <a:buAutoNum type="arabicPeriod"/>
            </a:pPr>
            <a:r>
              <a:rPr lang="en-AU" dirty="0"/>
              <a:t>Systematically define…</a:t>
            </a:r>
          </a:p>
          <a:p>
            <a:pPr marL="216233" indent="-216233">
              <a:buAutoNum type="arabicPeriod"/>
            </a:pPr>
            <a:r>
              <a:rPr lang="en-AU" dirty="0"/>
              <a:t>Establish clear criteria to…, i.e. for modelling, analysing, redesigning, automating and monitoring processes</a:t>
            </a:r>
          </a:p>
          <a:p>
            <a:pPr marL="216233" indent="-216233">
              <a:buAutoNum type="arabicPeriod"/>
            </a:pPr>
            <a:endParaRPr lang="en-AU" dirty="0"/>
          </a:p>
          <a:p>
            <a:r>
              <a:rPr lang="en-AU" dirty="0"/>
              <a:t>Boundaries,</a:t>
            </a:r>
            <a:r>
              <a:rPr lang="en-AU" baseline="0" dirty="0"/>
              <a:t> i.e. the scope of each process with respect to the other processes</a:t>
            </a:r>
            <a:endParaRPr lang="en-AU" dirty="0"/>
          </a:p>
          <a:p>
            <a:endParaRPr lang="en-AU" dirty="0"/>
          </a:p>
          <a:p>
            <a:r>
              <a:rPr lang="en-AU" dirty="0"/>
              <a:t>Process identification is a set of activities aiming to systematically define the set of</a:t>
            </a:r>
          </a:p>
          <a:p>
            <a:r>
              <a:rPr lang="en-AU" dirty="0"/>
              <a:t>business processes of a company and establish clear criteria for prioritizing them.</a:t>
            </a:r>
          </a:p>
          <a:p>
            <a:r>
              <a:rPr lang="en-AU" dirty="0"/>
              <a:t>The main output of process identification is a process architecture, which represents the</a:t>
            </a:r>
          </a:p>
          <a:p>
            <a:r>
              <a:rPr lang="en-AU" dirty="0"/>
              <a:t>business processes and their interrelations. A process architecture serves as a framework</a:t>
            </a:r>
          </a:p>
          <a:p>
            <a:r>
              <a:rPr lang="en-AU" dirty="0"/>
              <a:t>for defining the priorities and the scope of process </a:t>
            </a:r>
            <a:r>
              <a:rPr lang="en-AU" dirty="0" err="1"/>
              <a:t>modeling</a:t>
            </a:r>
            <a:r>
              <a:rPr lang="en-AU" dirty="0"/>
              <a:t> and redesign</a:t>
            </a:r>
          </a:p>
          <a:p>
            <a:r>
              <a:rPr lang="en-AU" dirty="0"/>
              <a:t>projects.</a:t>
            </a:r>
          </a:p>
          <a:p>
            <a:endParaRPr lang="en-AU" dirty="0"/>
          </a:p>
          <a:p>
            <a:r>
              <a:rPr lang="en-AU" dirty="0"/>
              <a:t>WHY</a:t>
            </a:r>
            <a:r>
              <a:rPr lang="en-AU" baseline="0" dirty="0"/>
              <a:t> PROCESS IDENTIFICATION?</a:t>
            </a:r>
          </a:p>
          <a:p>
            <a:r>
              <a:rPr lang="en-AU" baseline="0" dirty="0"/>
              <a:t>The first reason, related to the first aim, is UNDERSTANDING (the very first value we generate with BPM – transparency. And identification is the first step towards achieving that). The second reason, related to the second aim, is BUDGET, or better VALUE FOR MONEY.</a:t>
            </a:r>
          </a:p>
          <a:p>
            <a:r>
              <a:rPr lang="en-US" dirty="0"/>
              <a:t>Few organizations have the resources required to model all their processes in detail, to rigorously analyze and redesign each of them, to deploy automation technology in order to support each of these processes, and finally to continuously monitor the performance of all processes </a:t>
            </a:r>
            <a:r>
              <a:rPr lang="en-US" b="1" dirty="0"/>
              <a:t>in detail</a:t>
            </a:r>
            <a:r>
              <a:rPr lang="en-US" dirty="0"/>
              <a:t>. Even if such resources were available, it would not be cost-effective to spend them in this way. BPM is not free. Like any other investment in a company, </a:t>
            </a:r>
            <a:r>
              <a:rPr lang="en-US" b="1" dirty="0"/>
              <a:t>investments in BPM have to pay off</a:t>
            </a:r>
            <a:r>
              <a:rPr lang="en-US" dirty="0"/>
              <a:t>. Thus, it is imperative in every organization engaged in BPM to focus the attention on a subset of processes, i.e. to prioritize. </a:t>
            </a:r>
          </a:p>
          <a:p>
            <a:endParaRPr lang="en-US" dirty="0"/>
          </a:p>
          <a:p>
            <a:r>
              <a:rPr lang="en-US" dirty="0"/>
              <a:t>REASONS FOR PRIORITIZING</a:t>
            </a:r>
          </a:p>
          <a:p>
            <a:r>
              <a:rPr lang="en-US" dirty="0"/>
              <a:t>Some processes need to receive priority because they are of strategic importance to an organization’s survival. Other processes might show striking problems, which should be resolved for the sake of all involved stakeholders. In other words, </a:t>
            </a:r>
            <a:r>
              <a:rPr lang="en-US" b="1" dirty="0"/>
              <a:t>the processes that an organization should focus on </a:t>
            </a:r>
            <a:r>
              <a:rPr lang="en-US" dirty="0"/>
              <a:t>are found in areas where there is either great value created or significant trouble present (or both). To make things more complex, the subset of high-priority processes in an organization is subject to </a:t>
            </a:r>
            <a:r>
              <a:rPr lang="en-US" b="1" dirty="0"/>
              <a:t>the dynamics of time</a:t>
            </a:r>
            <a:r>
              <a:rPr lang="en-US" b="0" dirty="0"/>
              <a:t>:</a:t>
            </a:r>
            <a:r>
              <a:rPr lang="en-US" b="0" baseline="0" dirty="0"/>
              <a:t> </a:t>
            </a:r>
            <a:r>
              <a:rPr lang="en-US" dirty="0"/>
              <a:t>what may be processes that are </a:t>
            </a:r>
            <a:r>
              <a:rPr lang="en-US" b="1" dirty="0"/>
              <a:t>of strategic importance to an organization at some point may grow less important as time elapses</a:t>
            </a:r>
            <a:r>
              <a:rPr lang="en-US" dirty="0"/>
              <a:t>. </a:t>
            </a:r>
            <a:r>
              <a:rPr lang="en-US" b="1" dirty="0"/>
              <a:t>Market demands may change and new regulations or the introduction of new products may limit what was once a profitable business activity</a:t>
            </a:r>
            <a:r>
              <a:rPr lang="en-US" dirty="0"/>
              <a:t>. For example, the arrival of new competitors offering discount insurance policies through Web-based channels may push an established company to redesign its insurance sales processes to make them leaner, faster, and accessible from the Web.</a:t>
            </a:r>
          </a:p>
          <a:p>
            <a:endParaRPr lang="en-US" dirty="0"/>
          </a:p>
          <a:p>
            <a:pPr defTabSz="864931" fontAlgn="base">
              <a:spcBef>
                <a:spcPct val="30000"/>
              </a:spcBef>
              <a:spcAft>
                <a:spcPct val="0"/>
              </a:spcAft>
              <a:defRPr/>
            </a:pPr>
            <a:r>
              <a:rPr lang="en-US" dirty="0"/>
              <a:t>However, while some processes may be problematic at one point, once</a:t>
            </a:r>
            <a:r>
              <a:rPr lang="en-US" baseline="0" dirty="0"/>
              <a:t> </a:t>
            </a:r>
            <a:r>
              <a:rPr lang="en-US" dirty="0"/>
              <a:t>the issues have been identified and resolved by a process improvement project, an organization can do with only periodic inspections for some time. For example, an insurance company suffering from high levels of customer dissatisfaction will naturally tend to focus on its customer-oriented processes, say its claims handling process. Once this process has improved and customer satisfaction is again within the desired range, the emphasis might move to its </a:t>
            </a:r>
            <a:r>
              <a:rPr lang="en-US" b="1" dirty="0"/>
              <a:t>risk</a:t>
            </a:r>
            <a:r>
              <a:rPr lang="en-US" dirty="0"/>
              <a:t> </a:t>
            </a:r>
            <a:r>
              <a:rPr lang="en-US" b="1" dirty="0"/>
              <a:t>assessment</a:t>
            </a:r>
            <a:r>
              <a:rPr lang="en-US" dirty="0"/>
              <a:t> processes, which are important for the long-term viability and competitiveness of the company.</a:t>
            </a:r>
          </a:p>
          <a:p>
            <a:endParaRPr lang="en-AU" dirty="0"/>
          </a:p>
          <a:p>
            <a:endParaRPr lang="en-US" dirty="0"/>
          </a:p>
        </p:txBody>
      </p:sp>
      <p:sp>
        <p:nvSpPr>
          <p:cNvPr id="4" name="Slide Number Placeholder 3"/>
          <p:cNvSpPr>
            <a:spLocks noGrp="1"/>
          </p:cNvSpPr>
          <p:nvPr>
            <p:ph type="sldNum" sz="quarter" idx="10"/>
          </p:nvPr>
        </p:nvSpPr>
        <p:spPr/>
        <p:txBody>
          <a:bodyPr/>
          <a:lstStyle/>
          <a:p>
            <a:fld id="{9D5A2214-653C-4C2E-91D9-3B929644C9CF}" type="slidenum">
              <a:rPr lang="de-DE" smtClean="0"/>
              <a:pPr/>
              <a:t>3</a:t>
            </a:fld>
            <a:endParaRPr lang="de-DE"/>
          </a:p>
        </p:txBody>
      </p:sp>
      <p:sp>
        <p:nvSpPr>
          <p:cNvPr id="5" name="Footer Placeholder 4"/>
          <p:cNvSpPr>
            <a:spLocks noGrp="1"/>
          </p:cNvSpPr>
          <p:nvPr>
            <p:ph type="ftr" sz="quarter" idx="11"/>
          </p:nvPr>
        </p:nvSpPr>
        <p:spPr/>
        <p:txBody>
          <a:bodyPr/>
          <a:lstStyle/>
          <a:p>
            <a:r>
              <a:rPr lang="de-DE"/>
              <a:t>QUT Brisbane, Dr. Jan Recker</a:t>
            </a:r>
            <a:endParaRPr lang="de-DE" dirty="0"/>
          </a:p>
        </p:txBody>
      </p:sp>
    </p:spTree>
    <p:extLst>
      <p:ext uri="{BB962C8B-B14F-4D97-AF65-F5344CB8AC3E}">
        <p14:creationId xmlns:p14="http://schemas.microsoft.com/office/powerpoint/2010/main" val="1542551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F82759E-8999-4DBB-AFA5-27BEE8C6C2F0}" type="slidenum">
              <a:rPr lang="en-US" smtClean="0"/>
              <a:pPr/>
              <a:t>12</a:t>
            </a:fld>
            <a:endParaRPr lang="en-US"/>
          </a:p>
        </p:txBody>
      </p:sp>
    </p:spTree>
    <p:extLst>
      <p:ext uri="{BB962C8B-B14F-4D97-AF65-F5344CB8AC3E}">
        <p14:creationId xmlns:p14="http://schemas.microsoft.com/office/powerpoint/2010/main" val="3712562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D40111-F93E-495F-9CD5-3E7781261B0D}" type="slidenum">
              <a:rPr lang="en-US"/>
              <a:pPr/>
              <a:t>13</a:t>
            </a:fld>
            <a:endParaRPr lang="en-US"/>
          </a:p>
        </p:txBody>
      </p:sp>
      <p:sp>
        <p:nvSpPr>
          <p:cNvPr id="2009090" name="Rectangle 2"/>
          <p:cNvSpPr>
            <a:spLocks noGrp="1" noRot="1" noChangeAspect="1" noChangeArrowheads="1" noTextEdit="1"/>
          </p:cNvSpPr>
          <p:nvPr>
            <p:ph type="sldImg"/>
          </p:nvPr>
        </p:nvSpPr>
        <p:spPr>
          <a:ln/>
        </p:spPr>
      </p:sp>
      <p:sp>
        <p:nvSpPr>
          <p:cNvPr id="2009091" name="Rectangle 3"/>
          <p:cNvSpPr>
            <a:spLocks noGrp="1" noChangeArrowheads="1"/>
          </p:cNvSpPr>
          <p:nvPr>
            <p:ph type="body" idx="1"/>
          </p:nvPr>
        </p:nvSpPr>
        <p:spPr/>
        <p:txBody>
          <a:bodyPr/>
          <a:lstStyle/>
          <a:p>
            <a:r>
              <a:rPr lang="en-AU" dirty="0"/>
              <a:t>Start event: trigger</a:t>
            </a:r>
          </a:p>
          <a:p>
            <a:r>
              <a:rPr lang="en-AU" dirty="0"/>
              <a:t>End event: process outcome</a:t>
            </a:r>
          </a:p>
          <a:p>
            <a:r>
              <a:rPr lang="en-AU" dirty="0"/>
              <a:t>Split</a:t>
            </a:r>
            <a:r>
              <a:rPr lang="en-AU" baseline="0" dirty="0"/>
              <a:t> gateway: this is where the control flow is split into two or more branches. In this case the flow is split into two mutually exclusive branches (one taken when items are not in stock, the other when the items are in stock).</a:t>
            </a:r>
          </a:p>
          <a:p>
            <a:endParaRPr lang="en-AU" baseline="0" dirty="0"/>
          </a:p>
          <a:p>
            <a:r>
              <a:rPr lang="en-AU" baseline="0" dirty="0"/>
              <a:t>Talk about triggers and outcomes: this process has one trigger and two possible outcomes. Without reading the content, I can already see this process can end up in an order being fulfilled (which in this case is a positive outcome) or rejected (negative outcome)</a:t>
            </a:r>
          </a:p>
          <a:p>
            <a:endParaRPr lang="en-AU" baseline="0" dirty="0"/>
          </a:p>
          <a:p>
            <a:r>
              <a:rPr lang="en-AU" baseline="0" dirty="0"/>
              <a:t>Clearly, for the organization running this process, like a seller or supplier, the goal is to fulfil the order, so that value can be generated for the customer who submitted the order.</a:t>
            </a:r>
          </a:p>
          <a:p>
            <a:endParaRPr lang="en-AU" baseline="0" dirty="0"/>
          </a:p>
          <a:p>
            <a:r>
              <a:rPr lang="en-AU" baseline="0" dirty="0"/>
              <a:t>It is important to ensure consistency across all our models. One way of doing this is to establish some conventions for labelling events and activities.</a:t>
            </a:r>
          </a:p>
          <a:p>
            <a:endParaRPr lang="en-AU" baseline="0" dirty="0"/>
          </a:p>
          <a:p>
            <a:endParaRPr lang="en-AU" dirty="0"/>
          </a:p>
        </p:txBody>
      </p:sp>
    </p:spTree>
    <p:extLst>
      <p:ext uri="{BB962C8B-B14F-4D97-AF65-F5344CB8AC3E}">
        <p14:creationId xmlns:p14="http://schemas.microsoft.com/office/powerpoint/2010/main" val="2987959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F82759E-8999-4DBB-AFA5-27BEE8C6C2F0}" type="slidenum">
              <a:rPr lang="en-US" smtClean="0"/>
              <a:pPr/>
              <a:t>14</a:t>
            </a:fld>
            <a:endParaRPr lang="en-US"/>
          </a:p>
        </p:txBody>
      </p:sp>
    </p:spTree>
    <p:extLst>
      <p:ext uri="{BB962C8B-B14F-4D97-AF65-F5344CB8AC3E}">
        <p14:creationId xmlns:p14="http://schemas.microsoft.com/office/powerpoint/2010/main" val="3712562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D40111-F93E-495F-9CD5-3E7781261B0D}" type="slidenum">
              <a:rPr lang="en-US"/>
              <a:pPr/>
              <a:t>15</a:t>
            </a:fld>
            <a:endParaRPr lang="en-US"/>
          </a:p>
        </p:txBody>
      </p:sp>
      <p:sp>
        <p:nvSpPr>
          <p:cNvPr id="2009090" name="Rectangle 2"/>
          <p:cNvSpPr>
            <a:spLocks noGrp="1" noRot="1" noChangeAspect="1" noChangeArrowheads="1" noTextEdit="1"/>
          </p:cNvSpPr>
          <p:nvPr>
            <p:ph type="sldImg"/>
          </p:nvPr>
        </p:nvSpPr>
        <p:spPr>
          <a:ln/>
        </p:spPr>
      </p:sp>
      <p:sp>
        <p:nvSpPr>
          <p:cNvPr id="2009091" name="Rectangle 3"/>
          <p:cNvSpPr>
            <a:spLocks noGrp="1" noChangeArrowheads="1"/>
          </p:cNvSpPr>
          <p:nvPr>
            <p:ph type="body" idx="1"/>
          </p:nvPr>
        </p:nvSpPr>
        <p:spPr/>
        <p:txBody>
          <a:bodyPr/>
          <a:lstStyle/>
          <a:p>
            <a:r>
              <a:rPr lang="en-AU" dirty="0"/>
              <a:t>Start event: trigger</a:t>
            </a:r>
          </a:p>
          <a:p>
            <a:r>
              <a:rPr lang="en-AU" dirty="0"/>
              <a:t>End event: process outcome</a:t>
            </a:r>
          </a:p>
          <a:p>
            <a:r>
              <a:rPr lang="en-AU" dirty="0"/>
              <a:t>Split</a:t>
            </a:r>
            <a:r>
              <a:rPr lang="en-AU" baseline="0" dirty="0"/>
              <a:t> gateway: this is where the control flow is split into two or more branches. In this case the flow is split into two mutually exclusive branches (one taken when items are not in stock, the other when the items are in stock).</a:t>
            </a:r>
          </a:p>
          <a:p>
            <a:endParaRPr lang="en-AU" baseline="0" dirty="0"/>
          </a:p>
          <a:p>
            <a:r>
              <a:rPr lang="en-AU" baseline="0" dirty="0"/>
              <a:t>Talk about triggers and outcomes: this process has one trigger and two possible outcomes. Without reading the content, I can already see this process can end up in an order being fulfilled (which in this case is a positive outcome) or rejected (negative outcome)</a:t>
            </a:r>
          </a:p>
          <a:p>
            <a:endParaRPr lang="en-AU" baseline="0" dirty="0"/>
          </a:p>
          <a:p>
            <a:r>
              <a:rPr lang="en-AU" baseline="0" dirty="0"/>
              <a:t>Clearly, for the organization running this process, like a seller or supplier, the goal is to fulfil the order, so that value can be generated for the customer who submitted the order.</a:t>
            </a:r>
          </a:p>
          <a:p>
            <a:endParaRPr lang="en-AU" baseline="0" dirty="0"/>
          </a:p>
          <a:p>
            <a:r>
              <a:rPr lang="en-AU" baseline="0" dirty="0"/>
              <a:t>It is important to ensure consistency across all our models. One way of doing this is to establish some conventions for labelling events and activities.</a:t>
            </a:r>
          </a:p>
          <a:p>
            <a:endParaRPr lang="en-AU" baseline="0" dirty="0"/>
          </a:p>
          <a:p>
            <a:endParaRPr lang="en-AU" dirty="0"/>
          </a:p>
        </p:txBody>
      </p:sp>
    </p:spTree>
    <p:extLst>
      <p:ext uri="{BB962C8B-B14F-4D97-AF65-F5344CB8AC3E}">
        <p14:creationId xmlns:p14="http://schemas.microsoft.com/office/powerpoint/2010/main" val="2987959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D40111-F93E-495F-9CD5-3E7781261B0D}" type="slidenum">
              <a:rPr lang="en-US"/>
              <a:pPr/>
              <a:t>16</a:t>
            </a:fld>
            <a:endParaRPr lang="en-US"/>
          </a:p>
        </p:txBody>
      </p:sp>
      <p:sp>
        <p:nvSpPr>
          <p:cNvPr id="2009090" name="Rectangle 2"/>
          <p:cNvSpPr>
            <a:spLocks noGrp="1" noRot="1" noChangeAspect="1" noChangeArrowheads="1" noTextEdit="1"/>
          </p:cNvSpPr>
          <p:nvPr>
            <p:ph type="sldImg"/>
          </p:nvPr>
        </p:nvSpPr>
        <p:spPr>
          <a:ln/>
        </p:spPr>
      </p:sp>
      <p:sp>
        <p:nvSpPr>
          <p:cNvPr id="2009091"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AU" dirty="0"/>
              <a:t>One important notion we need to understand when creating process models is the difference between a process model and its process instances, or in other words, the difference between design-time and run-time. In order to understand this difference, we need to know more about start and end events.</a:t>
            </a:r>
          </a:p>
          <a:p>
            <a:endParaRPr lang="en-AU" dirty="0"/>
          </a:p>
        </p:txBody>
      </p:sp>
    </p:spTree>
    <p:extLst>
      <p:ext uri="{BB962C8B-B14F-4D97-AF65-F5344CB8AC3E}">
        <p14:creationId xmlns:p14="http://schemas.microsoft.com/office/powerpoint/2010/main" val="1224590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pPr/>
              <a:t>17</a:t>
            </a:fld>
            <a:endParaRPr lang="en-US"/>
          </a:p>
        </p:txBody>
      </p:sp>
    </p:spTree>
    <p:extLst>
      <p:ext uri="{BB962C8B-B14F-4D97-AF65-F5344CB8AC3E}">
        <p14:creationId xmlns:p14="http://schemas.microsoft.com/office/powerpoint/2010/main" val="4259870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b="1" dirty="0"/>
              <a:t>Clearly,</a:t>
            </a:r>
            <a:r>
              <a:rPr lang="en-AU" b="1" baseline="0" dirty="0"/>
              <a:t> we need to archive the order once both the emission of the invoice and the shipment of the goods have been done, but there’s nothing preventing us from emitting the invoice necessarily BEFORE shipping the goods</a:t>
            </a:r>
            <a:r>
              <a:rPr lang="en-AU" baseline="0" dirty="0"/>
              <a:t>. In other words, we are not concerned about the specific order in which these two activities can take place, so long as they are BOTH completed. I can first emit the invoice or ship the goods. Or event these two activities could start at the same time. Thus, we need to use gateways to model this condition.</a:t>
            </a:r>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18</a:t>
            </a:fld>
            <a:endParaRPr lang="en-US">
              <a:solidFill>
                <a:srgbClr val="000000"/>
              </a:solidFill>
            </a:endParaRPr>
          </a:p>
        </p:txBody>
      </p:sp>
    </p:spTree>
    <p:extLst>
      <p:ext uri="{BB962C8B-B14F-4D97-AF65-F5344CB8AC3E}">
        <p14:creationId xmlns:p14="http://schemas.microsoft.com/office/powerpoint/2010/main" val="2251246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17362C-A8AB-454A-A1C0-21F6AFB79602}" type="slidenum">
              <a:rPr lang="en-US">
                <a:solidFill>
                  <a:srgbClr val="000000"/>
                </a:solidFill>
              </a:rPr>
              <a:pPr/>
              <a:t>19</a:t>
            </a:fld>
            <a:endParaRPr lang="en-US">
              <a:solidFill>
                <a:srgbClr val="000000"/>
              </a:solidFill>
            </a:endParaRPr>
          </a:p>
        </p:txBody>
      </p:sp>
      <p:sp>
        <p:nvSpPr>
          <p:cNvPr id="2008066" name="Rectangle 2"/>
          <p:cNvSpPr>
            <a:spLocks noGrp="1" noRot="1" noChangeAspect="1" noChangeArrowheads="1" noTextEdit="1"/>
          </p:cNvSpPr>
          <p:nvPr>
            <p:ph type="sldImg"/>
          </p:nvPr>
        </p:nvSpPr>
        <p:spPr>
          <a:ln/>
        </p:spPr>
      </p:sp>
      <p:sp>
        <p:nvSpPr>
          <p:cNvPr id="2008067" name="Rectangle 3"/>
          <p:cNvSpPr>
            <a:spLocks noGrp="1" noChangeArrowheads="1"/>
          </p:cNvSpPr>
          <p:nvPr>
            <p:ph type="body" idx="1"/>
          </p:nvPr>
        </p:nvSpPr>
        <p:spPr/>
        <p:txBody>
          <a:bodyPr/>
          <a:lstStyle/>
          <a:p>
            <a:r>
              <a:rPr lang="en-AU" dirty="0"/>
              <a:t>What’s the problem with this solution?</a:t>
            </a:r>
          </a:p>
        </p:txBody>
      </p:sp>
    </p:spTree>
    <p:extLst>
      <p:ext uri="{BB962C8B-B14F-4D97-AF65-F5344CB8AC3E}">
        <p14:creationId xmlns:p14="http://schemas.microsoft.com/office/powerpoint/2010/main" val="245070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40F74D-5B23-4B48-BF0A-930A23ABE4EE}" type="slidenum">
              <a:rPr lang="en-US">
                <a:solidFill>
                  <a:srgbClr val="000000"/>
                </a:solidFill>
              </a:rPr>
              <a:pPr/>
              <a:t>20</a:t>
            </a:fld>
            <a:endParaRPr lang="en-US">
              <a:solidFill>
                <a:srgbClr val="000000"/>
              </a:solidFill>
            </a:endParaRPr>
          </a:p>
        </p:txBody>
      </p:sp>
      <p:sp>
        <p:nvSpPr>
          <p:cNvPr id="2012162" name="Rectangle 2"/>
          <p:cNvSpPr>
            <a:spLocks noGrp="1" noRot="1" noChangeAspect="1" noChangeArrowheads="1" noTextEdit="1"/>
          </p:cNvSpPr>
          <p:nvPr>
            <p:ph type="sldImg"/>
          </p:nvPr>
        </p:nvSpPr>
        <p:spPr>
          <a:ln/>
        </p:spPr>
      </p:sp>
      <p:sp>
        <p:nvSpPr>
          <p:cNvPr id="2012163" name="Rectangle 3"/>
          <p:cNvSpPr>
            <a:spLocks noGrp="1" noChangeArrowheads="1"/>
          </p:cNvSpPr>
          <p:nvPr>
            <p:ph type="body" idx="1"/>
          </p:nvPr>
        </p:nvSpPr>
        <p:spPr/>
        <p:txBody>
          <a:bodyPr/>
          <a:lstStyle/>
          <a:p>
            <a:pPr defTabSz="966612" fontAlgn="auto">
              <a:spcBef>
                <a:spcPts val="0"/>
              </a:spcBef>
              <a:spcAft>
                <a:spcPts val="0"/>
              </a:spcAft>
              <a:defRPr/>
            </a:pPr>
            <a:r>
              <a:rPr lang="en-AU" sz="1300" dirty="0">
                <a:solidFill>
                  <a:schemeClr val="tx1">
                    <a:lumMod val="75000"/>
                    <a:lumOff val="25000"/>
                  </a:schemeClr>
                </a:solidFill>
              </a:rPr>
              <a:t>The term “Gateway” implies that there is a gating mechanism that either allows or disallows passage of tokens through the Gateway. As Tokens arrive at a Gateway, they can be split apart on output or merged together on input, as the Gateway mechanisms are invoked.</a:t>
            </a:r>
            <a:endParaRPr lang="en-AU" dirty="0"/>
          </a:p>
          <a:p>
            <a:endParaRPr lang="en-AU" dirty="0"/>
          </a:p>
          <a:p>
            <a:r>
              <a:rPr lang="en-AU" dirty="0"/>
              <a:t>Decision points, where the flow</a:t>
            </a:r>
            <a:r>
              <a:rPr lang="en-AU" baseline="0" dirty="0"/>
              <a:t> is split between two or more alternatives,</a:t>
            </a:r>
          </a:p>
          <a:p>
            <a:endParaRPr lang="en-AU" baseline="0" dirty="0"/>
          </a:p>
          <a:p>
            <a:r>
              <a:rPr lang="en-GB" dirty="0"/>
              <a:t>With two inputs, XOR is true if and only if the inputs differ (one is true, one is false). With multiple inputs, XOR is true if and only if the number of true inputs is odd.</a:t>
            </a:r>
            <a:endParaRPr lang="en-AU" dirty="0"/>
          </a:p>
        </p:txBody>
      </p:sp>
    </p:spTree>
    <p:extLst>
      <p:ext uri="{BB962C8B-B14F-4D97-AF65-F5344CB8AC3E}">
        <p14:creationId xmlns:p14="http://schemas.microsoft.com/office/powerpoint/2010/main" val="3436387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fontAlgn="auto">
              <a:spcBef>
                <a:spcPts val="0"/>
              </a:spcBef>
              <a:spcAft>
                <a:spcPts val="0"/>
              </a:spcAft>
              <a:defRPr/>
            </a:pPr>
            <a:r>
              <a:rPr lang="en-AU" sz="1300" dirty="0"/>
              <a:t>A default flow is the default branch to be chosen from an (X)OR-split if all other conditions evaluate to false</a:t>
            </a:r>
          </a:p>
          <a:p>
            <a:endParaRPr lang="en-AU" dirty="0"/>
          </a:p>
        </p:txBody>
      </p:sp>
      <p:sp>
        <p:nvSpPr>
          <p:cNvPr id="4" name="Slide Number Placeholder 3"/>
          <p:cNvSpPr>
            <a:spLocks noGrp="1"/>
          </p:cNvSpPr>
          <p:nvPr>
            <p:ph type="sldNum" sz="quarter" idx="10"/>
          </p:nvPr>
        </p:nvSpPr>
        <p:spPr/>
        <p:txBody>
          <a:bodyPr/>
          <a:lstStyle/>
          <a:p>
            <a:fld id="{68195B8A-117A-4B9D-A876-8EB3EA5D2384}" type="slidenum">
              <a:rPr lang="en-AU" smtClean="0"/>
              <a:t>21</a:t>
            </a:fld>
            <a:endParaRPr lang="en-AU"/>
          </a:p>
        </p:txBody>
      </p:sp>
    </p:spTree>
    <p:extLst>
      <p:ext uri="{BB962C8B-B14F-4D97-AF65-F5344CB8AC3E}">
        <p14:creationId xmlns:p14="http://schemas.microsoft.com/office/powerpoint/2010/main" val="1564337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dt" sz="quarter" idx="1"/>
          </p:nvPr>
        </p:nvSpPr>
        <p:spPr>
          <a:xfrm>
            <a:off x="4931967" y="0"/>
            <a:ext cx="3771503" cy="332619"/>
          </a:xfrm>
          <a:prstGeom prst="rect">
            <a:avLst/>
          </a:prstGeom>
          <a:noFill/>
        </p:spPr>
        <p:txBody>
          <a:bodyPr/>
          <a:lstStyle/>
          <a:p>
            <a:fld id="{7354AC8F-83A6-4A26-A774-471EB5DFCC04}" type="datetime4">
              <a:rPr lang="nl-NL" smtClean="0">
                <a:solidFill>
                  <a:prstClr val="black"/>
                </a:solidFill>
              </a:rPr>
              <a:pPr/>
              <a:t>27 januari 2025</a:t>
            </a:fld>
            <a:endParaRPr lang="en-GB">
              <a:solidFill>
                <a:prstClr val="black"/>
              </a:solidFill>
            </a:endParaRPr>
          </a:p>
        </p:txBody>
      </p:sp>
      <p:sp>
        <p:nvSpPr>
          <p:cNvPr id="49155" name="Rectangle 7"/>
          <p:cNvSpPr>
            <a:spLocks noGrp="1" noChangeArrowheads="1"/>
          </p:cNvSpPr>
          <p:nvPr>
            <p:ph type="sldNum" sz="quarter" idx="5"/>
          </p:nvPr>
        </p:nvSpPr>
        <p:spPr>
          <a:noFill/>
        </p:spPr>
        <p:txBody>
          <a:bodyPr/>
          <a:lstStyle/>
          <a:p>
            <a:fld id="{3A125E23-B54F-489B-9334-E55E9AFFBB2D}" type="slidenum">
              <a:rPr lang="en-GB" smtClean="0">
                <a:solidFill>
                  <a:prstClr val="black"/>
                </a:solidFill>
              </a:rPr>
              <a:pPr/>
              <a:t>4</a:t>
            </a:fld>
            <a:endParaRPr lang="en-GB">
              <a:solidFill>
                <a:prstClr val="black"/>
              </a:solidFill>
            </a:endParaRPr>
          </a:p>
        </p:txBody>
      </p:sp>
      <p:sp>
        <p:nvSpPr>
          <p:cNvPr id="49156" name="Rectangle 2"/>
          <p:cNvSpPr>
            <a:spLocks noGrp="1" noRot="1" noChangeAspect="1" noChangeArrowheads="1" noTextEdit="1"/>
          </p:cNvSpPr>
          <p:nvPr>
            <p:ph type="sldImg"/>
          </p:nvPr>
        </p:nvSpPr>
        <p:spPr>
          <a:xfrm>
            <a:off x="2135188" y="498475"/>
            <a:ext cx="4433887" cy="2495550"/>
          </a:xfrm>
          <a:prstGeom prst="rect">
            <a:avLst/>
          </a:prstGeom>
          <a:ln/>
        </p:spPr>
      </p:sp>
      <p:sp>
        <p:nvSpPr>
          <p:cNvPr id="49157" name="Rectangle 3"/>
          <p:cNvSpPr>
            <a:spLocks noGrp="1" noChangeArrowheads="1"/>
          </p:cNvSpPr>
          <p:nvPr>
            <p:ph type="body" idx="1"/>
          </p:nvPr>
        </p:nvSpPr>
        <p:spPr>
          <a:xfrm>
            <a:off x="1160464" y="3159882"/>
            <a:ext cx="6382543" cy="2993571"/>
          </a:xfrm>
          <a:prstGeom prst="rect">
            <a:avLst/>
          </a:prstGeom>
          <a:noFill/>
          <a:ln/>
        </p:spPr>
        <p:txBody>
          <a:bodyPr/>
          <a:lstStyle/>
          <a:p>
            <a:pPr eaLnBrk="1" hangingPunct="1"/>
            <a:r>
              <a:rPr lang="en-GB" dirty="0"/>
              <a:t>Scope = the area of ​​action, in particular what are the interrelationships both in order and in hierarchy between the processes under examination and other processes in existence in the organization</a:t>
            </a:r>
          </a:p>
          <a:p>
            <a:pPr eaLnBrk="1" hangingPunct="1"/>
            <a:r>
              <a:rPr lang="en-GB" dirty="0"/>
              <a:t>Feasibility = predisposition of these processes to be improved. Here cultural and political aspects must be taken into consideration</a:t>
            </a:r>
            <a:endParaRPr lang="en-US" dirty="0"/>
          </a:p>
          <a:p>
            <a:pPr eaLnBrk="1" hangingPunct="1"/>
            <a:endParaRPr lang="en-US" dirty="0"/>
          </a:p>
          <a:p>
            <a:pPr eaLnBrk="1" hangingPunct="1"/>
            <a:r>
              <a:rPr lang="en-US" dirty="0"/>
              <a:t>Designation phase: what processes</a:t>
            </a:r>
            <a:r>
              <a:rPr lang="en-US" baseline="0" dirty="0"/>
              <a:t> are executed in our organization</a:t>
            </a:r>
          </a:p>
          <a:p>
            <a:pPr eaLnBrk="1" hangingPunct="1"/>
            <a:r>
              <a:rPr lang="en-US" baseline="0" dirty="0"/>
              <a:t>Boundaries and interrelationships = process scope</a:t>
            </a:r>
          </a:p>
          <a:p>
            <a:pPr eaLnBrk="1" hangingPunct="1"/>
            <a:r>
              <a:rPr lang="en-US" baseline="0" dirty="0"/>
              <a:t>Prioritization (aka Evaluation phase, aka </a:t>
            </a:r>
            <a:r>
              <a:rPr lang="en-US" b="1" baseline="0" dirty="0"/>
              <a:t>Process Selection</a:t>
            </a:r>
            <a:r>
              <a:rPr lang="en-US" b="0" baseline="0" dirty="0"/>
              <a:t>)</a:t>
            </a:r>
            <a:r>
              <a:rPr lang="en-US" baseline="0" dirty="0"/>
              <a:t>: based on this information, which processes should the organization focus on in terms of management activities (modelling, redesign, automation, monitoring)?</a:t>
            </a:r>
          </a:p>
          <a:p>
            <a:pPr eaLnBrk="1" hangingPunct="1"/>
            <a:endParaRPr lang="en-US" baseline="0" dirty="0"/>
          </a:p>
          <a:p>
            <a:pPr eaLnBrk="1" hangingPunct="1"/>
            <a:r>
              <a:rPr lang="en-US" baseline="0" dirty="0"/>
              <a:t>Process scope </a:t>
            </a:r>
            <a:r>
              <a:rPr lang="en-US" dirty="0"/>
              <a:t>: boundaries and interrelationships</a:t>
            </a:r>
            <a:endParaRPr lang="en-US" baseline="0" dirty="0"/>
          </a:p>
          <a:p>
            <a:pPr eaLnBrk="1" hangingPunct="1"/>
            <a:endParaRPr lang="en-US" baseline="0" dirty="0"/>
          </a:p>
          <a:p>
            <a:pPr eaLnBrk="1" hangingPunct="1"/>
            <a:endParaRPr lang="en-US" baseline="0" dirty="0"/>
          </a:p>
          <a:p>
            <a:pPr eaLnBrk="1" hangingPunct="1"/>
            <a:r>
              <a:rPr lang="en-US" baseline="0" dirty="0"/>
              <a:t>Culture, e.g. the participants of a particular process are negatively affected by the way they are mandated to perform a given process (e.g. a suboptimal way), and start deviating from that</a:t>
            </a:r>
          </a:p>
          <a:p>
            <a:pPr eaLnBrk="1" hangingPunct="1"/>
            <a:endParaRPr lang="en-US" baseline="0" dirty="0"/>
          </a:p>
          <a:p>
            <a:pPr marL="405836" lvl="1"/>
            <a:r>
              <a:rPr lang="en-US" dirty="0"/>
              <a:t>Importance</a:t>
            </a:r>
          </a:p>
          <a:p>
            <a:pPr marL="405836" lvl="1"/>
            <a:r>
              <a:rPr lang="en-US" dirty="0"/>
              <a:t>	Which processes have the greatest impact on the organization‘s	strategic goals?</a:t>
            </a:r>
          </a:p>
          <a:p>
            <a:pPr marL="405836" lvl="1"/>
            <a:endParaRPr lang="en-US" dirty="0"/>
          </a:p>
          <a:p>
            <a:pPr marL="405836" lvl="1"/>
            <a:r>
              <a:rPr lang="en-US" dirty="0"/>
              <a:t>Dysfunction</a:t>
            </a:r>
          </a:p>
          <a:p>
            <a:pPr marL="405836" lvl="1"/>
            <a:r>
              <a:rPr lang="en-US" dirty="0"/>
              <a:t>	Which processes are in the deepest trouble?</a:t>
            </a:r>
          </a:p>
          <a:p>
            <a:pPr marL="405836" lvl="1"/>
            <a:endParaRPr lang="en-US" dirty="0"/>
          </a:p>
          <a:p>
            <a:pPr marL="405836" lvl="1"/>
            <a:r>
              <a:rPr lang="en-US" dirty="0"/>
              <a:t>Feasibility</a:t>
            </a:r>
          </a:p>
          <a:p>
            <a:pPr marL="405836" lvl="1"/>
            <a:r>
              <a:rPr lang="en-US" dirty="0"/>
              <a:t>	Which process is the most susceptible to successful process 	management?</a:t>
            </a:r>
          </a:p>
          <a:p>
            <a:pPr marL="405836" lvl="1"/>
            <a:endParaRPr lang="en-US" dirty="0"/>
          </a:p>
          <a:p>
            <a:pPr defTabSz="732740" fontAlgn="base">
              <a:spcBef>
                <a:spcPct val="30000"/>
              </a:spcBef>
              <a:spcAft>
                <a:spcPct val="0"/>
              </a:spcAft>
              <a:defRPr/>
            </a:pPr>
            <a:r>
              <a:rPr lang="en-US" baseline="0" dirty="0"/>
              <a:t>The evaluation can be carried out through a process portfolio diagram</a:t>
            </a:r>
            <a:endParaRPr lang="en-US" dirty="0"/>
          </a:p>
          <a:p>
            <a:endParaRPr lang="en-US" dirty="0"/>
          </a:p>
          <a:p>
            <a:r>
              <a:rPr lang="en-US" dirty="0"/>
              <a:t>The second point is about the health of a process. Which processes perform the worst? Which ones are less conformant with policies and regulations? Which ones are the less </a:t>
            </a:r>
            <a:r>
              <a:rPr lang="en-US" dirty="0" err="1"/>
              <a:t>suistainable</a:t>
            </a:r>
            <a:r>
              <a:rPr lang="en-US" dirty="0"/>
              <a:t>?</a:t>
            </a:r>
          </a:p>
          <a:p>
            <a:endParaRPr lang="en-US" dirty="0"/>
          </a:p>
          <a:p>
            <a:r>
              <a:rPr lang="en-US" dirty="0"/>
              <a:t>The third point is</a:t>
            </a:r>
            <a:r>
              <a:rPr lang="en-US" baseline="0" dirty="0"/>
              <a:t> related to the susceptibility of a process to incidental or continuous process management initiatives, i.e. redesign, automation etc. BPM should focus on those processes where it is </a:t>
            </a:r>
            <a:r>
              <a:rPr lang="en-US" b="1" baseline="0" dirty="0"/>
              <a:t>reasonable to expect benefits</a:t>
            </a:r>
          </a:p>
          <a:p>
            <a:pPr marL="405836" lvl="1"/>
            <a:endParaRPr lang="en-US" dirty="0"/>
          </a:p>
          <a:p>
            <a:pPr eaLnBrk="1" hangingPunct="1"/>
            <a:endParaRPr lang="en-US" baseline="0" dirty="0"/>
          </a:p>
        </p:txBody>
      </p:sp>
    </p:spTree>
    <p:extLst>
      <p:ext uri="{BB962C8B-B14F-4D97-AF65-F5344CB8AC3E}">
        <p14:creationId xmlns:p14="http://schemas.microsoft.com/office/powerpoint/2010/main" val="2220799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40F74D-5B23-4B48-BF0A-930A23ABE4EE}" type="slidenum">
              <a:rPr lang="en-US">
                <a:solidFill>
                  <a:srgbClr val="000000"/>
                </a:solidFill>
              </a:rPr>
              <a:pPr/>
              <a:t>22</a:t>
            </a:fld>
            <a:endParaRPr lang="en-US">
              <a:solidFill>
                <a:srgbClr val="000000"/>
              </a:solidFill>
            </a:endParaRPr>
          </a:p>
        </p:txBody>
      </p:sp>
      <p:sp>
        <p:nvSpPr>
          <p:cNvPr id="2012162" name="Rectangle 2"/>
          <p:cNvSpPr>
            <a:spLocks noGrp="1" noRot="1" noChangeAspect="1" noChangeArrowheads="1" noTextEdit="1"/>
          </p:cNvSpPr>
          <p:nvPr>
            <p:ph type="sldImg"/>
          </p:nvPr>
        </p:nvSpPr>
        <p:spPr>
          <a:ln/>
        </p:spPr>
      </p:sp>
      <p:sp>
        <p:nvSpPr>
          <p:cNvPr id="2012163" name="Rectangle 3"/>
          <p:cNvSpPr>
            <a:spLocks noGrp="1" noChangeArrowheads="1"/>
          </p:cNvSpPr>
          <p:nvPr>
            <p:ph type="body" idx="1"/>
          </p:nvPr>
        </p:nvSpPr>
        <p:spPr/>
        <p:txBody>
          <a:bodyPr/>
          <a:lstStyle/>
          <a:p>
            <a:r>
              <a:rPr lang="en-AU" dirty="0"/>
              <a:t>By “parallel” we intend</a:t>
            </a:r>
            <a:r>
              <a:rPr lang="en-AU" baseline="0" dirty="0"/>
              <a:t> flows which can proceed independently of each other</a:t>
            </a:r>
            <a:endParaRPr lang="en-AU" dirty="0"/>
          </a:p>
        </p:txBody>
      </p:sp>
    </p:spTree>
    <p:extLst>
      <p:ext uri="{BB962C8B-B14F-4D97-AF65-F5344CB8AC3E}">
        <p14:creationId xmlns:p14="http://schemas.microsoft.com/office/powerpoint/2010/main" val="3651598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Let’s take, as an example, the security check at </a:t>
            </a:r>
            <a:r>
              <a:rPr lang="en-AU"/>
              <a:t>an airport. </a:t>
            </a:r>
            <a:r>
              <a:rPr lang="en-AU" dirty="0"/>
              <a:t>Depending on the layout of the airport, on its passengers traffic at the moment we approach the security check, we may first</a:t>
            </a:r>
            <a:r>
              <a:rPr lang="en-AU" baseline="0" dirty="0"/>
              <a:t> pass through the security screening and then our luggage will pass through screening, or, for example, luggage screening may start first, and while this is being done, we quickly pass through security screening (as most often happens). However, in order to proceed to the departure level, we first have to pass both screenings: security and luggage</a:t>
            </a:r>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23</a:t>
            </a:fld>
            <a:endParaRPr lang="en-US">
              <a:solidFill>
                <a:srgbClr val="000000"/>
              </a:solidFill>
            </a:endParaRPr>
          </a:p>
        </p:txBody>
      </p:sp>
    </p:spTree>
    <p:extLst>
      <p:ext uri="{BB962C8B-B14F-4D97-AF65-F5344CB8AC3E}">
        <p14:creationId xmlns:p14="http://schemas.microsoft.com/office/powerpoint/2010/main" val="1402031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So, coming back to our example, in order to disambiguate these gateways,</a:t>
            </a:r>
            <a:r>
              <a:rPr lang="en-AU" baseline="0" dirty="0"/>
              <a:t> and assigning a proper </a:t>
            </a:r>
            <a:r>
              <a:rPr lang="en-AU" baseline="0" dirty="0" err="1"/>
              <a:t>behavior</a:t>
            </a:r>
            <a:r>
              <a:rPr lang="en-AU" baseline="0" dirty="0"/>
              <a:t> to our model, we need to use…</a:t>
            </a:r>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24</a:t>
            </a:fld>
            <a:endParaRPr lang="en-US">
              <a:solidFill>
                <a:srgbClr val="000000"/>
              </a:solidFill>
            </a:endParaRPr>
          </a:p>
        </p:txBody>
      </p:sp>
    </p:spTree>
    <p:extLst>
      <p:ext uri="{BB962C8B-B14F-4D97-AF65-F5344CB8AC3E}">
        <p14:creationId xmlns:p14="http://schemas.microsoft.com/office/powerpoint/2010/main" val="2343712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DA6698-EFDE-47E5-B13B-4FD82BA64727}" type="slidenum">
              <a:rPr lang="en-US">
                <a:solidFill>
                  <a:srgbClr val="000000"/>
                </a:solidFill>
              </a:rPr>
              <a:pPr/>
              <a:t>25</a:t>
            </a:fld>
            <a:endParaRPr lang="en-US">
              <a:solidFill>
                <a:srgbClr val="000000"/>
              </a:solidFill>
            </a:endParaRPr>
          </a:p>
        </p:txBody>
      </p:sp>
      <p:sp>
        <p:nvSpPr>
          <p:cNvPr id="2058242" name="Rectangle 2"/>
          <p:cNvSpPr>
            <a:spLocks noGrp="1" noRot="1" noChangeAspect="1" noChangeArrowheads="1" noTextEdit="1"/>
          </p:cNvSpPr>
          <p:nvPr>
            <p:ph type="sldImg"/>
          </p:nvPr>
        </p:nvSpPr>
        <p:spPr>
          <a:ln/>
        </p:spPr>
      </p:sp>
      <p:sp>
        <p:nvSpPr>
          <p:cNvPr id="2058243" name="Rectangle 3"/>
          <p:cNvSpPr>
            <a:spLocks noGrp="1" noChangeArrowheads="1"/>
          </p:cNvSpPr>
          <p:nvPr>
            <p:ph type="body" idx="1"/>
          </p:nvPr>
        </p:nvSpPr>
        <p:spPr/>
        <p:txBody>
          <a:bodyPr/>
          <a:lstStyle/>
          <a:p>
            <a:pPr defTabSz="966612" fontAlgn="auto">
              <a:spcBef>
                <a:spcPts val="0"/>
              </a:spcBef>
              <a:spcAft>
                <a:spcPts val="0"/>
              </a:spcAft>
              <a:defRPr/>
            </a:pPr>
            <a:r>
              <a:rPr lang="en-AU" dirty="0"/>
              <a:t>Sometimes, the number of branches to be taken varies from one instance to another:</a:t>
            </a:r>
          </a:p>
          <a:p>
            <a:endParaRPr lang="en-AU" dirty="0"/>
          </a:p>
        </p:txBody>
      </p:sp>
    </p:spTree>
    <p:extLst>
      <p:ext uri="{BB962C8B-B14F-4D97-AF65-F5344CB8AC3E}">
        <p14:creationId xmlns:p14="http://schemas.microsoft.com/office/powerpoint/2010/main" val="1965119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49E80B-D58A-4DA2-81DF-0E77E732B6D5}" type="slidenum">
              <a:rPr lang="en-US">
                <a:solidFill>
                  <a:srgbClr val="000000"/>
                </a:solidFill>
              </a:rPr>
              <a:pPr/>
              <a:t>26</a:t>
            </a:fld>
            <a:endParaRPr lang="en-US">
              <a:solidFill>
                <a:srgbClr val="000000"/>
              </a:solidFill>
            </a:endParaRPr>
          </a:p>
        </p:txBody>
      </p:sp>
      <p:sp>
        <p:nvSpPr>
          <p:cNvPr id="2059266" name="Rectangle 2"/>
          <p:cNvSpPr>
            <a:spLocks noGrp="1" noRot="1" noChangeAspect="1" noChangeArrowheads="1" noTextEdit="1"/>
          </p:cNvSpPr>
          <p:nvPr>
            <p:ph type="sldImg"/>
          </p:nvPr>
        </p:nvSpPr>
        <p:spPr>
          <a:ln/>
        </p:spPr>
      </p:sp>
      <p:sp>
        <p:nvSpPr>
          <p:cNvPr id="2059267"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324652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8A9600-B272-466F-ACDA-5D15E38F04F0}" type="slidenum">
              <a:rPr lang="en-US">
                <a:solidFill>
                  <a:srgbClr val="000000"/>
                </a:solidFill>
              </a:rPr>
              <a:pPr/>
              <a:t>27</a:t>
            </a:fld>
            <a:endParaRPr lang="en-US">
              <a:solidFill>
                <a:srgbClr val="000000"/>
              </a:solidFill>
            </a:endParaRPr>
          </a:p>
        </p:txBody>
      </p:sp>
      <p:sp>
        <p:nvSpPr>
          <p:cNvPr id="2057218" name="Rectangle 2"/>
          <p:cNvSpPr>
            <a:spLocks noGrp="1" noRot="1" noChangeAspect="1" noChangeArrowheads="1" noTextEdit="1"/>
          </p:cNvSpPr>
          <p:nvPr>
            <p:ph type="sldImg"/>
          </p:nvPr>
        </p:nvSpPr>
        <p:spPr>
          <a:ln/>
        </p:spPr>
      </p:sp>
      <p:sp>
        <p:nvSpPr>
          <p:cNvPr id="2057219"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986272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40F74D-5B23-4B48-BF0A-930A23ABE4EE}" type="slidenum">
              <a:rPr lang="en-US">
                <a:solidFill>
                  <a:srgbClr val="000000"/>
                </a:solidFill>
              </a:rPr>
              <a:pPr/>
              <a:t>28</a:t>
            </a:fld>
            <a:endParaRPr lang="en-US">
              <a:solidFill>
                <a:srgbClr val="000000"/>
              </a:solidFill>
            </a:endParaRPr>
          </a:p>
        </p:txBody>
      </p:sp>
      <p:sp>
        <p:nvSpPr>
          <p:cNvPr id="2012162" name="Rectangle 2"/>
          <p:cNvSpPr>
            <a:spLocks noGrp="1" noRot="1" noChangeAspect="1" noChangeArrowheads="1" noTextEdit="1"/>
          </p:cNvSpPr>
          <p:nvPr>
            <p:ph type="sldImg"/>
          </p:nvPr>
        </p:nvSpPr>
        <p:spPr>
          <a:ln/>
        </p:spPr>
      </p:sp>
      <p:sp>
        <p:nvSpPr>
          <p:cNvPr id="2012163" name="Rectangle 3"/>
          <p:cNvSpPr>
            <a:spLocks noGrp="1" noChangeArrowheads="1"/>
          </p:cNvSpPr>
          <p:nvPr>
            <p:ph type="body" idx="1"/>
          </p:nvPr>
        </p:nvSpPr>
        <p:spPr/>
        <p:txBody>
          <a:bodyPr/>
          <a:lstStyle/>
          <a:p>
            <a:r>
              <a:rPr lang="en-AU" dirty="0"/>
              <a:t>By “parallel” we intend</a:t>
            </a:r>
            <a:r>
              <a:rPr lang="en-AU" baseline="0" dirty="0"/>
              <a:t> flows which can proceed </a:t>
            </a:r>
            <a:r>
              <a:rPr lang="en-AU" baseline="0" dirty="0" err="1"/>
              <a:t>indipendendly</a:t>
            </a:r>
            <a:r>
              <a:rPr lang="en-AU" baseline="0" dirty="0"/>
              <a:t> of each other</a:t>
            </a:r>
          </a:p>
          <a:p>
            <a:endParaRPr lang="en-AU" baseline="0" dirty="0"/>
          </a:p>
          <a:p>
            <a:r>
              <a:rPr lang="en-AU" baseline="0" dirty="0"/>
              <a:t>For OR-join make difference with AND-join: “active”</a:t>
            </a:r>
            <a:endParaRPr lang="en-AU" dirty="0"/>
          </a:p>
        </p:txBody>
      </p:sp>
    </p:spTree>
    <p:extLst>
      <p:ext uri="{BB962C8B-B14F-4D97-AF65-F5344CB8AC3E}">
        <p14:creationId xmlns:p14="http://schemas.microsoft.com/office/powerpoint/2010/main" val="3240494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Similar to the XOR-split, the OR-split can be equipped with a default flow which is taken if the conditions on all other branches </a:t>
            </a:r>
            <a:r>
              <a:rPr lang="en-AU"/>
              <a:t>are false</a:t>
            </a:r>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29</a:t>
            </a:fld>
            <a:endParaRPr lang="en-US">
              <a:solidFill>
                <a:srgbClr val="000000"/>
              </a:solidFill>
            </a:endParaRPr>
          </a:p>
        </p:txBody>
      </p:sp>
    </p:spTree>
    <p:extLst>
      <p:ext uri="{BB962C8B-B14F-4D97-AF65-F5344CB8AC3E}">
        <p14:creationId xmlns:p14="http://schemas.microsoft.com/office/powerpoint/2010/main" val="3420280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CC4850-624C-4A42-BAD9-BDBDEAA4F1DD}" type="slidenum">
              <a:rPr lang="en-US">
                <a:solidFill>
                  <a:srgbClr val="000000"/>
                </a:solidFill>
              </a:rPr>
              <a:pPr/>
              <a:t>30</a:t>
            </a:fld>
            <a:endParaRPr lang="en-US">
              <a:solidFill>
                <a:srgbClr val="000000"/>
              </a:solidFill>
            </a:endParaRPr>
          </a:p>
        </p:txBody>
      </p:sp>
      <p:sp>
        <p:nvSpPr>
          <p:cNvPr id="2011138" name="Rectangle 2"/>
          <p:cNvSpPr>
            <a:spLocks noGrp="1" noRot="1" noChangeAspect="1" noChangeArrowheads="1" noTextEdit="1"/>
          </p:cNvSpPr>
          <p:nvPr>
            <p:ph type="sldImg"/>
          </p:nvPr>
        </p:nvSpPr>
        <p:spPr>
          <a:xfrm>
            <a:off x="206375" y="806450"/>
            <a:ext cx="7162800" cy="4030663"/>
          </a:xfrm>
          <a:ln/>
        </p:spPr>
      </p:sp>
      <p:sp>
        <p:nvSpPr>
          <p:cNvPr id="2011139" name="Rectangle 3"/>
          <p:cNvSpPr>
            <a:spLocks noGrp="1" noChangeArrowheads="1"/>
          </p:cNvSpPr>
          <p:nvPr>
            <p:ph type="body" idx="1"/>
          </p:nvPr>
        </p:nvSpPr>
        <p:spPr>
          <a:xfrm>
            <a:off x="1007987" y="5104848"/>
            <a:ext cx="5560004" cy="4833187"/>
          </a:xfrm>
        </p:spPr>
        <p:txBody>
          <a:bodyPr/>
          <a:lstStyle/>
          <a:p>
            <a:endParaRPr lang="en-AU" dirty="0"/>
          </a:p>
        </p:txBody>
      </p:sp>
    </p:spTree>
    <p:extLst>
      <p:ext uri="{BB962C8B-B14F-4D97-AF65-F5344CB8AC3E}">
        <p14:creationId xmlns:p14="http://schemas.microsoft.com/office/powerpoint/2010/main" val="2393048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a:ln/>
        </p:spPr>
      </p:sp>
      <p:sp>
        <p:nvSpPr>
          <p:cNvPr id="2253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It is worth emphasizing here that activities located in two parallel paths do not need to be performed simultaneously. For example, “Send invoice” and “Ship goods” need not occur both at the same time, although due to a cosmic coincidence, they could happen at the same time. Instead, it might happen that first the invoice is sent and later the goods are shipped. Or things may happen in the reverse order.</a:t>
            </a:r>
          </a:p>
        </p:txBody>
      </p:sp>
      <p:sp>
        <p:nvSpPr>
          <p:cNvPr id="2253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b="1">
                <a:solidFill>
                  <a:schemeClr val="tx1"/>
                </a:solidFill>
                <a:latin typeface="Arial" charset="0"/>
                <a:ea typeface="ＭＳ Ｐゴシック" charset="0"/>
                <a:cs typeface="ＭＳ Ｐゴシック" charset="0"/>
              </a:defRPr>
            </a:lvl1pPr>
            <a:lvl2pPr marL="742950" indent="-285750" defTabSz="973138" eaLnBrk="0" hangingPunct="0">
              <a:defRPr sz="2400" b="1">
                <a:solidFill>
                  <a:schemeClr val="tx1"/>
                </a:solidFill>
                <a:latin typeface="Arial" charset="0"/>
                <a:ea typeface="ＭＳ Ｐゴシック" charset="0"/>
              </a:defRPr>
            </a:lvl2pPr>
            <a:lvl3pPr marL="1143000" indent="-228600" defTabSz="973138" eaLnBrk="0" hangingPunct="0">
              <a:defRPr sz="2400" b="1">
                <a:solidFill>
                  <a:schemeClr val="tx1"/>
                </a:solidFill>
                <a:latin typeface="Arial" charset="0"/>
                <a:ea typeface="ＭＳ Ｐゴシック" charset="0"/>
              </a:defRPr>
            </a:lvl3pPr>
            <a:lvl4pPr marL="1600200" indent="-228600" defTabSz="973138" eaLnBrk="0" hangingPunct="0">
              <a:defRPr sz="2400" b="1">
                <a:solidFill>
                  <a:schemeClr val="tx1"/>
                </a:solidFill>
                <a:latin typeface="Arial" charset="0"/>
                <a:ea typeface="ＭＳ Ｐゴシック" charset="0"/>
              </a:defRPr>
            </a:lvl4pPr>
            <a:lvl5pPr marL="2057400" indent="-228600" defTabSz="973138" eaLnBrk="0" hangingPunct="0">
              <a:defRPr sz="2400" b="1">
                <a:solidFill>
                  <a:schemeClr val="tx1"/>
                </a:solidFill>
                <a:latin typeface="Arial" charset="0"/>
                <a:ea typeface="ＭＳ Ｐゴシック" charset="0"/>
              </a:defRPr>
            </a:lvl5pPr>
            <a:lvl6pPr marL="2514600" indent="-228600" defTabSz="973138"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973138"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973138"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973138"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11C76F55-5200-8841-A388-0AA362AA5FDA}" type="slidenum">
              <a:rPr lang="en-AU" sz="1300" b="0"/>
              <a:pPr eaLnBrk="1" hangingPunct="1"/>
              <a:t>31</a:t>
            </a:fld>
            <a:endParaRPr lang="en-AU" sz="1300" b="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0" y="561975"/>
            <a:ext cx="4984750" cy="2805113"/>
          </a:xfrm>
          <a:prstGeom prst="rect">
            <a:avLst/>
          </a:prstGeom>
          <a:noFill/>
          <a:ln w="12700">
            <a:solidFill>
              <a:prstClr val="black"/>
            </a:solidFill>
          </a:ln>
        </p:spPr>
      </p:sp>
      <p:sp>
        <p:nvSpPr>
          <p:cNvPr id="3" name="Notes Placeholder 2"/>
          <p:cNvSpPr>
            <a:spLocks noGrp="1"/>
          </p:cNvSpPr>
          <p:nvPr>
            <p:ph type="body" idx="1"/>
          </p:nvPr>
        </p:nvSpPr>
        <p:spPr>
          <a:xfrm>
            <a:off x="904318" y="3551984"/>
            <a:ext cx="7238755" cy="3365413"/>
          </a:xfrm>
          <a:prstGeom prst="rect">
            <a:avLst/>
          </a:prstGeom>
        </p:spPr>
        <p:txBody>
          <a:bodyPr lIns="91553" tIns="45776" rIns="91553" bIns="45776">
            <a:normAutofit fontScale="47500" lnSpcReduction="20000"/>
          </a:bodyPr>
          <a:lstStyle/>
          <a:p>
            <a:r>
              <a:rPr lang="en-AU" dirty="0"/>
              <a:t>Possible = potential for outsourcing, esp.</a:t>
            </a:r>
            <a:r>
              <a:rPr lang="en-AU" baseline="0" dirty="0"/>
              <a:t> those that cannot be easily changed, such as handling of payments. Note, they are strategically not very important</a:t>
            </a:r>
            <a:endParaRPr lang="en-AU" dirty="0"/>
          </a:p>
          <a:p>
            <a:endParaRPr lang="en-AU" dirty="0"/>
          </a:p>
          <a:p>
            <a:r>
              <a:rPr lang="en-AU" dirty="0"/>
              <a:t>Importance </a:t>
            </a:r>
          </a:p>
          <a:p>
            <a:r>
              <a:rPr lang="en-AU" dirty="0"/>
              <a:t>Dysfunction</a:t>
            </a:r>
          </a:p>
          <a:p>
            <a:r>
              <a:rPr lang="en-AU" dirty="0"/>
              <a:t>Feasibility = </a:t>
            </a:r>
            <a:r>
              <a:rPr lang="en-US" dirty="0"/>
              <a:t>For each process, it should be determined how susceptible they are to process management initiatives, </a:t>
            </a:r>
            <a:r>
              <a:rPr lang="en-US" b="1" dirty="0"/>
              <a:t>either incidental or on a continuous basis</a:t>
            </a:r>
            <a:r>
              <a:rPr lang="en-US" dirty="0"/>
              <a:t>. Most notably, culture and politics involved in a particular process may be obstacles to achieve results from such initiatives. In general, process management should focus on those processes where it is reasonable to expect benefits. [CULTURE &amp; PEOPLE]</a:t>
            </a:r>
            <a:endParaRPr lang="en-AU" dirty="0"/>
          </a:p>
          <a:p>
            <a:endParaRPr lang="en-AU" dirty="0"/>
          </a:p>
          <a:p>
            <a:pPr defTabSz="761945" fontAlgn="base">
              <a:spcBef>
                <a:spcPct val="30000"/>
              </a:spcBef>
              <a:spcAft>
                <a:spcPct val="0"/>
              </a:spcAft>
              <a:defRPr/>
            </a:pPr>
            <a:r>
              <a:rPr lang="en-US" dirty="0"/>
              <a:t>Clearly, the three aspects of importance, dysfunction and feasibility are fully orthogonal. </a:t>
            </a:r>
          </a:p>
          <a:p>
            <a:pPr defTabSz="761945" fontAlgn="base">
              <a:spcBef>
                <a:spcPct val="30000"/>
              </a:spcBef>
              <a:spcAft>
                <a:spcPct val="0"/>
              </a:spcAft>
              <a:defRPr/>
            </a:pPr>
            <a:endParaRPr lang="en-US" dirty="0"/>
          </a:p>
          <a:p>
            <a:pPr defTabSz="761945" fontAlgn="base">
              <a:spcBef>
                <a:spcPct val="30000"/>
              </a:spcBef>
              <a:spcAft>
                <a:spcPct val="0"/>
              </a:spcAft>
              <a:defRPr/>
            </a:pPr>
            <a:r>
              <a:rPr lang="en-US" dirty="0"/>
              <a:t>3</a:t>
            </a:r>
            <a:r>
              <a:rPr lang="en-US" baseline="0" dirty="0"/>
              <a:t> </a:t>
            </a:r>
            <a:r>
              <a:rPr lang="en-US" dirty="0"/>
              <a:t>messages:</a:t>
            </a:r>
          </a:p>
          <a:p>
            <a:pPr marL="168638" indent="-168638" defTabSz="761945" fontAlgn="base">
              <a:spcBef>
                <a:spcPct val="30000"/>
              </a:spcBef>
              <a:spcAft>
                <a:spcPct val="0"/>
              </a:spcAft>
              <a:buFontTx/>
              <a:buChar char="-"/>
              <a:defRPr/>
            </a:pPr>
            <a:r>
              <a:rPr lang="en-US" dirty="0"/>
              <a:t>Not too many projects in parallel</a:t>
            </a:r>
            <a:r>
              <a:rPr lang="en-US" baseline="0" dirty="0"/>
              <a:t> </a:t>
            </a:r>
            <a:r>
              <a:rPr lang="en-US" dirty="0"/>
              <a:t>because it’s too costly (time, resources)</a:t>
            </a:r>
          </a:p>
          <a:p>
            <a:pPr marL="168638" indent="-168638" defTabSz="761945" fontAlgn="base">
              <a:spcBef>
                <a:spcPct val="30000"/>
              </a:spcBef>
              <a:spcAft>
                <a:spcPct val="0"/>
              </a:spcAft>
              <a:buFontTx/>
              <a:buChar char="-"/>
              <a:defRPr/>
            </a:pPr>
            <a:r>
              <a:rPr lang="en-US" dirty="0"/>
              <a:t>Not too many projects in parallel because of increased coordination complexity</a:t>
            </a:r>
            <a:r>
              <a:rPr lang="en-US" baseline="0" dirty="0"/>
              <a:t> (processes are interrelated)</a:t>
            </a:r>
          </a:p>
          <a:p>
            <a:pPr marL="168638" indent="-168638" defTabSz="761945" fontAlgn="base">
              <a:spcBef>
                <a:spcPct val="30000"/>
              </a:spcBef>
              <a:spcAft>
                <a:spcPct val="0"/>
              </a:spcAft>
              <a:buFontTx/>
              <a:buChar char="-"/>
              <a:defRPr/>
            </a:pPr>
            <a:r>
              <a:rPr lang="en-US" baseline="0" dirty="0"/>
              <a:t>Don’t tackle for first the process that is the most strategically important and dysfunctional, because you will have high chances of failure. Rather, start with a small number of projects as Davenport say, and learn from these</a:t>
            </a:r>
          </a:p>
          <a:p>
            <a:pPr marL="168638" indent="-168638" defTabSz="761945" fontAlgn="base">
              <a:spcBef>
                <a:spcPct val="30000"/>
              </a:spcBef>
              <a:spcAft>
                <a:spcPct val="0"/>
              </a:spcAft>
              <a:buFontTx/>
              <a:buChar char="-"/>
              <a:defRPr/>
            </a:pPr>
            <a:endParaRPr lang="en-US" dirty="0"/>
          </a:p>
          <a:p>
            <a:pPr defTabSz="761945" fontAlgn="base">
              <a:spcBef>
                <a:spcPct val="30000"/>
              </a:spcBef>
              <a:spcAft>
                <a:spcPct val="0"/>
              </a:spcAft>
              <a:defRPr/>
            </a:pPr>
            <a:endParaRPr lang="en-US" dirty="0"/>
          </a:p>
          <a:p>
            <a:pPr defTabSz="761945" fontAlgn="base">
              <a:spcBef>
                <a:spcPct val="30000"/>
              </a:spcBef>
              <a:spcAft>
                <a:spcPct val="0"/>
              </a:spcAft>
              <a:defRPr/>
            </a:pPr>
            <a:r>
              <a:rPr lang="en-US" b="1" dirty="0"/>
              <a:t>Should all processes that are dysfunctional, of strategic importance, and feasible to manage be subjected to process management initiatives?</a:t>
            </a:r>
          </a:p>
          <a:p>
            <a:pPr defTabSz="761945" fontAlgn="base">
              <a:spcBef>
                <a:spcPct val="30000"/>
              </a:spcBef>
              <a:spcAft>
                <a:spcPct val="0"/>
              </a:spcAft>
              <a:defRPr/>
            </a:pPr>
            <a:r>
              <a:rPr lang="en-US" dirty="0"/>
              <a:t>The general answer to this question is that for most organizations this is not feasible. Recall again that process management consumes resources. Even when there is a clear incentive to, for example, redesign various existing business processes, most organizations lack sufficient resources—people, funds, and time—to do so. Only the largest organizations are able to support more than a handful of process improvement projects at the same time. A good case in point is IBM, an organization known to have process improvement projects going on within all its existing business processes on a continuous basis. Another caveat of carrying out many simultaneous process management efforts is that these will create </a:t>
            </a:r>
            <a:r>
              <a:rPr lang="en-US" b="1" dirty="0"/>
              <a:t>coordination complexity</a:t>
            </a:r>
            <a:r>
              <a:rPr lang="en-US" dirty="0"/>
              <a:t>. Remember that processes may be linked to each other in various respects, such that measures taken for one process should be synchronized with those taken for other. As Davenport [10] describes: </a:t>
            </a:r>
            <a:r>
              <a:rPr lang="en-US" b="1" dirty="0"/>
              <a:t>Most companies choose to address a small set of business processes in order to gain experience with innovation initiatives, and they focus their resources on the most critical processes</a:t>
            </a:r>
            <a:r>
              <a:rPr lang="en-US" dirty="0"/>
              <a:t>. </a:t>
            </a:r>
            <a:r>
              <a:rPr lang="en-US" b="1" dirty="0"/>
              <a:t>Each successful initiative becomes a model for future efforts</a:t>
            </a:r>
            <a:r>
              <a:rPr lang="en-US" dirty="0"/>
              <a:t>. </a:t>
            </a:r>
          </a:p>
          <a:p>
            <a:pPr defTabSz="761945" fontAlgn="base">
              <a:spcBef>
                <a:spcPct val="30000"/>
              </a:spcBef>
              <a:spcAft>
                <a:spcPct val="0"/>
              </a:spcAft>
              <a:defRPr/>
            </a:pPr>
            <a:endParaRPr lang="en-US" dirty="0"/>
          </a:p>
          <a:p>
            <a:pPr defTabSz="761945" fontAlgn="base">
              <a:spcBef>
                <a:spcPct val="30000"/>
              </a:spcBef>
              <a:spcAft>
                <a:spcPct val="0"/>
              </a:spcAft>
              <a:defRPr/>
            </a:pPr>
            <a:r>
              <a:rPr lang="en-US" dirty="0"/>
              <a:t>What is happening in some organizations is that widespread efforts are made to at least model all important business processes, delaying the decision to make the step to more advanced BPM efforts (e.g. process redesign or automation). The idea is that </a:t>
            </a:r>
            <a:r>
              <a:rPr lang="en-US" b="1" dirty="0"/>
              <a:t>process models are a cornerstone of any further BPM efforts </a:t>
            </a:r>
            <a:r>
              <a:rPr lang="en-US" dirty="0"/>
              <a:t>in any case and that their existence will help to better understand where improvements can be gained. Creating a model of a process leads to the valuable insight how that process works at all, and can provide a good basis for small improvements that can easily be implemented. On the downside, such an approach bears the risk that major improvements are missed and stakeholders develop a feeling of a lack of return for the efforts. It should be stressed here, too, that the actual modeling of business processes is not an element of the process identification stage.</a:t>
            </a:r>
          </a:p>
          <a:p>
            <a:pPr defTabSz="761945" fontAlgn="base">
              <a:spcBef>
                <a:spcPct val="30000"/>
              </a:spcBef>
              <a:spcAft>
                <a:spcPct val="0"/>
              </a:spcAft>
              <a:defRPr/>
            </a:pPr>
            <a:endParaRPr lang="en-US" dirty="0"/>
          </a:p>
          <a:p>
            <a:pPr defTabSz="761945" fontAlgn="base">
              <a:spcBef>
                <a:spcPct val="30000"/>
              </a:spcBef>
              <a:spcAft>
                <a:spcPct val="0"/>
              </a:spcAft>
              <a:defRPr/>
            </a:pPr>
            <a:r>
              <a:rPr lang="en-US" dirty="0"/>
              <a:t>---</a:t>
            </a:r>
          </a:p>
          <a:p>
            <a:pPr defTabSz="761945" fontAlgn="base">
              <a:spcBef>
                <a:spcPct val="30000"/>
              </a:spcBef>
              <a:spcAft>
                <a:spcPct val="0"/>
              </a:spcAft>
              <a:defRPr/>
            </a:pPr>
            <a:endParaRPr lang="en-US" dirty="0"/>
          </a:p>
          <a:p>
            <a:pPr defTabSz="761945" fontAlgn="base">
              <a:spcBef>
                <a:spcPct val="30000"/>
              </a:spcBef>
              <a:spcAft>
                <a:spcPct val="0"/>
              </a:spcAft>
              <a:defRPr/>
            </a:pPr>
            <a:r>
              <a:rPr lang="en-US" dirty="0"/>
              <a:t>Note that it </a:t>
            </a:r>
            <a:r>
              <a:rPr lang="en-US" b="0" dirty="0"/>
              <a:t>may very well be that a strategically important process is also the process that can be expected to be the most difficult one to manage</a:t>
            </a:r>
            <a:r>
              <a:rPr lang="en-US" dirty="0"/>
              <a:t>, simply because so many earlier improvement efforts have already failed. An organization may not have a choice in such a situation. If a strategic process cannot be improved, this may turn out to be fatal for an organization as a whole. Think of a situation where the process to come up with new products creates much turmoil and conflicts within an organization: If the issues cannot be sorted out, the company may stop functioning quickly. In other settings, it may be more important to gain credibility with process management activities first. This can be accomplished by focusing on problematic processes of milder strategic importance but where there is a great desire to change. If successful, an improvement project at such a place may give credibility to the process management approach. These are not choices that can be easily prescribed without taking the specific context into situation. The various evaluation outcomes should be balanced to reach a list of those processes that should receive priority over others.</a:t>
            </a:r>
          </a:p>
          <a:p>
            <a:pPr defTabSz="761945" fontAlgn="base">
              <a:spcBef>
                <a:spcPct val="30000"/>
              </a:spcBef>
              <a:spcAft>
                <a:spcPct val="0"/>
              </a:spcAft>
              <a:defRPr/>
            </a:pPr>
            <a:endParaRPr lang="en-US" dirty="0"/>
          </a:p>
          <a:p>
            <a:endParaRPr lang="en-AU" dirty="0"/>
          </a:p>
        </p:txBody>
      </p:sp>
      <p:sp>
        <p:nvSpPr>
          <p:cNvPr id="4" name="Slide Number Placeholder 3"/>
          <p:cNvSpPr>
            <a:spLocks noGrp="1"/>
          </p:cNvSpPr>
          <p:nvPr>
            <p:ph type="sldNum" sz="quarter" idx="10"/>
          </p:nvPr>
        </p:nvSpPr>
        <p:spPr/>
        <p:txBody>
          <a:bodyPr/>
          <a:lstStyle/>
          <a:p>
            <a:fld id="{9D5A2214-653C-4C2E-91D9-3B929644C9CF}" type="slidenum">
              <a:rPr lang="de-DE" smtClean="0">
                <a:solidFill>
                  <a:prstClr val="black"/>
                </a:solidFill>
              </a:rPr>
              <a:pPr/>
              <a:t>5</a:t>
            </a:fld>
            <a:endParaRPr lang="de-DE">
              <a:solidFill>
                <a:prstClr val="black"/>
              </a:solidFill>
            </a:endParaRPr>
          </a:p>
        </p:txBody>
      </p:sp>
      <p:sp>
        <p:nvSpPr>
          <p:cNvPr id="5" name="Footer Placeholder 4"/>
          <p:cNvSpPr>
            <a:spLocks noGrp="1"/>
          </p:cNvSpPr>
          <p:nvPr>
            <p:ph type="ftr" sz="quarter" idx="11"/>
          </p:nvPr>
        </p:nvSpPr>
        <p:spPr/>
        <p:txBody>
          <a:bodyPr/>
          <a:lstStyle/>
          <a:p>
            <a:r>
              <a:rPr lang="de-DE">
                <a:solidFill>
                  <a:prstClr val="black"/>
                </a:solidFill>
              </a:rPr>
              <a:t>QUT Brisbane, Dr. Jan Recker</a:t>
            </a:r>
            <a:endParaRPr lang="de-DE" dirty="0">
              <a:solidFill>
                <a:prstClr val="black"/>
              </a:solidFill>
            </a:endParaRPr>
          </a:p>
        </p:txBody>
      </p:sp>
    </p:spTree>
    <p:extLst>
      <p:ext uri="{BB962C8B-B14F-4D97-AF65-F5344CB8AC3E}">
        <p14:creationId xmlns:p14="http://schemas.microsoft.com/office/powerpoint/2010/main" val="14237660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a:ln/>
        </p:spPr>
      </p:sp>
      <p:sp>
        <p:nvSpPr>
          <p:cNvPr id="2662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ＭＳ Ｐゴシック" charset="0"/>
              <a:cs typeface="ＭＳ Ｐゴシック" charset="0"/>
            </a:endParaRPr>
          </a:p>
        </p:txBody>
      </p:sp>
      <p:sp>
        <p:nvSpPr>
          <p:cNvPr id="2662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b="1">
                <a:solidFill>
                  <a:schemeClr val="tx1"/>
                </a:solidFill>
                <a:latin typeface="Arial" charset="0"/>
                <a:ea typeface="ＭＳ Ｐゴシック" charset="0"/>
                <a:cs typeface="ＭＳ Ｐゴシック" charset="0"/>
              </a:defRPr>
            </a:lvl1pPr>
            <a:lvl2pPr marL="742950" indent="-285750" defTabSz="973138" eaLnBrk="0" hangingPunct="0">
              <a:defRPr sz="2400" b="1">
                <a:solidFill>
                  <a:schemeClr val="tx1"/>
                </a:solidFill>
                <a:latin typeface="Arial" charset="0"/>
                <a:ea typeface="ＭＳ Ｐゴシック" charset="0"/>
              </a:defRPr>
            </a:lvl2pPr>
            <a:lvl3pPr marL="1143000" indent="-228600" defTabSz="973138" eaLnBrk="0" hangingPunct="0">
              <a:defRPr sz="2400" b="1">
                <a:solidFill>
                  <a:schemeClr val="tx1"/>
                </a:solidFill>
                <a:latin typeface="Arial" charset="0"/>
                <a:ea typeface="ＭＳ Ｐゴシック" charset="0"/>
              </a:defRPr>
            </a:lvl3pPr>
            <a:lvl4pPr marL="1600200" indent="-228600" defTabSz="973138" eaLnBrk="0" hangingPunct="0">
              <a:defRPr sz="2400" b="1">
                <a:solidFill>
                  <a:schemeClr val="tx1"/>
                </a:solidFill>
                <a:latin typeface="Arial" charset="0"/>
                <a:ea typeface="ＭＳ Ｐゴシック" charset="0"/>
              </a:defRPr>
            </a:lvl4pPr>
            <a:lvl5pPr marL="2057400" indent="-228600" defTabSz="973138" eaLnBrk="0" hangingPunct="0">
              <a:defRPr sz="2400" b="1">
                <a:solidFill>
                  <a:schemeClr val="tx1"/>
                </a:solidFill>
                <a:latin typeface="Arial" charset="0"/>
                <a:ea typeface="ＭＳ Ｐゴシック" charset="0"/>
              </a:defRPr>
            </a:lvl5pPr>
            <a:lvl6pPr marL="2514600" indent="-228600" defTabSz="973138"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973138"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973138"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973138"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AEB86BF9-C3B5-2946-980F-7CDBF49986AF}" type="slidenum">
              <a:rPr lang="en-AU" sz="1300" b="0"/>
              <a:pPr eaLnBrk="1" hangingPunct="1"/>
              <a:t>32</a:t>
            </a:fld>
            <a:endParaRPr lang="en-AU" sz="1300" b="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a:ln/>
        </p:spPr>
      </p:sp>
      <p:sp>
        <p:nvSpPr>
          <p:cNvPr id="2867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dirty="0">
                <a:ea typeface="ＭＳ Ｐゴシック" charset="0"/>
                <a:cs typeface="ＭＳ Ｐゴシック" charset="0"/>
              </a:rPr>
              <a:t>This one can be restructured</a:t>
            </a:r>
            <a:endParaRPr lang="en-US" dirty="0">
              <a:ea typeface="ＭＳ Ｐゴシック" charset="0"/>
              <a:cs typeface="ＭＳ Ｐゴシック" charset="0"/>
            </a:endParaRPr>
          </a:p>
        </p:txBody>
      </p:sp>
      <p:sp>
        <p:nvSpPr>
          <p:cNvPr id="2867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b="1">
                <a:solidFill>
                  <a:schemeClr val="tx1"/>
                </a:solidFill>
                <a:latin typeface="Arial" charset="0"/>
                <a:ea typeface="ＭＳ Ｐゴシック" charset="0"/>
                <a:cs typeface="ＭＳ Ｐゴシック" charset="0"/>
              </a:defRPr>
            </a:lvl1pPr>
            <a:lvl2pPr marL="742950" indent="-285750" defTabSz="973138" eaLnBrk="0" hangingPunct="0">
              <a:defRPr sz="2400" b="1">
                <a:solidFill>
                  <a:schemeClr val="tx1"/>
                </a:solidFill>
                <a:latin typeface="Arial" charset="0"/>
                <a:ea typeface="ＭＳ Ｐゴシック" charset="0"/>
              </a:defRPr>
            </a:lvl2pPr>
            <a:lvl3pPr marL="1143000" indent="-228600" defTabSz="973138" eaLnBrk="0" hangingPunct="0">
              <a:defRPr sz="2400" b="1">
                <a:solidFill>
                  <a:schemeClr val="tx1"/>
                </a:solidFill>
                <a:latin typeface="Arial" charset="0"/>
                <a:ea typeface="ＭＳ Ｐゴシック" charset="0"/>
              </a:defRPr>
            </a:lvl3pPr>
            <a:lvl4pPr marL="1600200" indent="-228600" defTabSz="973138" eaLnBrk="0" hangingPunct="0">
              <a:defRPr sz="2400" b="1">
                <a:solidFill>
                  <a:schemeClr val="tx1"/>
                </a:solidFill>
                <a:latin typeface="Arial" charset="0"/>
                <a:ea typeface="ＭＳ Ｐゴシック" charset="0"/>
              </a:defRPr>
            </a:lvl4pPr>
            <a:lvl5pPr marL="2057400" indent="-228600" defTabSz="973138" eaLnBrk="0" hangingPunct="0">
              <a:defRPr sz="2400" b="1">
                <a:solidFill>
                  <a:schemeClr val="tx1"/>
                </a:solidFill>
                <a:latin typeface="Arial" charset="0"/>
                <a:ea typeface="ＭＳ Ｐゴシック" charset="0"/>
              </a:defRPr>
            </a:lvl5pPr>
            <a:lvl6pPr marL="2514600" indent="-228600" defTabSz="973138"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973138"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973138"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973138"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D5518BC0-71FF-D04E-9620-CE0B3B597C34}" type="slidenum">
              <a:rPr lang="en-AU" sz="1300" b="0"/>
              <a:pPr eaLnBrk="1" hangingPunct="1"/>
              <a:t>33</a:t>
            </a:fld>
            <a:endParaRPr lang="en-AU" sz="1300" b="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34</a:t>
            </a:fld>
            <a:endParaRPr lang="en-US"/>
          </a:p>
        </p:txBody>
      </p:sp>
    </p:spTree>
    <p:extLst>
      <p:ext uri="{BB962C8B-B14F-4D97-AF65-F5344CB8AC3E}">
        <p14:creationId xmlns:p14="http://schemas.microsoft.com/office/powerpoint/2010/main" val="22364130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EE4BC2A9-B9C4-42D1-A80F-964BBE86E6E1}" type="slidenum">
              <a:rPr lang="en-US">
                <a:solidFill>
                  <a:srgbClr val="000000"/>
                </a:solidFill>
              </a:rPr>
              <a:pPr/>
              <a:t>35</a:t>
            </a:fld>
            <a:endParaRPr lang="en-US">
              <a:solidFill>
                <a:srgbClr val="000000"/>
              </a:solidFill>
            </a:endParaRPr>
          </a:p>
        </p:txBody>
      </p:sp>
      <p:sp>
        <p:nvSpPr>
          <p:cNvPr id="1729538" name="Rectangle 2"/>
          <p:cNvSpPr>
            <a:spLocks noGrp="1" noRot="1" noChangeAspect="1" noChangeArrowheads="1" noTextEdit="1"/>
          </p:cNvSpPr>
          <p:nvPr>
            <p:ph type="sldImg"/>
          </p:nvPr>
        </p:nvSpPr>
        <p:spPr>
          <a:xfrm>
            <a:off x="-139700" y="858838"/>
            <a:ext cx="7631113" cy="4294187"/>
          </a:xfrm>
          <a:prstGeom prst="rect">
            <a:avLst/>
          </a:prstGeom>
          <a:ln/>
        </p:spPr>
      </p:sp>
      <p:sp>
        <p:nvSpPr>
          <p:cNvPr id="1729539" name="Rectangle 3"/>
          <p:cNvSpPr>
            <a:spLocks noGrp="1" noChangeArrowheads="1"/>
          </p:cNvSpPr>
          <p:nvPr>
            <p:ph type="body" idx="1"/>
          </p:nvPr>
        </p:nvSpPr>
        <p:spPr>
          <a:xfrm>
            <a:off x="734911" y="5439848"/>
            <a:ext cx="5882559" cy="5153821"/>
          </a:xfrm>
          <a:prstGeom prst="rect">
            <a:avLst/>
          </a:prstGeom>
        </p:spPr>
        <p:txBody>
          <a:bodyPr/>
          <a:lstStyle/>
          <a:p>
            <a:r>
              <a:rPr lang="en-AU" dirty="0"/>
              <a:t>So far we have seen structures that are linear, i.e.,</a:t>
            </a:r>
            <a:r>
              <a:rPr lang="en-AU" baseline="0" dirty="0"/>
              <a:t> each activity is performed at most once. However, sometimes we may require to repeat one or several activities, for instance because of a failed check.</a:t>
            </a:r>
          </a:p>
          <a:p>
            <a:endParaRPr lang="en-AU" baseline="0" dirty="0"/>
          </a:p>
          <a:p>
            <a:r>
              <a:rPr lang="en-AU" baseline="0" dirty="0"/>
              <a:t>Repetition block, a block between an XOR-join (entry point) and an XOR-split (exit point), where the last activity is a decision activity, that allows us to repeat the block or get out of the block.</a:t>
            </a:r>
          </a:p>
          <a:p>
            <a:endParaRPr lang="en-AU" baseline="0" dirty="0"/>
          </a:p>
          <a:p>
            <a:r>
              <a:rPr lang="en-AU" sz="1300" dirty="0"/>
              <a:t>A </a:t>
            </a:r>
            <a:r>
              <a:rPr lang="en-AU" sz="1300" b="1" i="1" dirty="0"/>
              <a:t>cycle </a:t>
            </a:r>
            <a:r>
              <a:rPr lang="en-AU" sz="1300" dirty="0"/>
              <a:t>is a flow that goes back to an “earlier” point of the process. It is used to model parts of the process that can be repeated.</a:t>
            </a:r>
          </a:p>
          <a:p>
            <a:endParaRPr lang="en-AU" dirty="0"/>
          </a:p>
        </p:txBody>
      </p:sp>
    </p:spTree>
    <p:extLst>
      <p:ext uri="{BB962C8B-B14F-4D97-AF65-F5344CB8AC3E}">
        <p14:creationId xmlns:p14="http://schemas.microsoft.com/office/powerpoint/2010/main" val="36155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p:txBody>
          <a:bodyPr/>
          <a:lstStyle/>
          <a:p>
            <a:pPr>
              <a:defRPr/>
            </a:pPr>
            <a:fld id="{0F2C33C1-922C-496A-8FD8-06A569A607D4}" type="slidenum">
              <a:rPr lang="en-US">
                <a:solidFill>
                  <a:srgbClr val="000000"/>
                </a:solidFill>
              </a:rPr>
              <a:pPr>
                <a:defRPr/>
              </a:pPr>
              <a:t>36</a:t>
            </a:fld>
            <a:endParaRPr lang="en-US">
              <a:solidFill>
                <a:srgbClr val="000000"/>
              </a:solidFill>
            </a:endParaRPr>
          </a:p>
        </p:txBody>
      </p:sp>
      <p:sp>
        <p:nvSpPr>
          <p:cNvPr id="710658" name="Rectangle 2"/>
          <p:cNvSpPr>
            <a:spLocks noGrp="1" noRot="1" noChangeAspect="1" noChangeArrowheads="1" noTextEdit="1"/>
          </p:cNvSpPr>
          <p:nvPr>
            <p:ph type="sldImg"/>
          </p:nvPr>
        </p:nvSpPr>
        <p:spPr>
          <a:xfrm>
            <a:off x="-139700" y="858838"/>
            <a:ext cx="7631113" cy="4294187"/>
          </a:xfrm>
          <a:prstGeom prst="rect">
            <a:avLst/>
          </a:prstGeom>
          <a:ln/>
        </p:spPr>
      </p:sp>
      <p:sp>
        <p:nvSpPr>
          <p:cNvPr id="710659" name="Rectangle 3"/>
          <p:cNvSpPr>
            <a:spLocks noGrp="1" noChangeArrowheads="1"/>
          </p:cNvSpPr>
          <p:nvPr>
            <p:ph type="body" idx="1"/>
          </p:nvPr>
        </p:nvSpPr>
        <p:spPr>
          <a:xfrm>
            <a:off x="734911" y="5439848"/>
            <a:ext cx="5882559" cy="5153821"/>
          </a:xfrm>
          <a:prstGeom prst="rect">
            <a:avLst/>
          </a:prstGeom>
          <a:noFill/>
          <a:ln/>
        </p:spPr>
        <p:txBody>
          <a:bodyPr/>
          <a:lstStyle/>
          <a:p>
            <a:pPr eaLnBrk="1" hangingPunct="1"/>
            <a:r>
              <a:rPr lang="en-AU" dirty="0"/>
              <a:t>https://www.visual-paradigm.com/guide/bpmn/bpmn-gateway-types/</a:t>
            </a:r>
          </a:p>
        </p:txBody>
      </p:sp>
    </p:spTree>
    <p:extLst>
      <p:ext uri="{BB962C8B-B14F-4D97-AF65-F5344CB8AC3E}">
        <p14:creationId xmlns:p14="http://schemas.microsoft.com/office/powerpoint/2010/main" val="2097784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AD0CFC10-9C91-49F3-BD52-7BD2E133EBE8}" type="slidenum">
              <a:rPr lang="en-US">
                <a:solidFill>
                  <a:srgbClr val="000000"/>
                </a:solidFill>
              </a:rPr>
              <a:pPr/>
              <a:t>37</a:t>
            </a:fld>
            <a:endParaRPr lang="en-US">
              <a:solidFill>
                <a:srgbClr val="000000"/>
              </a:solidFill>
            </a:endParaRPr>
          </a:p>
        </p:txBody>
      </p:sp>
      <p:sp>
        <p:nvSpPr>
          <p:cNvPr id="1688578" name="Rectangle 2"/>
          <p:cNvSpPr>
            <a:spLocks noGrp="1" noRot="1" noChangeAspect="1" noChangeArrowheads="1" noTextEdit="1"/>
          </p:cNvSpPr>
          <p:nvPr>
            <p:ph type="sldImg"/>
          </p:nvPr>
        </p:nvSpPr>
        <p:spPr>
          <a:xfrm>
            <a:off x="-142875" y="858838"/>
            <a:ext cx="7639050" cy="4297362"/>
          </a:xfrm>
          <a:prstGeom prst="rect">
            <a:avLst/>
          </a:prstGeom>
          <a:ln/>
        </p:spPr>
      </p:sp>
      <p:sp>
        <p:nvSpPr>
          <p:cNvPr id="1688579" name="Rectangle 3"/>
          <p:cNvSpPr>
            <a:spLocks noGrp="1" noChangeArrowheads="1"/>
          </p:cNvSpPr>
          <p:nvPr>
            <p:ph type="body" idx="1"/>
          </p:nvPr>
        </p:nvSpPr>
        <p:spPr>
          <a:xfrm>
            <a:off x="735558" y="5440806"/>
            <a:ext cx="5881263" cy="5152950"/>
          </a:xfrm>
          <a:prstGeom prst="rect">
            <a:avLst/>
          </a:prstGeom>
        </p:spPr>
        <p:txBody>
          <a:bodyPr/>
          <a:lstStyle/>
          <a:p>
            <a:r>
              <a:rPr lang="en-AU" dirty="0"/>
              <a:t>Also point to the two triggers (new mail and new email).</a:t>
            </a:r>
          </a:p>
        </p:txBody>
      </p:sp>
    </p:spTree>
    <p:extLst>
      <p:ext uri="{BB962C8B-B14F-4D97-AF65-F5344CB8AC3E}">
        <p14:creationId xmlns:p14="http://schemas.microsoft.com/office/powerpoint/2010/main" val="26961680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38</a:t>
            </a:fld>
            <a:endParaRPr lang="en-US"/>
          </a:p>
        </p:txBody>
      </p:sp>
    </p:spTree>
    <p:extLst>
      <p:ext uri="{BB962C8B-B14F-4D97-AF65-F5344CB8AC3E}">
        <p14:creationId xmlns:p14="http://schemas.microsoft.com/office/powerpoint/2010/main" val="41421640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b="1">
                <a:solidFill>
                  <a:schemeClr val="tx1"/>
                </a:solidFill>
                <a:latin typeface="Arial" charset="0"/>
                <a:ea typeface="ＭＳ Ｐゴシック" charset="0"/>
                <a:cs typeface="ＭＳ Ｐゴシック" charset="0"/>
              </a:defRPr>
            </a:lvl1pPr>
            <a:lvl2pPr marL="742950" indent="-285750" defTabSz="973138" eaLnBrk="0" hangingPunct="0">
              <a:defRPr sz="2400" b="1">
                <a:solidFill>
                  <a:schemeClr val="tx1"/>
                </a:solidFill>
                <a:latin typeface="Arial" charset="0"/>
                <a:ea typeface="ＭＳ Ｐゴシック" charset="0"/>
              </a:defRPr>
            </a:lvl2pPr>
            <a:lvl3pPr marL="1143000" indent="-228600" defTabSz="973138" eaLnBrk="0" hangingPunct="0">
              <a:defRPr sz="2400" b="1">
                <a:solidFill>
                  <a:schemeClr val="tx1"/>
                </a:solidFill>
                <a:latin typeface="Arial" charset="0"/>
                <a:ea typeface="ＭＳ Ｐゴシック" charset="0"/>
              </a:defRPr>
            </a:lvl3pPr>
            <a:lvl4pPr marL="1600200" indent="-228600" defTabSz="973138" eaLnBrk="0" hangingPunct="0">
              <a:defRPr sz="2400" b="1">
                <a:solidFill>
                  <a:schemeClr val="tx1"/>
                </a:solidFill>
                <a:latin typeface="Arial" charset="0"/>
                <a:ea typeface="ＭＳ Ｐゴシック" charset="0"/>
              </a:defRPr>
            </a:lvl4pPr>
            <a:lvl5pPr marL="2057400" indent="-228600" defTabSz="973138" eaLnBrk="0" hangingPunct="0">
              <a:defRPr sz="2400" b="1">
                <a:solidFill>
                  <a:schemeClr val="tx1"/>
                </a:solidFill>
                <a:latin typeface="Arial" charset="0"/>
                <a:ea typeface="ＭＳ Ｐゴシック" charset="0"/>
              </a:defRPr>
            </a:lvl5pPr>
            <a:lvl6pPr marL="2514600" indent="-228600" defTabSz="973138"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973138"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973138"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973138"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BA513D4A-4A62-064C-92CB-48B6FA9492FB}" type="slidenum">
              <a:rPr lang="en-US" sz="1300" b="0"/>
              <a:pPr eaLnBrk="1" hangingPunct="1"/>
              <a:t>39</a:t>
            </a:fld>
            <a:endParaRPr lang="en-US" sz="1300" b="0"/>
          </a:p>
        </p:txBody>
      </p:sp>
      <p:sp>
        <p:nvSpPr>
          <p:cNvPr id="31746" name="Rectangle 2"/>
          <p:cNvSpPr>
            <a:spLocks noGrp="1" noRot="1" noChangeAspect="1" noChangeArrowheads="1" noTextEdit="1"/>
          </p:cNvSpPr>
          <p:nvPr>
            <p:ph type="sldImg"/>
          </p:nvPr>
        </p:nvSpPr>
        <p:spPr>
          <a:xfrm>
            <a:off x="157163" y="785813"/>
            <a:ext cx="6843712" cy="3849687"/>
          </a:xfrm>
          <a:ln/>
        </p:spPr>
      </p:sp>
      <p:sp>
        <p:nvSpPr>
          <p:cNvPr id="31747" name="Rectangle 3"/>
          <p:cNvSpPr>
            <a:spLocks noGrp="1" noChangeArrowheads="1"/>
          </p:cNvSpPr>
          <p:nvPr>
            <p:ph type="body" idx="1"/>
          </p:nvPr>
        </p:nvSpPr>
        <p:spPr>
          <a:xfrm>
            <a:off x="965633" y="4869694"/>
            <a:ext cx="5226799" cy="463636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771" tIns="45886" rIns="91771" bIns="45886"/>
          <a:lstStyle/>
          <a:p>
            <a:r>
              <a:rPr lang="en-AU" sz="2000" i="1">
                <a:solidFill>
                  <a:schemeClr val="accent2"/>
                </a:solidFill>
                <a:ea typeface="ＭＳ Ｐゴシック" charset="0"/>
                <a:cs typeface="ＭＳ Ｐゴシック" charset="0"/>
              </a:rPr>
              <a:t>The Functional perspective, indicates </a:t>
            </a:r>
            <a:r>
              <a:rPr lang="en-AU" sz="2000">
                <a:ea typeface="ＭＳ Ｐゴシック" charset="0"/>
                <a:cs typeface="ＭＳ Ｐゴシック" charset="0"/>
              </a:rPr>
              <a:t>What tasks/function are happening in the process?</a:t>
            </a:r>
          </a:p>
          <a:p>
            <a:r>
              <a:rPr lang="en-AU" sz="2000">
                <a:ea typeface="ＭＳ Ｐゴシック" charset="0"/>
                <a:cs typeface="ＭＳ Ｐゴシック" charset="0"/>
              </a:rPr>
              <a:t>The </a:t>
            </a:r>
            <a:r>
              <a:rPr lang="en-AU" sz="2000" i="1">
                <a:solidFill>
                  <a:schemeClr val="accent2"/>
                </a:solidFill>
                <a:ea typeface="ＭＳ Ｐゴシック" charset="0"/>
                <a:cs typeface="ＭＳ Ｐゴシック" charset="0"/>
              </a:rPr>
              <a:t>Control-flow perspective, indicates when should an activity be performed, that is, </a:t>
            </a:r>
            <a:r>
              <a:rPr lang="en-AU" sz="2000">
                <a:solidFill>
                  <a:schemeClr val="accent2"/>
                </a:solidFill>
                <a:ea typeface="ＭＳ Ｐゴシック" charset="0"/>
                <a:cs typeface="ＭＳ Ｐゴシック" charset="0"/>
              </a:rPr>
              <a:t>i</a:t>
            </a:r>
            <a:r>
              <a:rPr lang="en-AU" sz="2000">
                <a:ea typeface="ＭＳ Ｐゴシック" charset="0"/>
                <a:cs typeface="ＭＳ Ｐゴシック" charset="0"/>
              </a:rPr>
              <a:t>n what order should activities and events occur?</a:t>
            </a:r>
          </a:p>
          <a:p>
            <a:r>
              <a:rPr lang="en-AU" sz="2000">
                <a:solidFill>
                  <a:schemeClr val="accent2"/>
                </a:solidFill>
                <a:ea typeface="ＭＳ Ｐゴシック" charset="0"/>
                <a:cs typeface="ＭＳ Ｐゴシック" charset="0"/>
              </a:rPr>
              <a:t>The resource perspective (also called organisational perspective) indicates </a:t>
            </a:r>
            <a:r>
              <a:rPr lang="en-AU" sz="2000">
                <a:ea typeface="ＭＳ Ｐゴシック" charset="0"/>
                <a:cs typeface="ＭＳ Ｐゴシック" charset="0"/>
              </a:rPr>
              <a:t>Who performs which activity?</a:t>
            </a:r>
          </a:p>
          <a:p>
            <a:r>
              <a:rPr lang="en-AU" sz="2000" i="1">
                <a:solidFill>
                  <a:schemeClr val="accent2"/>
                </a:solidFill>
                <a:ea typeface="ＭＳ Ｐゴシック" charset="0"/>
                <a:cs typeface="ＭＳ Ｐゴシック" charset="0"/>
              </a:rPr>
              <a:t>Finally, the d</a:t>
            </a:r>
            <a:r>
              <a:rPr lang="en-AU" sz="2000">
                <a:solidFill>
                  <a:schemeClr val="accent2"/>
                </a:solidFill>
                <a:ea typeface="ＭＳ Ｐゴシック" charset="0"/>
                <a:cs typeface="ＭＳ Ｐゴシック" charset="0"/>
              </a:rPr>
              <a:t>ata perspective indicate which </a:t>
            </a:r>
            <a:r>
              <a:rPr lang="en-AU" sz="2000">
                <a:ea typeface="ＭＳ Ｐゴシック" charset="0"/>
                <a:cs typeface="ＭＳ Ｐゴシック" charset="0"/>
              </a:rPr>
              <a:t>data are necessary to perform each activity and which data are produced by each activity in the process?</a:t>
            </a:r>
          </a:p>
          <a:p>
            <a:endParaRPr lang="en-GB">
              <a:ea typeface="ＭＳ Ｐゴシック" charset="0"/>
              <a:cs typeface="ＭＳ Ｐゴシック"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F7F79E-2E75-4765-BEB0-4ED17E36EC3F}" type="slidenum">
              <a:rPr lang="en-US">
                <a:solidFill>
                  <a:srgbClr val="000000"/>
                </a:solidFill>
              </a:rPr>
              <a:pPr/>
              <a:t>40</a:t>
            </a:fld>
            <a:endParaRPr lang="en-US">
              <a:solidFill>
                <a:srgbClr val="000000"/>
              </a:solidFill>
            </a:endParaRPr>
          </a:p>
        </p:txBody>
      </p:sp>
      <p:sp>
        <p:nvSpPr>
          <p:cNvPr id="1799170" name="Rectangle 2"/>
          <p:cNvSpPr>
            <a:spLocks noGrp="1" noRot="1" noChangeAspect="1" noChangeArrowheads="1" noTextEdit="1"/>
          </p:cNvSpPr>
          <p:nvPr>
            <p:ph type="sldImg"/>
          </p:nvPr>
        </p:nvSpPr>
        <p:spPr>
          <a:ln/>
        </p:spPr>
      </p:sp>
      <p:sp>
        <p:nvSpPr>
          <p:cNvPr id="1799171" name="Rectangle 3"/>
          <p:cNvSpPr>
            <a:spLocks noGrp="1" noChangeArrowheads="1"/>
          </p:cNvSpPr>
          <p:nvPr>
            <p:ph type="body" idx="1"/>
          </p:nvPr>
        </p:nvSpPr>
        <p:spPr>
          <a:xfrm>
            <a:off x="757260" y="5106514"/>
            <a:ext cx="6061456" cy="4831521"/>
          </a:xfrm>
        </p:spPr>
        <p:txBody>
          <a:bodyPr/>
          <a:lstStyle/>
          <a:p>
            <a:pPr fontAlgn="base">
              <a:lnSpc>
                <a:spcPct val="90000"/>
              </a:lnSpc>
              <a:spcBef>
                <a:spcPct val="20000"/>
              </a:spcBef>
              <a:spcAft>
                <a:spcPct val="0"/>
              </a:spcAft>
              <a:buClr>
                <a:srgbClr val="B1B1B1"/>
              </a:buClr>
            </a:pPr>
            <a:r>
              <a:rPr lang="en-AU" sz="1300" dirty="0">
                <a:solidFill>
                  <a:prstClr val="black">
                    <a:lumMod val="75000"/>
                    <a:lumOff val="25000"/>
                  </a:prstClr>
                </a:solidFill>
                <a:latin typeface="+mn-lt"/>
              </a:rPr>
              <a:t>A Pool acts as the </a:t>
            </a:r>
            <a:r>
              <a:rPr lang="en-AU" sz="1300" i="1" dirty="0">
                <a:solidFill>
                  <a:prstClr val="black">
                    <a:lumMod val="75000"/>
                    <a:lumOff val="25000"/>
                  </a:prstClr>
                </a:solidFill>
                <a:latin typeface="+mn-lt"/>
              </a:rPr>
              <a:t>container</a:t>
            </a:r>
            <a:r>
              <a:rPr lang="en-AU" sz="1300" dirty="0">
                <a:solidFill>
                  <a:prstClr val="black">
                    <a:lumMod val="75000"/>
                    <a:lumOff val="25000"/>
                  </a:prstClr>
                </a:solidFill>
                <a:latin typeface="+mn-lt"/>
              </a:rPr>
              <a:t> for the Sequence Flow between activities. The Sequence Flow </a:t>
            </a:r>
            <a:r>
              <a:rPr lang="en-AU" sz="1300" b="1" dirty="0">
                <a:solidFill>
                  <a:prstClr val="black">
                    <a:lumMod val="75000"/>
                    <a:lumOff val="25000"/>
                  </a:prstClr>
                </a:solidFill>
                <a:latin typeface="+mn-lt"/>
              </a:rPr>
              <a:t>cannot</a:t>
            </a:r>
            <a:r>
              <a:rPr lang="en-AU" sz="1300" dirty="0">
                <a:solidFill>
                  <a:prstClr val="black">
                    <a:lumMod val="75000"/>
                    <a:lumOff val="25000"/>
                  </a:prstClr>
                </a:solidFill>
                <a:latin typeface="+mn-lt"/>
              </a:rPr>
              <a:t> cross the boundaries of a Pool</a:t>
            </a:r>
          </a:p>
          <a:p>
            <a:pPr fontAlgn="base">
              <a:lnSpc>
                <a:spcPct val="90000"/>
              </a:lnSpc>
              <a:spcBef>
                <a:spcPct val="20000"/>
              </a:spcBef>
              <a:spcAft>
                <a:spcPct val="0"/>
              </a:spcAft>
              <a:buClr>
                <a:srgbClr val="B1B1B1"/>
              </a:buClr>
            </a:pPr>
            <a:endParaRPr lang="en-AU" sz="1300" dirty="0">
              <a:solidFill>
                <a:prstClr val="black">
                  <a:lumMod val="75000"/>
                  <a:lumOff val="25000"/>
                </a:prstClr>
              </a:solidFill>
              <a:latin typeface="+mn-lt"/>
            </a:endParaRPr>
          </a:p>
          <a:p>
            <a:pPr defTabSz="966612">
              <a:lnSpc>
                <a:spcPct val="90000"/>
              </a:lnSpc>
              <a:spcBef>
                <a:spcPct val="20000"/>
              </a:spcBef>
              <a:buClr>
                <a:srgbClr val="B1B1B1"/>
              </a:buClr>
              <a:defRPr/>
            </a:pPr>
            <a:r>
              <a:rPr lang="en-AU" sz="800" dirty="0">
                <a:solidFill>
                  <a:prstClr val="black">
                    <a:lumMod val="75000"/>
                    <a:lumOff val="25000"/>
                  </a:prstClr>
                </a:solidFill>
                <a:latin typeface="+mn-lt"/>
              </a:rPr>
              <a:t>Lanes can be nested (e.g. an outer set of Lanes for company departments and an inner set for roles within each department)</a:t>
            </a:r>
          </a:p>
          <a:p>
            <a:pPr marL="362480" indent="-362480">
              <a:lnSpc>
                <a:spcPct val="90000"/>
              </a:lnSpc>
              <a:spcBef>
                <a:spcPct val="20000"/>
              </a:spcBef>
              <a:buClr>
                <a:srgbClr val="B1B1B1"/>
              </a:buClr>
              <a:buFontTx/>
              <a:buChar char="•"/>
            </a:pPr>
            <a:endParaRPr lang="en-AU" sz="1300" dirty="0">
              <a:solidFill>
                <a:prstClr val="black">
                  <a:lumMod val="75000"/>
                  <a:lumOff val="25000"/>
                </a:prstClr>
              </a:solidFill>
              <a:latin typeface="+mn-lt"/>
            </a:endParaRPr>
          </a:p>
          <a:p>
            <a:pPr defTabSz="966612">
              <a:lnSpc>
                <a:spcPct val="90000"/>
              </a:lnSpc>
              <a:spcBef>
                <a:spcPct val="20000"/>
              </a:spcBef>
              <a:buClr>
                <a:srgbClr val="B1B1B1"/>
              </a:buClr>
              <a:defRPr/>
            </a:pPr>
            <a:r>
              <a:rPr lang="en-AU" sz="1300" dirty="0"/>
              <a:t>Complement your BPMN models with </a:t>
            </a:r>
            <a:r>
              <a:rPr lang="en-AU" sz="1300" i="1" dirty="0"/>
              <a:t>organizational charts</a:t>
            </a:r>
            <a:r>
              <a:rPr lang="en-AU" sz="1300" dirty="0"/>
              <a:t>, </a:t>
            </a:r>
            <a:r>
              <a:rPr lang="en-AU" sz="1300" i="1" dirty="0"/>
              <a:t>role-responsibility matrices, RACI diagrams</a:t>
            </a:r>
          </a:p>
          <a:p>
            <a:pPr marL="362480" indent="-362480">
              <a:lnSpc>
                <a:spcPct val="90000"/>
              </a:lnSpc>
              <a:spcBef>
                <a:spcPct val="20000"/>
              </a:spcBef>
              <a:buClr>
                <a:srgbClr val="B1B1B1"/>
              </a:buClr>
              <a:buFontTx/>
              <a:buChar char="•"/>
            </a:pPr>
            <a:endParaRPr lang="en-AU" sz="1300" dirty="0">
              <a:solidFill>
                <a:prstClr val="black">
                  <a:lumMod val="75000"/>
                  <a:lumOff val="25000"/>
                </a:prstClr>
              </a:solidFill>
              <a:latin typeface="+mn-lt"/>
            </a:endParaRPr>
          </a:p>
          <a:p>
            <a:endParaRPr lang="en-AU" dirty="0"/>
          </a:p>
          <a:p>
            <a:endParaRPr lang="en-AU" dirty="0"/>
          </a:p>
        </p:txBody>
      </p:sp>
    </p:spTree>
    <p:extLst>
      <p:ext uri="{BB962C8B-B14F-4D97-AF65-F5344CB8AC3E}">
        <p14:creationId xmlns:p14="http://schemas.microsoft.com/office/powerpoint/2010/main" val="2842790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41</a:t>
            </a:fld>
            <a:endParaRPr lang="en-US"/>
          </a:p>
        </p:txBody>
      </p:sp>
    </p:spTree>
    <p:extLst>
      <p:ext uri="{BB962C8B-B14F-4D97-AF65-F5344CB8AC3E}">
        <p14:creationId xmlns:p14="http://schemas.microsoft.com/office/powerpoint/2010/main" val="1099759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07189">
              <a:defRPr sz="2500">
                <a:solidFill>
                  <a:schemeClr val="tx1"/>
                </a:solidFill>
                <a:latin typeface="Times New Roman" pitchFamily="18" charset="0"/>
                <a:ea typeface="ＭＳ Ｐゴシック" pitchFamily="34" charset="-128"/>
              </a:defRPr>
            </a:lvl1pPr>
            <a:lvl2pPr marL="785372" indent="-302066" defTabSz="807189">
              <a:defRPr sz="2500">
                <a:solidFill>
                  <a:schemeClr val="tx1"/>
                </a:solidFill>
                <a:latin typeface="Times New Roman" pitchFamily="18" charset="0"/>
                <a:ea typeface="ＭＳ Ｐゴシック" pitchFamily="34" charset="-128"/>
              </a:defRPr>
            </a:lvl2pPr>
            <a:lvl3pPr marL="1208265" indent="-241653" defTabSz="807189">
              <a:defRPr sz="2500">
                <a:solidFill>
                  <a:schemeClr val="tx1"/>
                </a:solidFill>
                <a:latin typeface="Times New Roman" pitchFamily="18" charset="0"/>
                <a:ea typeface="ＭＳ Ｐゴシック" pitchFamily="34" charset="-128"/>
              </a:defRPr>
            </a:lvl3pPr>
            <a:lvl4pPr marL="1691571" indent="-241653" defTabSz="807189">
              <a:defRPr sz="2500">
                <a:solidFill>
                  <a:schemeClr val="tx1"/>
                </a:solidFill>
                <a:latin typeface="Times New Roman" pitchFamily="18" charset="0"/>
                <a:ea typeface="ＭＳ Ｐゴシック" pitchFamily="34" charset="-128"/>
              </a:defRPr>
            </a:lvl4pPr>
            <a:lvl5pPr marL="2174878" indent="-241653" defTabSz="807189">
              <a:defRPr sz="2500">
                <a:solidFill>
                  <a:schemeClr val="tx1"/>
                </a:solidFill>
                <a:latin typeface="Times New Roman" pitchFamily="18" charset="0"/>
                <a:ea typeface="ＭＳ Ｐゴシック" pitchFamily="34" charset="-128"/>
              </a:defRPr>
            </a:lvl5pPr>
            <a:lvl6pPr marL="2658184" indent="-241653" defTabSz="807189" eaLnBrk="0" fontAlgn="base" hangingPunct="0">
              <a:spcBef>
                <a:spcPct val="0"/>
              </a:spcBef>
              <a:spcAft>
                <a:spcPct val="0"/>
              </a:spcAft>
              <a:defRPr sz="2500">
                <a:solidFill>
                  <a:schemeClr val="tx1"/>
                </a:solidFill>
                <a:latin typeface="Times New Roman" pitchFamily="18" charset="0"/>
                <a:ea typeface="ＭＳ Ｐゴシック" pitchFamily="34" charset="-128"/>
              </a:defRPr>
            </a:lvl6pPr>
            <a:lvl7pPr marL="3141490" indent="-241653" defTabSz="807189" eaLnBrk="0" fontAlgn="base" hangingPunct="0">
              <a:spcBef>
                <a:spcPct val="0"/>
              </a:spcBef>
              <a:spcAft>
                <a:spcPct val="0"/>
              </a:spcAft>
              <a:defRPr sz="2500">
                <a:solidFill>
                  <a:schemeClr val="tx1"/>
                </a:solidFill>
                <a:latin typeface="Times New Roman" pitchFamily="18" charset="0"/>
                <a:ea typeface="ＭＳ Ｐゴシック" pitchFamily="34" charset="-128"/>
              </a:defRPr>
            </a:lvl7pPr>
            <a:lvl8pPr marL="3624796" indent="-241653" defTabSz="807189" eaLnBrk="0" fontAlgn="base" hangingPunct="0">
              <a:spcBef>
                <a:spcPct val="0"/>
              </a:spcBef>
              <a:spcAft>
                <a:spcPct val="0"/>
              </a:spcAft>
              <a:defRPr sz="2500">
                <a:solidFill>
                  <a:schemeClr val="tx1"/>
                </a:solidFill>
                <a:latin typeface="Times New Roman" pitchFamily="18" charset="0"/>
                <a:ea typeface="ＭＳ Ｐゴシック" pitchFamily="34" charset="-128"/>
              </a:defRPr>
            </a:lvl8pPr>
            <a:lvl9pPr marL="4108102" indent="-241653" defTabSz="807189" eaLnBrk="0" fontAlgn="base" hangingPunct="0">
              <a:spcBef>
                <a:spcPct val="0"/>
              </a:spcBef>
              <a:spcAft>
                <a:spcPct val="0"/>
              </a:spcAft>
              <a:defRPr sz="2500">
                <a:solidFill>
                  <a:schemeClr val="tx1"/>
                </a:solidFill>
                <a:latin typeface="Times New Roman" pitchFamily="18" charset="0"/>
                <a:ea typeface="ＭＳ Ｐゴシック" pitchFamily="34" charset="-128"/>
              </a:defRPr>
            </a:lvl9pPr>
          </a:lstStyle>
          <a:p>
            <a:fld id="{82B77F43-60BE-4E2C-9ECA-774DC50CDAB7}" type="slidenum">
              <a:rPr lang="en-US" sz="1100">
                <a:solidFill>
                  <a:prstClr val="black"/>
                </a:solidFill>
              </a:rPr>
              <a:pPr/>
              <a:t>6</a:t>
            </a:fld>
            <a:endParaRPr lang="en-US" sz="1100">
              <a:solidFill>
                <a:prstClr val="black"/>
              </a:solidFill>
            </a:endParaRPr>
          </a:p>
        </p:txBody>
      </p:sp>
      <p:sp>
        <p:nvSpPr>
          <p:cNvPr id="93187" name="Rectangle 2"/>
          <p:cNvSpPr>
            <a:spLocks noGrp="1" noRot="1" noChangeAspect="1" noChangeArrowheads="1" noTextEdit="1"/>
          </p:cNvSpPr>
          <p:nvPr>
            <p:ph type="sldImg"/>
          </p:nvPr>
        </p:nvSpPr>
        <p:spPr bwMode="auto">
          <a:xfrm>
            <a:off x="-142875" y="858838"/>
            <a:ext cx="7639050" cy="429736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93188" name="Rectangle 3"/>
          <p:cNvSpPr>
            <a:spLocks noGrp="1" noChangeArrowheads="1"/>
          </p:cNvSpPr>
          <p:nvPr>
            <p:ph type="body" idx="1"/>
          </p:nvPr>
        </p:nvSpPr>
        <p:spPr bwMode="auto">
          <a:xfrm>
            <a:off x="734911" y="5441624"/>
            <a:ext cx="5882559" cy="515204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AU" dirty="0"/>
          </a:p>
        </p:txBody>
      </p:sp>
    </p:spTree>
    <p:extLst>
      <p:ext uri="{BB962C8B-B14F-4D97-AF65-F5344CB8AC3E}">
        <p14:creationId xmlns:p14="http://schemas.microsoft.com/office/powerpoint/2010/main" val="7559718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5E00E9-C401-4EFC-9D7C-2530DC1282AD}" type="slidenum">
              <a:rPr lang="en-US">
                <a:solidFill>
                  <a:srgbClr val="000000"/>
                </a:solidFill>
              </a:rPr>
              <a:pPr/>
              <a:t>42</a:t>
            </a:fld>
            <a:endParaRPr lang="en-US">
              <a:solidFill>
                <a:srgbClr val="000000"/>
              </a:solidFill>
            </a:endParaRPr>
          </a:p>
        </p:txBody>
      </p:sp>
      <p:sp>
        <p:nvSpPr>
          <p:cNvPr id="2076674" name="Rectangle 2"/>
          <p:cNvSpPr>
            <a:spLocks noGrp="1" noRot="1" noChangeAspect="1" noChangeArrowheads="1" noTextEdit="1"/>
          </p:cNvSpPr>
          <p:nvPr>
            <p:ph type="sldImg"/>
          </p:nvPr>
        </p:nvSpPr>
        <p:spPr>
          <a:ln/>
        </p:spPr>
      </p:sp>
      <p:sp>
        <p:nvSpPr>
          <p:cNvPr id="2076675" name="Rectangle 3"/>
          <p:cNvSpPr>
            <a:spLocks noGrp="1" noChangeArrowheads="1"/>
          </p:cNvSpPr>
          <p:nvPr>
            <p:ph type="body" idx="1"/>
          </p:nvPr>
        </p:nvSpPr>
        <p:spPr/>
        <p:txBody>
          <a:bodyPr/>
          <a:lstStyle/>
          <a:p>
            <a:pPr marL="0" lvl="1" defTabSz="966612" fontAlgn="auto">
              <a:spcBef>
                <a:spcPts val="0"/>
              </a:spcBef>
              <a:spcAft>
                <a:spcPts val="0"/>
              </a:spcAft>
              <a:defRPr/>
            </a:pPr>
            <a:r>
              <a:rPr lang="en-AU" sz="1700" dirty="0">
                <a:solidFill>
                  <a:prstClr val="black">
                    <a:lumMod val="75000"/>
                    <a:lumOff val="25000"/>
                  </a:prstClr>
                </a:solidFill>
              </a:rPr>
              <a:t> The interaction between Pools, e.g., between two collaborating organizations, is shown through the </a:t>
            </a:r>
            <a:r>
              <a:rPr lang="en-AU" sz="1700" i="1" dirty="0">
                <a:solidFill>
                  <a:prstClr val="black">
                    <a:lumMod val="75000"/>
                    <a:lumOff val="25000"/>
                  </a:prstClr>
                </a:solidFill>
              </a:rPr>
              <a:t>Message Flow</a:t>
            </a:r>
            <a:endParaRPr lang="en-AU" sz="1700" dirty="0">
              <a:solidFill>
                <a:prstClr val="black">
                  <a:lumMod val="75000"/>
                  <a:lumOff val="25000"/>
                </a:prstClr>
              </a:solidFill>
            </a:endParaRPr>
          </a:p>
          <a:p>
            <a:pPr marL="0" lvl="1" defTabSz="966612" fontAlgn="auto">
              <a:spcBef>
                <a:spcPts val="0"/>
              </a:spcBef>
              <a:spcAft>
                <a:spcPts val="0"/>
              </a:spcAft>
              <a:defRPr/>
            </a:pPr>
            <a:endParaRPr lang="en-AU" sz="1700" dirty="0">
              <a:solidFill>
                <a:prstClr val="black">
                  <a:lumMod val="75000"/>
                  <a:lumOff val="25000"/>
                </a:prstClr>
              </a:solidFill>
            </a:endParaRPr>
          </a:p>
          <a:p>
            <a:pPr marL="0" lvl="1" defTabSz="966612" fontAlgn="auto">
              <a:spcBef>
                <a:spcPts val="0"/>
              </a:spcBef>
              <a:spcAft>
                <a:spcPts val="0"/>
              </a:spcAft>
              <a:defRPr/>
            </a:pPr>
            <a:r>
              <a:rPr lang="en-AU" sz="1700" dirty="0">
                <a:solidFill>
                  <a:prstClr val="black">
                    <a:lumMod val="75000"/>
                    <a:lumOff val="25000"/>
                  </a:prstClr>
                </a:solidFill>
              </a:rPr>
              <a:t>Depicted by a dashed line with an open arrowhead</a:t>
            </a:r>
          </a:p>
          <a:p>
            <a:endParaRPr lang="en-AU" dirty="0"/>
          </a:p>
          <a:p>
            <a:r>
              <a:rPr lang="en-AU" dirty="0"/>
              <a:t>Describe send and receive activity and their semantics in terms of data tokens</a:t>
            </a:r>
          </a:p>
        </p:txBody>
      </p:sp>
    </p:spTree>
    <p:extLst>
      <p:ext uri="{BB962C8B-B14F-4D97-AF65-F5344CB8AC3E}">
        <p14:creationId xmlns:p14="http://schemas.microsoft.com/office/powerpoint/2010/main" val="2511282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48633B-00F5-4495-ACBE-C8969C8A3416}" type="slidenum">
              <a:rPr lang="en-US">
                <a:solidFill>
                  <a:srgbClr val="000000"/>
                </a:solidFill>
              </a:rPr>
              <a:pPr/>
              <a:t>43</a:t>
            </a:fld>
            <a:endParaRPr lang="en-US">
              <a:solidFill>
                <a:srgbClr val="000000"/>
              </a:solidFill>
            </a:endParaRPr>
          </a:p>
        </p:txBody>
      </p:sp>
      <p:sp>
        <p:nvSpPr>
          <p:cNvPr id="2061314" name="Rectangle 2"/>
          <p:cNvSpPr>
            <a:spLocks noGrp="1" noRot="1" noChangeAspect="1" noChangeArrowheads="1" noTextEdit="1"/>
          </p:cNvSpPr>
          <p:nvPr>
            <p:ph type="sldImg"/>
          </p:nvPr>
        </p:nvSpPr>
        <p:spPr>
          <a:ln/>
        </p:spPr>
      </p:sp>
      <p:sp>
        <p:nvSpPr>
          <p:cNvPr id="2061315" name="Rectangle 3"/>
          <p:cNvSpPr>
            <a:spLocks noGrp="1" noChangeArrowheads="1"/>
          </p:cNvSpPr>
          <p:nvPr>
            <p:ph type="body" idx="1"/>
          </p:nvPr>
        </p:nvSpPr>
        <p:spPr/>
        <p:txBody>
          <a:bodyPr/>
          <a:lstStyle/>
          <a:p>
            <a:r>
              <a:rPr lang="en-AU" dirty="0"/>
              <a:t>Now we have all ingredients to capture our order to cash example</a:t>
            </a:r>
          </a:p>
        </p:txBody>
      </p:sp>
    </p:spTree>
    <p:extLst>
      <p:ext uri="{BB962C8B-B14F-4D97-AF65-F5344CB8AC3E}">
        <p14:creationId xmlns:p14="http://schemas.microsoft.com/office/powerpoint/2010/main" val="2086546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to sum up, </a:t>
            </a:r>
          </a:p>
        </p:txBody>
      </p:sp>
      <p:sp>
        <p:nvSpPr>
          <p:cNvPr id="4" name="Slide Number Placeholder 3"/>
          <p:cNvSpPr>
            <a:spLocks noGrp="1"/>
          </p:cNvSpPr>
          <p:nvPr>
            <p:ph type="sldNum" sz="quarter" idx="10"/>
          </p:nvPr>
        </p:nvSpPr>
        <p:spPr/>
        <p:txBody>
          <a:bodyPr/>
          <a:lstStyle/>
          <a:p>
            <a:fld id="{68B8D4C9-0CE5-497B-AD9D-59B6884D7D99}" type="slidenum">
              <a:rPr lang="en-AU" smtClean="0">
                <a:solidFill>
                  <a:prstClr val="black"/>
                </a:solidFill>
              </a:rPr>
              <a:pPr/>
              <a:t>44</a:t>
            </a:fld>
            <a:endParaRPr lang="en-AU">
              <a:solidFill>
                <a:prstClr val="black"/>
              </a:solidFill>
            </a:endParaRPr>
          </a:p>
        </p:txBody>
      </p:sp>
    </p:spTree>
    <p:extLst>
      <p:ext uri="{BB962C8B-B14F-4D97-AF65-F5344CB8AC3E}">
        <p14:creationId xmlns:p14="http://schemas.microsoft.com/office/powerpoint/2010/main" val="33771199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45</a:t>
            </a:fld>
            <a:endParaRPr lang="en-US"/>
          </a:p>
        </p:txBody>
      </p:sp>
    </p:spTree>
    <p:extLst>
      <p:ext uri="{BB962C8B-B14F-4D97-AF65-F5344CB8AC3E}">
        <p14:creationId xmlns:p14="http://schemas.microsoft.com/office/powerpoint/2010/main" val="4133412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b="1">
                <a:solidFill>
                  <a:schemeClr val="tx1"/>
                </a:solidFill>
                <a:latin typeface="Arial" charset="0"/>
                <a:ea typeface="ＭＳ Ｐゴシック" charset="0"/>
                <a:cs typeface="ＭＳ Ｐゴシック" charset="0"/>
              </a:defRPr>
            </a:lvl1pPr>
            <a:lvl2pPr marL="742950" indent="-285750" defTabSz="973138" eaLnBrk="0" hangingPunct="0">
              <a:defRPr sz="2400" b="1">
                <a:solidFill>
                  <a:schemeClr val="tx1"/>
                </a:solidFill>
                <a:latin typeface="Arial" charset="0"/>
                <a:ea typeface="ＭＳ Ｐゴシック" charset="0"/>
              </a:defRPr>
            </a:lvl2pPr>
            <a:lvl3pPr marL="1143000" indent="-228600" defTabSz="973138" eaLnBrk="0" hangingPunct="0">
              <a:defRPr sz="2400" b="1">
                <a:solidFill>
                  <a:schemeClr val="tx1"/>
                </a:solidFill>
                <a:latin typeface="Arial" charset="0"/>
                <a:ea typeface="ＭＳ Ｐゴシック" charset="0"/>
              </a:defRPr>
            </a:lvl3pPr>
            <a:lvl4pPr marL="1600200" indent="-228600" defTabSz="973138" eaLnBrk="0" hangingPunct="0">
              <a:defRPr sz="2400" b="1">
                <a:solidFill>
                  <a:schemeClr val="tx1"/>
                </a:solidFill>
                <a:latin typeface="Arial" charset="0"/>
                <a:ea typeface="ＭＳ Ｐゴシック" charset="0"/>
              </a:defRPr>
            </a:lvl4pPr>
            <a:lvl5pPr marL="2057400" indent="-228600" defTabSz="973138" eaLnBrk="0" hangingPunct="0">
              <a:defRPr sz="2400" b="1">
                <a:solidFill>
                  <a:schemeClr val="tx1"/>
                </a:solidFill>
                <a:latin typeface="Arial" charset="0"/>
                <a:ea typeface="ＭＳ Ｐゴシック" charset="0"/>
              </a:defRPr>
            </a:lvl5pPr>
            <a:lvl6pPr marL="2514600" indent="-228600" defTabSz="973138"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973138"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973138"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973138"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BA513D4A-4A62-064C-92CB-48B6FA9492FB}" type="slidenum">
              <a:rPr lang="en-US" sz="1300" b="0"/>
              <a:pPr eaLnBrk="1" hangingPunct="1"/>
              <a:t>46</a:t>
            </a:fld>
            <a:endParaRPr lang="en-US" sz="1300" b="0"/>
          </a:p>
        </p:txBody>
      </p:sp>
      <p:sp>
        <p:nvSpPr>
          <p:cNvPr id="31746" name="Rectangle 2"/>
          <p:cNvSpPr>
            <a:spLocks noGrp="1" noRot="1" noChangeAspect="1" noChangeArrowheads="1" noTextEdit="1"/>
          </p:cNvSpPr>
          <p:nvPr>
            <p:ph type="sldImg"/>
          </p:nvPr>
        </p:nvSpPr>
        <p:spPr>
          <a:xfrm>
            <a:off x="158750" y="785813"/>
            <a:ext cx="6840538" cy="3848100"/>
          </a:xfrm>
          <a:ln/>
        </p:spPr>
      </p:sp>
      <p:sp>
        <p:nvSpPr>
          <p:cNvPr id="31747" name="Rectangle 3"/>
          <p:cNvSpPr>
            <a:spLocks noGrp="1" noChangeArrowheads="1"/>
          </p:cNvSpPr>
          <p:nvPr>
            <p:ph type="body" idx="1"/>
          </p:nvPr>
        </p:nvSpPr>
        <p:spPr>
          <a:xfrm>
            <a:off x="965633" y="4869694"/>
            <a:ext cx="5226799" cy="463636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771" tIns="45886" rIns="91771" bIns="45886"/>
          <a:lstStyle/>
          <a:p>
            <a:r>
              <a:rPr lang="en-AU" sz="2000" i="1">
                <a:solidFill>
                  <a:schemeClr val="accent2"/>
                </a:solidFill>
                <a:ea typeface="ＭＳ Ｐゴシック" charset="0"/>
                <a:cs typeface="ＭＳ Ｐゴシック" charset="0"/>
              </a:rPr>
              <a:t>The Functional perspective, indicates </a:t>
            </a:r>
            <a:r>
              <a:rPr lang="en-AU" sz="2000">
                <a:ea typeface="ＭＳ Ｐゴシック" charset="0"/>
                <a:cs typeface="ＭＳ Ｐゴシック" charset="0"/>
              </a:rPr>
              <a:t>What tasks/function are happening in the process?</a:t>
            </a:r>
          </a:p>
          <a:p>
            <a:r>
              <a:rPr lang="en-AU" sz="2000">
                <a:ea typeface="ＭＳ Ｐゴシック" charset="0"/>
                <a:cs typeface="ＭＳ Ｐゴシック" charset="0"/>
              </a:rPr>
              <a:t>The </a:t>
            </a:r>
            <a:r>
              <a:rPr lang="en-AU" sz="2000" i="1">
                <a:solidFill>
                  <a:schemeClr val="accent2"/>
                </a:solidFill>
                <a:ea typeface="ＭＳ Ｐゴシック" charset="0"/>
                <a:cs typeface="ＭＳ Ｐゴシック" charset="0"/>
              </a:rPr>
              <a:t>Control-flow perspective, indicates when should an activity be performed, that is, </a:t>
            </a:r>
            <a:r>
              <a:rPr lang="en-AU" sz="2000">
                <a:solidFill>
                  <a:schemeClr val="accent2"/>
                </a:solidFill>
                <a:ea typeface="ＭＳ Ｐゴシック" charset="0"/>
                <a:cs typeface="ＭＳ Ｐゴシック" charset="0"/>
              </a:rPr>
              <a:t>i</a:t>
            </a:r>
            <a:r>
              <a:rPr lang="en-AU" sz="2000">
                <a:ea typeface="ＭＳ Ｐゴシック" charset="0"/>
                <a:cs typeface="ＭＳ Ｐゴシック" charset="0"/>
              </a:rPr>
              <a:t>n what order should activities and events occur?</a:t>
            </a:r>
          </a:p>
          <a:p>
            <a:r>
              <a:rPr lang="en-AU" sz="2000">
                <a:solidFill>
                  <a:schemeClr val="accent2"/>
                </a:solidFill>
                <a:ea typeface="ＭＳ Ｐゴシック" charset="0"/>
                <a:cs typeface="ＭＳ Ｐゴシック" charset="0"/>
              </a:rPr>
              <a:t>The resource perspective (also called organisational perspective) indicates </a:t>
            </a:r>
            <a:r>
              <a:rPr lang="en-AU" sz="2000">
                <a:ea typeface="ＭＳ Ｐゴシック" charset="0"/>
                <a:cs typeface="ＭＳ Ｐゴシック" charset="0"/>
              </a:rPr>
              <a:t>Who performs which activity?</a:t>
            </a:r>
          </a:p>
          <a:p>
            <a:r>
              <a:rPr lang="en-AU" sz="2000" i="1">
                <a:solidFill>
                  <a:schemeClr val="accent2"/>
                </a:solidFill>
                <a:ea typeface="ＭＳ Ｐゴシック" charset="0"/>
                <a:cs typeface="ＭＳ Ｐゴシック" charset="0"/>
              </a:rPr>
              <a:t>Finally, the d</a:t>
            </a:r>
            <a:r>
              <a:rPr lang="en-AU" sz="2000">
                <a:solidFill>
                  <a:schemeClr val="accent2"/>
                </a:solidFill>
                <a:ea typeface="ＭＳ Ｐゴシック" charset="0"/>
                <a:cs typeface="ＭＳ Ｐゴシック" charset="0"/>
              </a:rPr>
              <a:t>ata perspective indicate which </a:t>
            </a:r>
            <a:r>
              <a:rPr lang="en-AU" sz="2000">
                <a:ea typeface="ＭＳ Ｐゴシック" charset="0"/>
                <a:cs typeface="ＭＳ Ｐゴシック" charset="0"/>
              </a:rPr>
              <a:t>data are necessary to perform each activity and which data are produced by each activity in the process?</a:t>
            </a:r>
          </a:p>
          <a:p>
            <a:endParaRPr lang="en-GB">
              <a:ea typeface="ＭＳ Ｐゴシック" charset="0"/>
              <a:cs typeface="ＭＳ Ｐゴシック"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AU" dirty="0"/>
              <a:t>Represent input and output of a process activity.</a:t>
            </a:r>
          </a:p>
          <a:p>
            <a:pPr lvl="1"/>
            <a:endParaRPr lang="en-AU" dirty="0"/>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prstClr val="black">
                    <a:lumMod val="75000"/>
                    <a:lumOff val="25000"/>
                  </a:prstClr>
                </a:solidFill>
                <a:latin typeface="Calibri"/>
                <a:ea typeface="ＭＳ Ｐゴシック" pitchFamily="34" charset="-128"/>
                <a:cs typeface="+mn-cs"/>
              </a:rPr>
              <a:t>, e.g. a </a:t>
            </a:r>
            <a:r>
              <a:rPr lang="en-US" sz="1200" i="1" kern="1200" dirty="0">
                <a:solidFill>
                  <a:prstClr val="black">
                    <a:lumMod val="75000"/>
                    <a:lumOff val="25000"/>
                  </a:prstClr>
                </a:solidFill>
                <a:latin typeface="Calibri"/>
                <a:ea typeface="ＭＳ Ｐゴシック" pitchFamily="34" charset="-128"/>
                <a:cs typeface="+mn-cs"/>
              </a:rPr>
              <a:t>database</a:t>
            </a:r>
            <a:r>
              <a:rPr lang="en-US" sz="1200" kern="1200" dirty="0">
                <a:solidFill>
                  <a:prstClr val="black">
                    <a:lumMod val="75000"/>
                    <a:lumOff val="25000"/>
                  </a:prstClr>
                </a:solidFill>
                <a:latin typeface="Calibri"/>
                <a:ea typeface="ＭＳ Ｐゴシック" pitchFamily="34" charset="-128"/>
                <a:cs typeface="+mn-cs"/>
              </a:rPr>
              <a:t> for electronic artifacts or a </a:t>
            </a:r>
            <a:r>
              <a:rPr lang="en-US" sz="1200" i="1" kern="1200" dirty="0">
                <a:solidFill>
                  <a:prstClr val="black">
                    <a:lumMod val="75000"/>
                    <a:lumOff val="25000"/>
                  </a:prstClr>
                </a:solidFill>
                <a:latin typeface="Calibri"/>
                <a:ea typeface="ＭＳ Ｐゴシック" pitchFamily="34" charset="-128"/>
                <a:cs typeface="+mn-cs"/>
              </a:rPr>
              <a:t>filing cabinet </a:t>
            </a:r>
            <a:r>
              <a:rPr lang="en-US" sz="1200" kern="1200" dirty="0">
                <a:solidFill>
                  <a:prstClr val="black">
                    <a:lumMod val="75000"/>
                    <a:lumOff val="25000"/>
                  </a:prstClr>
                </a:solidFill>
                <a:latin typeface="Calibri"/>
                <a:ea typeface="ＭＳ Ｐゴシック" pitchFamily="34" charset="-128"/>
                <a:cs typeface="+mn-cs"/>
              </a:rPr>
              <a:t>for physical ones. </a:t>
            </a:r>
          </a:p>
          <a:p>
            <a:pPr lvl="1"/>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47</a:t>
            </a:fld>
            <a:endParaRPr lang="en-US">
              <a:solidFill>
                <a:srgbClr val="000000"/>
              </a:solidFill>
            </a:endParaRPr>
          </a:p>
        </p:txBody>
      </p:sp>
    </p:spTree>
    <p:extLst>
      <p:ext uri="{BB962C8B-B14F-4D97-AF65-F5344CB8AC3E}">
        <p14:creationId xmlns:p14="http://schemas.microsoft.com/office/powerpoint/2010/main" val="5667046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AU" sz="1200" dirty="0"/>
              <a:t>Let’s have a look at some </a:t>
            </a:r>
            <a:r>
              <a:rPr lang="en-AU" sz="1200" dirty="0" err="1"/>
              <a:t>artifacts</a:t>
            </a:r>
            <a:r>
              <a:rPr lang="en-AU" sz="1200" dirty="0"/>
              <a:t>...</a:t>
            </a:r>
          </a:p>
          <a:p>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48</a:t>
            </a:fld>
            <a:endParaRPr lang="en-US">
              <a:solidFill>
                <a:srgbClr val="000000"/>
              </a:solidFill>
            </a:endParaRPr>
          </a:p>
        </p:txBody>
      </p:sp>
    </p:spTree>
    <p:extLst>
      <p:ext uri="{BB962C8B-B14F-4D97-AF65-F5344CB8AC3E}">
        <p14:creationId xmlns:p14="http://schemas.microsoft.com/office/powerpoint/2010/main" val="35509147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49</a:t>
            </a:fld>
            <a:endParaRPr lang="en-US">
              <a:solidFill>
                <a:srgbClr val="000000"/>
              </a:solidFill>
            </a:endParaRPr>
          </a:p>
        </p:txBody>
      </p:sp>
    </p:spTree>
    <p:extLst>
      <p:ext uri="{BB962C8B-B14F-4D97-AF65-F5344CB8AC3E}">
        <p14:creationId xmlns:p14="http://schemas.microsoft.com/office/powerpoint/2010/main" val="42274698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AU" dirty="0"/>
              <a:t>Sometimes we may need to provide additional information to the process model reader, for the sake of improving the understanding of the model. For example, in the order-to-cash process we may want to </a:t>
            </a:r>
            <a:r>
              <a:rPr lang="en-AU" dirty="0" err="1"/>
              <a:t>specifcy</a:t>
            </a:r>
            <a:r>
              <a:rPr lang="en-AU" dirty="0"/>
              <a:t> that activity “Ship goods” also includes</a:t>
            </a:r>
            <a:r>
              <a:rPr lang="en-AU" baseline="0" dirty="0"/>
              <a:t> the packaging of the products. Also, we may want to clarify what business rule is followed behind the choice of suppliers or the approval of an order. All this information is provided via text annotations which do not affect the flow of the process model.</a:t>
            </a:r>
            <a:endParaRPr lang="en-AU" dirty="0"/>
          </a:p>
          <a:p>
            <a:pPr lvl="1"/>
            <a:endParaRPr lang="en-AU" dirty="0"/>
          </a:p>
          <a:p>
            <a:pPr lvl="1"/>
            <a:r>
              <a:rPr lang="en-AU" dirty="0"/>
              <a:t>Say that in a text annotation the connection, called association in BPMN, is undirected</a:t>
            </a:r>
          </a:p>
          <a:p>
            <a:pPr lvl="1"/>
            <a:endParaRPr lang="en-AU" dirty="0"/>
          </a:p>
          <a:p>
            <a:pPr lvl="1"/>
            <a:r>
              <a:rPr lang="en-US" dirty="0"/>
              <a:t>A </a:t>
            </a:r>
            <a:r>
              <a:rPr lang="en-US"/>
              <a:t>text annotation </a:t>
            </a:r>
            <a:r>
              <a:rPr lang="en-US" dirty="0"/>
              <a:t>is depicted as an open-ended rectangle encapsulating the text of the annotation, and is linked to a process modeling element via a dotted line</a:t>
            </a:r>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50</a:t>
            </a:fld>
            <a:endParaRPr lang="en-US">
              <a:solidFill>
                <a:srgbClr val="000000"/>
              </a:solidFill>
            </a:endParaRPr>
          </a:p>
        </p:txBody>
      </p:sp>
    </p:spTree>
    <p:extLst>
      <p:ext uri="{BB962C8B-B14F-4D97-AF65-F5344CB8AC3E}">
        <p14:creationId xmlns:p14="http://schemas.microsoft.com/office/powerpoint/2010/main" val="23354810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p:cNvSpPr>
          <p:nvPr>
            <p:ph type="sldImg"/>
          </p:nvPr>
        </p:nvSpPr>
        <p:spPr bwMode="auto">
          <a:xfrm>
            <a:off x="-187325" y="819150"/>
            <a:ext cx="7267575" cy="4089400"/>
          </a:xfrm>
          <a:prstGeom prst="rect">
            <a:avLst/>
          </a:prstGeom>
          <a:noFill/>
          <a:ln w="12700">
            <a:solidFill>
              <a:srgbClr val="000000"/>
            </a:solidFill>
            <a:miter lim="800000"/>
            <a:headEnd/>
            <a:tailEnd/>
          </a:ln>
        </p:spPr>
      </p:sp>
      <p:sp>
        <p:nvSpPr>
          <p:cNvPr id="82947" name="Notes Placeholder 2"/>
          <p:cNvSpPr>
            <a:spLocks noGrp="1"/>
          </p:cNvSpPr>
          <p:nvPr>
            <p:ph type="body" idx="1"/>
          </p:nvPr>
        </p:nvSpPr>
        <p:spPr bwMode="auto">
          <a:xfrm>
            <a:off x="688978" y="5182500"/>
            <a:ext cx="5514899" cy="4906708"/>
          </a:xfrm>
          <a:prstGeom prst="rect">
            <a:avLst/>
          </a:prstGeom>
          <a:noFill/>
          <a:ln>
            <a:miter lim="800000"/>
            <a:headEnd/>
            <a:tailEnd/>
          </a:ln>
        </p:spPr>
        <p:txBody>
          <a:bodyPr lIns="99048" tIns="49524" rIns="99048" bIns="49524"/>
          <a:lstStyle/>
          <a:p>
            <a:pPr marL="0" marR="0" indent="0" algn="l" defTabSz="762000" rtl="0" eaLnBrk="0" fontAlgn="base" latinLnBrk="0" hangingPunct="0">
              <a:lnSpc>
                <a:spcPct val="100000"/>
              </a:lnSpc>
              <a:spcBef>
                <a:spcPct val="30000"/>
              </a:spcBef>
              <a:spcAft>
                <a:spcPct val="0"/>
              </a:spcAft>
              <a:buClrTx/>
              <a:buSzTx/>
              <a:buFontTx/>
              <a:buNone/>
              <a:tabLst/>
              <a:defRPr/>
            </a:pPr>
            <a:endParaRPr lang="en-AU" dirty="0"/>
          </a:p>
        </p:txBody>
      </p:sp>
      <p:sp>
        <p:nvSpPr>
          <p:cNvPr id="82948" name="Date Placeholder 3"/>
          <p:cNvSpPr>
            <a:spLocks noGrp="1"/>
          </p:cNvSpPr>
          <p:nvPr>
            <p:ph type="dt" sz="quarter" idx="1"/>
          </p:nvPr>
        </p:nvSpPr>
        <p:spPr>
          <a:noFill/>
        </p:spPr>
        <p:txBody>
          <a:bodyPr/>
          <a:lstStyle/>
          <a:p>
            <a:r>
              <a:rPr lang="de-DE">
                <a:solidFill>
                  <a:srgbClr val="C0504D"/>
                </a:solidFill>
                <a:latin typeface="Times New Roman" pitchFamily="18" charset="0"/>
                <a:ea typeface="ＭＳ Ｐゴシック" pitchFamily="34" charset="-128"/>
              </a:rPr>
              <a:t>Lecture – 15 April 2010</a:t>
            </a:r>
          </a:p>
        </p:txBody>
      </p:sp>
      <p:sp>
        <p:nvSpPr>
          <p:cNvPr id="82949" name="Slide Number Placeholder 4"/>
          <p:cNvSpPr>
            <a:spLocks noGrp="1"/>
          </p:cNvSpPr>
          <p:nvPr>
            <p:ph type="sldNum" sz="quarter" idx="5"/>
          </p:nvPr>
        </p:nvSpPr>
        <p:spPr>
          <a:noFill/>
        </p:spPr>
        <p:txBody>
          <a:bodyPr/>
          <a:lstStyle/>
          <a:p>
            <a:fld id="{B3784155-CEA6-40AF-BF62-FC6F4A1EA3AF}" type="slidenum">
              <a:rPr lang="de-DE" smtClean="0">
                <a:solidFill>
                  <a:srgbClr val="C0504D"/>
                </a:solidFill>
                <a:latin typeface="Times New Roman" pitchFamily="18" charset="0"/>
                <a:ea typeface="ＭＳ Ｐゴシック" pitchFamily="34" charset="-128"/>
              </a:rPr>
              <a:pPr/>
              <a:t>51</a:t>
            </a:fld>
            <a:endParaRPr lang="de-DE">
              <a:solidFill>
                <a:srgbClr val="C0504D"/>
              </a:solidFill>
              <a:latin typeface="Times New Roman" pitchFamily="18" charset="0"/>
              <a:ea typeface="ＭＳ Ｐゴシック" pitchFamily="34" charset="-128"/>
            </a:endParaRPr>
          </a:p>
        </p:txBody>
      </p:sp>
      <p:sp>
        <p:nvSpPr>
          <p:cNvPr id="6" name="Footer Placeholder 5"/>
          <p:cNvSpPr>
            <a:spLocks noGrp="1"/>
          </p:cNvSpPr>
          <p:nvPr>
            <p:ph type="ftr" sz="quarter" idx="4"/>
          </p:nvPr>
        </p:nvSpPr>
        <p:spPr/>
        <p:txBody>
          <a:bodyPr/>
          <a:lstStyle/>
          <a:p>
            <a:pPr>
              <a:defRPr/>
            </a:pPr>
            <a:r>
              <a:rPr lang="de-DE">
                <a:solidFill>
                  <a:srgbClr val="C0504D"/>
                </a:solidFill>
              </a:rPr>
              <a:t>QUT Brisbane, Dr Jan Recker</a:t>
            </a:r>
          </a:p>
        </p:txBody>
      </p:sp>
      <p:sp>
        <p:nvSpPr>
          <p:cNvPr id="82951" name="Header Placeholder 6"/>
          <p:cNvSpPr>
            <a:spLocks noGrp="1"/>
          </p:cNvSpPr>
          <p:nvPr>
            <p:ph type="hdr" sz="quarter"/>
          </p:nvPr>
        </p:nvSpPr>
        <p:spPr>
          <a:noFill/>
        </p:spPr>
        <p:txBody>
          <a:bodyPr/>
          <a:lstStyle/>
          <a:p>
            <a:r>
              <a:rPr lang="de-DE">
                <a:solidFill>
                  <a:srgbClr val="C0504D"/>
                </a:solidFill>
                <a:latin typeface="Times New Roman" pitchFamily="18" charset="0"/>
                <a:ea typeface="ＭＳ Ｐゴシック" pitchFamily="34" charset="-128"/>
              </a:rPr>
              <a:t>INB.INN321 – Business Process Management</a:t>
            </a:r>
          </a:p>
        </p:txBody>
      </p:sp>
    </p:spTree>
    <p:extLst>
      <p:ext uri="{BB962C8B-B14F-4D97-AF65-F5344CB8AC3E}">
        <p14:creationId xmlns:p14="http://schemas.microsoft.com/office/powerpoint/2010/main" val="4152793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07189">
              <a:defRPr sz="2500">
                <a:solidFill>
                  <a:schemeClr val="tx1"/>
                </a:solidFill>
                <a:latin typeface="Times New Roman" pitchFamily="18" charset="0"/>
                <a:ea typeface="ＭＳ Ｐゴシック" pitchFamily="34" charset="-128"/>
              </a:defRPr>
            </a:lvl1pPr>
            <a:lvl2pPr marL="785372" indent="-302066" defTabSz="807189">
              <a:defRPr sz="2500">
                <a:solidFill>
                  <a:schemeClr val="tx1"/>
                </a:solidFill>
                <a:latin typeface="Times New Roman" pitchFamily="18" charset="0"/>
                <a:ea typeface="ＭＳ Ｐゴシック" pitchFamily="34" charset="-128"/>
              </a:defRPr>
            </a:lvl2pPr>
            <a:lvl3pPr marL="1208265" indent="-241653" defTabSz="807189">
              <a:defRPr sz="2500">
                <a:solidFill>
                  <a:schemeClr val="tx1"/>
                </a:solidFill>
                <a:latin typeface="Times New Roman" pitchFamily="18" charset="0"/>
                <a:ea typeface="ＭＳ Ｐゴシック" pitchFamily="34" charset="-128"/>
              </a:defRPr>
            </a:lvl3pPr>
            <a:lvl4pPr marL="1691571" indent="-241653" defTabSz="807189">
              <a:defRPr sz="2500">
                <a:solidFill>
                  <a:schemeClr val="tx1"/>
                </a:solidFill>
                <a:latin typeface="Times New Roman" pitchFamily="18" charset="0"/>
                <a:ea typeface="ＭＳ Ｐゴシック" pitchFamily="34" charset="-128"/>
              </a:defRPr>
            </a:lvl4pPr>
            <a:lvl5pPr marL="2174878" indent="-241653" defTabSz="807189">
              <a:defRPr sz="2500">
                <a:solidFill>
                  <a:schemeClr val="tx1"/>
                </a:solidFill>
                <a:latin typeface="Times New Roman" pitchFamily="18" charset="0"/>
                <a:ea typeface="ＭＳ Ｐゴシック" pitchFamily="34" charset="-128"/>
              </a:defRPr>
            </a:lvl5pPr>
            <a:lvl6pPr marL="2658184" indent="-241653" defTabSz="807189" eaLnBrk="0" fontAlgn="base" hangingPunct="0">
              <a:spcBef>
                <a:spcPct val="0"/>
              </a:spcBef>
              <a:spcAft>
                <a:spcPct val="0"/>
              </a:spcAft>
              <a:defRPr sz="2500">
                <a:solidFill>
                  <a:schemeClr val="tx1"/>
                </a:solidFill>
                <a:latin typeface="Times New Roman" pitchFamily="18" charset="0"/>
                <a:ea typeface="ＭＳ Ｐゴシック" pitchFamily="34" charset="-128"/>
              </a:defRPr>
            </a:lvl6pPr>
            <a:lvl7pPr marL="3141490" indent="-241653" defTabSz="807189" eaLnBrk="0" fontAlgn="base" hangingPunct="0">
              <a:spcBef>
                <a:spcPct val="0"/>
              </a:spcBef>
              <a:spcAft>
                <a:spcPct val="0"/>
              </a:spcAft>
              <a:defRPr sz="2500">
                <a:solidFill>
                  <a:schemeClr val="tx1"/>
                </a:solidFill>
                <a:latin typeface="Times New Roman" pitchFamily="18" charset="0"/>
                <a:ea typeface="ＭＳ Ｐゴシック" pitchFamily="34" charset="-128"/>
              </a:defRPr>
            </a:lvl7pPr>
            <a:lvl8pPr marL="3624796" indent="-241653" defTabSz="807189" eaLnBrk="0" fontAlgn="base" hangingPunct="0">
              <a:spcBef>
                <a:spcPct val="0"/>
              </a:spcBef>
              <a:spcAft>
                <a:spcPct val="0"/>
              </a:spcAft>
              <a:defRPr sz="2500">
                <a:solidFill>
                  <a:schemeClr val="tx1"/>
                </a:solidFill>
                <a:latin typeface="Times New Roman" pitchFamily="18" charset="0"/>
                <a:ea typeface="ＭＳ Ｐゴシック" pitchFamily="34" charset="-128"/>
              </a:defRPr>
            </a:lvl8pPr>
            <a:lvl9pPr marL="4108102" indent="-241653" defTabSz="807189" eaLnBrk="0" fontAlgn="base" hangingPunct="0">
              <a:spcBef>
                <a:spcPct val="0"/>
              </a:spcBef>
              <a:spcAft>
                <a:spcPct val="0"/>
              </a:spcAft>
              <a:defRPr sz="2500">
                <a:solidFill>
                  <a:schemeClr val="tx1"/>
                </a:solidFill>
                <a:latin typeface="Times New Roman" pitchFamily="18" charset="0"/>
                <a:ea typeface="ＭＳ Ｐゴシック" pitchFamily="34" charset="-128"/>
              </a:defRPr>
            </a:lvl9pPr>
          </a:lstStyle>
          <a:p>
            <a:fld id="{82B77F43-60BE-4E2C-9ECA-774DC50CDAB7}" type="slidenum">
              <a:rPr lang="en-US" sz="1100">
                <a:solidFill>
                  <a:prstClr val="black"/>
                </a:solidFill>
              </a:rPr>
              <a:pPr/>
              <a:t>7</a:t>
            </a:fld>
            <a:endParaRPr lang="en-US" sz="1100">
              <a:solidFill>
                <a:prstClr val="black"/>
              </a:solidFill>
            </a:endParaRPr>
          </a:p>
        </p:txBody>
      </p:sp>
      <p:sp>
        <p:nvSpPr>
          <p:cNvPr id="93187" name="Rectangle 2"/>
          <p:cNvSpPr>
            <a:spLocks noGrp="1" noRot="1" noChangeAspect="1" noChangeArrowheads="1" noTextEdit="1"/>
          </p:cNvSpPr>
          <p:nvPr>
            <p:ph type="sldImg"/>
          </p:nvPr>
        </p:nvSpPr>
        <p:spPr bwMode="auto">
          <a:xfrm>
            <a:off x="-142875" y="858838"/>
            <a:ext cx="7639050" cy="42973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p>
      <p:sp>
        <p:nvSpPr>
          <p:cNvPr id="93188" name="Rectangle 3"/>
          <p:cNvSpPr>
            <a:spLocks noGrp="1" noChangeArrowheads="1"/>
          </p:cNvSpPr>
          <p:nvPr>
            <p:ph type="body" idx="1"/>
          </p:nvPr>
        </p:nvSpPr>
        <p:spPr bwMode="auto">
          <a:xfrm>
            <a:off x="734911" y="5441624"/>
            <a:ext cx="5882559" cy="5152044"/>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AU" dirty="0"/>
          </a:p>
        </p:txBody>
      </p:sp>
    </p:spTree>
    <p:extLst>
      <p:ext uri="{BB962C8B-B14F-4D97-AF65-F5344CB8AC3E}">
        <p14:creationId xmlns:p14="http://schemas.microsoft.com/office/powerpoint/2010/main" val="1305245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AU" dirty="0"/>
              <a:t>To model our business processes, we will use the BPMN language. BPMN stands for Business Process Model and Notation, </a:t>
            </a:r>
          </a:p>
          <a:p>
            <a:endParaRPr lang="en-AU" dirty="0"/>
          </a:p>
          <a:p>
            <a:r>
              <a:rPr lang="en-AU" dirty="0"/>
              <a:t>BPMN 1.0 specification released in May 2004, Put forward as a standard proposal in Feb 2006, BPMN 2.0 released in Jan 2011</a:t>
            </a:r>
          </a:p>
          <a:p>
            <a:pPr lvl="1">
              <a:lnSpc>
                <a:spcPct val="90000"/>
              </a:lnSpc>
            </a:pPr>
            <a:endParaRPr lang="en-AU" altLang="en-US" dirty="0">
              <a:ea typeface="ＭＳ Ｐゴシック" panose="020B0600070205080204" pitchFamily="34" charset="-128"/>
            </a:endParaRPr>
          </a:p>
          <a:p>
            <a:pPr lvl="1">
              <a:lnSpc>
                <a:spcPct val="90000"/>
              </a:lnSpc>
            </a:pPr>
            <a:endParaRPr lang="en-AU" altLang="en-US" dirty="0">
              <a:ea typeface="ＭＳ Ｐゴシック" panose="020B0600070205080204" pitchFamily="34" charset="-128"/>
            </a:endParaRPr>
          </a:p>
          <a:p>
            <a:pPr lvl="1">
              <a:lnSpc>
                <a:spcPct val="90000"/>
              </a:lnSpc>
            </a:pPr>
            <a:r>
              <a:rPr lang="en-AU" altLang="en-US" dirty="0">
                <a:ea typeface="ＭＳ Ｐゴシック" panose="020B0600070205080204" pitchFamily="34" charset="-128"/>
              </a:rPr>
              <a:t>There’s a strong industry push for using</a:t>
            </a:r>
            <a:r>
              <a:rPr lang="en-AU" altLang="en-US" baseline="0" dirty="0">
                <a:ea typeface="ＭＳ Ｐゴシック" panose="020B0600070205080204" pitchFamily="34" charset="-128"/>
              </a:rPr>
              <a:t> BPMN</a:t>
            </a:r>
            <a:r>
              <a:rPr lang="en-AU" altLang="en-US" dirty="0">
                <a:ea typeface="ＭＳ Ｐゴシック" panose="020B0600070205080204" pitchFamily="34" charset="-128"/>
              </a:rPr>
              <a:t>, with over 70</a:t>
            </a:r>
            <a:r>
              <a:rPr lang="en-AU" altLang="en-US" baseline="0" dirty="0">
                <a:ea typeface="ＭＳ Ｐゴシック" panose="020B0600070205080204" pitchFamily="34" charset="-128"/>
              </a:rPr>
              <a:t> tools supporting the standard</a:t>
            </a:r>
            <a:endParaRPr lang="en-AU" altLang="en-US" dirty="0">
              <a:ea typeface="ＭＳ Ｐゴシック" panose="020B0600070205080204" pitchFamily="34" charset="-128"/>
            </a:endParaRPr>
          </a:p>
          <a:p>
            <a:pPr lvl="1">
              <a:lnSpc>
                <a:spcPct val="90000"/>
              </a:lnSpc>
            </a:pPr>
            <a:endParaRPr lang="en-AU" altLang="en-US" dirty="0">
              <a:ea typeface="ＭＳ Ｐゴシック" panose="020B0600070205080204" pitchFamily="34" charset="-128"/>
            </a:endParaRPr>
          </a:p>
          <a:p>
            <a:pPr lvl="1">
              <a:lnSpc>
                <a:spcPct val="90000"/>
              </a:lnSpc>
            </a:pPr>
            <a:r>
              <a:rPr lang="en-AU" altLang="en-US" dirty="0" err="1">
                <a:ea typeface="ＭＳ Ｐゴシック" panose="020B0600070205080204" pitchFamily="34" charset="-128"/>
              </a:rPr>
              <a:t>Bizagi</a:t>
            </a:r>
            <a:r>
              <a:rPr lang="en-AU" altLang="en-US" dirty="0">
                <a:ea typeface="ＭＳ Ｐゴシック" panose="020B0600070205080204" pitchFamily="34" charset="-128"/>
              </a:rPr>
              <a:t> Process Modeller (free)</a:t>
            </a:r>
          </a:p>
          <a:p>
            <a:pPr lvl="1">
              <a:lnSpc>
                <a:spcPct val="90000"/>
              </a:lnSpc>
            </a:pPr>
            <a:r>
              <a:rPr lang="en-AU" altLang="en-US" dirty="0" err="1">
                <a:ea typeface="ＭＳ Ｐゴシック" panose="020B0600070205080204" pitchFamily="34" charset="-128"/>
              </a:rPr>
              <a:t>Signavio</a:t>
            </a:r>
            <a:r>
              <a:rPr lang="en-AU" altLang="en-US" dirty="0">
                <a:ea typeface="ＭＳ Ｐゴシック" panose="020B0600070205080204" pitchFamily="34" charset="-128"/>
              </a:rPr>
              <a:t> (</a:t>
            </a:r>
            <a:r>
              <a:rPr lang="en-US" altLang="en-US" dirty="0">
                <a:ea typeface="ＭＳ Ｐゴシック" panose="020B0600070205080204" pitchFamily="34" charset="-128"/>
                <a:hlinkClick r:id="rId3"/>
              </a:rPr>
              <a:t>http://www.signavio.com/</a:t>
            </a:r>
            <a:r>
              <a:rPr lang="en-AU" altLang="en-US" dirty="0">
                <a:ea typeface="ＭＳ Ｐゴシック" panose="020B0600070205080204" pitchFamily="34" charset="-128"/>
              </a:rPr>
              <a:t>) - subscription</a:t>
            </a:r>
          </a:p>
          <a:p>
            <a:pPr lvl="2">
              <a:lnSpc>
                <a:spcPct val="90000"/>
              </a:lnSpc>
            </a:pPr>
            <a:r>
              <a:rPr lang="en-AU" altLang="en-US" dirty="0">
                <a:ea typeface="ＭＳ Ｐゴシック" panose="020B0600070205080204" pitchFamily="34" charset="-128"/>
              </a:rPr>
              <a:t>For academic purposes: </a:t>
            </a:r>
            <a:r>
              <a:rPr lang="en-AU" altLang="en-US" dirty="0">
                <a:ea typeface="ＭＳ Ｐゴシック" panose="020B0600070205080204" pitchFamily="34" charset="-128"/>
                <a:hlinkClick r:id="rId4"/>
              </a:rPr>
              <a:t>http://academic.signavio.com</a:t>
            </a:r>
            <a:r>
              <a:rPr lang="en-AU" altLang="en-US" dirty="0">
                <a:ea typeface="ＭＳ Ｐゴシック" panose="020B0600070205080204" pitchFamily="34" charset="-128"/>
              </a:rPr>
              <a:t> </a:t>
            </a:r>
          </a:p>
          <a:p>
            <a:pPr lvl="1">
              <a:lnSpc>
                <a:spcPct val="90000"/>
              </a:lnSpc>
            </a:pPr>
            <a:r>
              <a:rPr lang="en-AU" altLang="en-US" dirty="0">
                <a:ea typeface="ＭＳ Ｐゴシック" panose="020B0600070205080204" pitchFamily="34" charset="-128"/>
              </a:rPr>
              <a:t>Oracle BPA – </a:t>
            </a:r>
            <a:r>
              <a:rPr lang="ja-JP" altLang="en-AU" dirty="0">
                <a:ea typeface="ＭＳ Ｐゴシック" panose="020B0600070205080204" pitchFamily="34" charset="-128"/>
              </a:rPr>
              <a:t>“</a:t>
            </a:r>
            <a:r>
              <a:rPr lang="en-AU" altLang="ja-JP" dirty="0">
                <a:ea typeface="ＭＳ Ｐゴシック" panose="020B0600070205080204" pitchFamily="34" charset="-128"/>
              </a:rPr>
              <a:t>kind of free</a:t>
            </a:r>
            <a:r>
              <a:rPr lang="ja-JP" altLang="en-AU" dirty="0">
                <a:ea typeface="ＭＳ Ｐゴシック" panose="020B0600070205080204" pitchFamily="34" charset="-128"/>
              </a:rPr>
              <a:t>”</a:t>
            </a:r>
            <a:endParaRPr lang="en-AU" altLang="ja-JP" dirty="0">
              <a:ea typeface="ＭＳ Ｐゴシック" panose="020B0600070205080204" pitchFamily="34" charset="-128"/>
            </a:endParaRPr>
          </a:p>
          <a:p>
            <a:pPr lvl="1">
              <a:lnSpc>
                <a:spcPct val="90000"/>
              </a:lnSpc>
            </a:pPr>
            <a:r>
              <a:rPr lang="en-AU" altLang="en-US" dirty="0">
                <a:ea typeface="ＭＳ Ｐゴシック" panose="020B0600070205080204" pitchFamily="34" charset="-128"/>
              </a:rPr>
              <a:t>ARIS – very sophisticated but the opposite of free</a:t>
            </a:r>
          </a:p>
          <a:p>
            <a:pPr lvl="1">
              <a:lnSpc>
                <a:spcPct val="90000"/>
              </a:lnSpc>
            </a:pPr>
            <a:r>
              <a:rPr lang="en-AU" altLang="en-US" dirty="0" err="1">
                <a:ea typeface="ＭＳ Ｐゴシック" panose="020B0600070205080204" pitchFamily="34" charset="-128"/>
              </a:rPr>
              <a:t>Logizian</a:t>
            </a:r>
            <a:r>
              <a:rPr lang="en-AU" altLang="en-US" dirty="0">
                <a:ea typeface="ＭＳ Ｐゴシック" panose="020B0600070205080204" pitchFamily="34" charset="-128"/>
              </a:rPr>
              <a:t> – reasonable </a:t>
            </a:r>
            <a:r>
              <a:rPr lang="en-AU" altLang="en-US" dirty="0" err="1">
                <a:ea typeface="ＭＳ Ｐゴシック" panose="020B0600070205080204" pitchFamily="34" charset="-128"/>
              </a:rPr>
              <a:t>tradeoff</a:t>
            </a:r>
            <a:endParaRPr lang="en-AU" altLang="en-US" dirty="0">
              <a:ea typeface="ＭＳ Ｐゴシック" panose="020B0600070205080204" pitchFamily="34" charset="-128"/>
            </a:endParaRPr>
          </a:p>
          <a:p>
            <a:pPr lvl="1">
              <a:lnSpc>
                <a:spcPct val="90000"/>
              </a:lnSpc>
            </a:pPr>
            <a:r>
              <a:rPr lang="en-AU" altLang="en-US" dirty="0">
                <a:ea typeface="ＭＳ Ｐゴシック" panose="020B0600070205080204" pitchFamily="34" charset="-128"/>
              </a:rPr>
              <a:t>MS Visio – You might already have this</a:t>
            </a:r>
          </a:p>
          <a:p>
            <a:endParaRPr lang="en-US" altLang="en-US" dirty="0">
              <a:latin typeface="Arial" panose="020B0604020202020204" pitchFamily="34" charset="0"/>
              <a:ea typeface="ＭＳ Ｐゴシック" panose="020B0600070205080204"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defTabSz="973138"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defTabSz="973138"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defTabSz="973138"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defTabSz="973138"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fld id="{7529F047-A1F9-4630-8FC6-1EE8A363D85F}" type="slidenum">
              <a:rPr lang="en-AU" altLang="en-US" sz="1300" b="0"/>
              <a:pPr eaLnBrk="1" hangingPunct="1"/>
              <a:t>8</a:t>
            </a:fld>
            <a:endParaRPr lang="en-AU" altLang="en-US" sz="1300" b="0"/>
          </a:p>
        </p:txBody>
      </p:sp>
    </p:spTree>
    <p:extLst>
      <p:ext uri="{BB962C8B-B14F-4D97-AF65-F5344CB8AC3E}">
        <p14:creationId xmlns:p14="http://schemas.microsoft.com/office/powerpoint/2010/main" val="20576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Slide</a:t>
            </a:r>
            <a:r>
              <a:rPr lang="en-US" altLang="en-US" baseline="0" dirty="0">
                <a:latin typeface="Arial" panose="020B0604020202020204" pitchFamily="34" charset="0"/>
                <a:ea typeface="ＭＳ Ｐゴシック" panose="020B0600070205080204" pitchFamily="34" charset="-128"/>
              </a:rPr>
              <a:t> notes: as per previous slide (LR)</a:t>
            </a:r>
            <a:endParaRPr lang="en-US" altLang="en-US" dirty="0">
              <a:latin typeface="Arial" panose="020B0604020202020204" pitchFamily="34" charset="0"/>
              <a:ea typeface="ＭＳ Ｐゴシック" panose="020B0600070205080204" pitchFamily="34" charset="-128"/>
            </a:endParaRP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defTabSz="973138"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defTabSz="973138"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defTabSz="973138"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defTabSz="973138"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fld id="{7774B7AA-DB0A-491A-B2EB-FD7A675D8A3F}" type="slidenum">
              <a:rPr lang="en-AU" altLang="en-US" sz="1300" b="0"/>
              <a:pPr eaLnBrk="1" hangingPunct="1"/>
              <a:t>9</a:t>
            </a:fld>
            <a:endParaRPr lang="en-AU" altLang="en-US" sz="1300" b="0"/>
          </a:p>
        </p:txBody>
      </p:sp>
    </p:spTree>
    <p:extLst>
      <p:ext uri="{BB962C8B-B14F-4D97-AF65-F5344CB8AC3E}">
        <p14:creationId xmlns:p14="http://schemas.microsoft.com/office/powerpoint/2010/main" val="2000563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10</a:t>
            </a:fld>
            <a:endParaRPr lang="en-US"/>
          </a:p>
        </p:txBody>
      </p:sp>
    </p:spTree>
    <p:extLst>
      <p:ext uri="{BB962C8B-B14F-4D97-AF65-F5344CB8AC3E}">
        <p14:creationId xmlns:p14="http://schemas.microsoft.com/office/powerpoint/2010/main" val="127347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F82759E-8999-4DBB-AFA5-27BEE8C6C2F0}" type="slidenum">
              <a:rPr lang="en-US" smtClean="0"/>
              <a:pPr/>
              <a:t>11</a:t>
            </a:fld>
            <a:endParaRPr lang="en-US"/>
          </a:p>
        </p:txBody>
      </p:sp>
    </p:spTree>
    <p:extLst>
      <p:ext uri="{BB962C8B-B14F-4D97-AF65-F5344CB8AC3E}">
        <p14:creationId xmlns:p14="http://schemas.microsoft.com/office/powerpoint/2010/main" val="37125624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ealkiri ja alapealkiri - sinine taust">
    <p:bg>
      <p:bgPr>
        <a:solidFill>
          <a:srgbClr val="0061AA"/>
        </a:solidFill>
        <a:effectLst/>
      </p:bgPr>
    </p:bg>
    <p:spTree>
      <p:nvGrpSpPr>
        <p:cNvPr id="1" name=""/>
        <p:cNvGrpSpPr/>
        <p:nvPr/>
      </p:nvGrpSpPr>
      <p:grpSpPr>
        <a:xfrm>
          <a:off x="0" y="0"/>
          <a:ext cx="0" cy="0"/>
          <a:chOff x="0" y="0"/>
          <a:chExt cx="0" cy="0"/>
        </a:xfrm>
      </p:grpSpPr>
      <p:sp>
        <p:nvSpPr>
          <p:cNvPr id="41" name="Title 1"/>
          <p:cNvSpPr>
            <a:spLocks noGrp="1"/>
          </p:cNvSpPr>
          <p:nvPr>
            <p:ph type="title" hasCustomPrompt="1"/>
          </p:nvPr>
        </p:nvSpPr>
        <p:spPr>
          <a:xfrm>
            <a:off x="838200" y="3429001"/>
            <a:ext cx="10515600" cy="1420295"/>
          </a:xfrm>
        </p:spPr>
        <p:txBody>
          <a:bodyPr anchor="t">
            <a:normAutofit/>
          </a:bodyPr>
          <a:lstStyle>
            <a:lvl1pPr algn="ctr">
              <a:defRPr sz="2400" b="1" i="0" baseline="0">
                <a:solidFill>
                  <a:schemeClr val="bg1"/>
                </a:solidFill>
                <a:latin typeface="+mj-lt"/>
              </a:defRPr>
            </a:lvl1pPr>
          </a:lstStyle>
          <a:p>
            <a:r>
              <a:rPr lang="et-EE" dirty="0"/>
              <a:t>Subtitle goes here</a:t>
            </a:r>
            <a:endParaRPr lang="en-US" dirty="0"/>
          </a:p>
        </p:txBody>
      </p:sp>
      <p:sp>
        <p:nvSpPr>
          <p:cNvPr id="4" name="Text Placeholder 3"/>
          <p:cNvSpPr>
            <a:spLocks noGrp="1"/>
          </p:cNvSpPr>
          <p:nvPr>
            <p:ph type="body" sz="quarter" idx="10" hasCustomPrompt="1"/>
          </p:nvPr>
        </p:nvSpPr>
        <p:spPr>
          <a:xfrm>
            <a:off x="838200" y="2008706"/>
            <a:ext cx="10515600" cy="1420294"/>
          </a:xfrm>
        </p:spPr>
        <p:txBody>
          <a:bodyPr>
            <a:noAutofit/>
          </a:bodyPr>
          <a:lstStyle>
            <a:lvl1pPr marL="0" indent="0" algn="ctr">
              <a:buNone/>
              <a:defRPr sz="4600" b="1" i="0" baseline="0">
                <a:solidFill>
                  <a:schemeClr val="bg1"/>
                </a:solidFill>
                <a:latin typeface="+mj-lt"/>
                <a:cs typeface="Times New Roman" panose="02020603050405020304" pitchFamily="18" charset="0"/>
              </a:defRPr>
            </a:lvl1pPr>
            <a:lvl2pPr>
              <a:defRPr b="1" i="0">
                <a:solidFill>
                  <a:schemeClr val="bg1"/>
                </a:solidFill>
                <a:latin typeface="Tinos" panose="02020603050405020304" pitchFamily="18" charset="0"/>
              </a:defRPr>
            </a:lvl2pPr>
            <a:lvl3pPr>
              <a:defRPr b="1" i="0">
                <a:solidFill>
                  <a:schemeClr val="bg1"/>
                </a:solidFill>
                <a:latin typeface="Tinos" panose="02020603050405020304" pitchFamily="18" charset="0"/>
              </a:defRPr>
            </a:lvl3pPr>
            <a:lvl4pPr>
              <a:defRPr b="1" i="0">
                <a:solidFill>
                  <a:schemeClr val="bg1"/>
                </a:solidFill>
                <a:latin typeface="Tinos" panose="02020603050405020304" pitchFamily="18" charset="0"/>
              </a:defRPr>
            </a:lvl4pPr>
            <a:lvl5pPr>
              <a:defRPr b="1" i="0">
                <a:solidFill>
                  <a:schemeClr val="bg1"/>
                </a:solidFill>
                <a:latin typeface="Tinos" panose="02020603050405020304" pitchFamily="18" charset="0"/>
              </a:defRPr>
            </a:lvl5pPr>
          </a:lstStyle>
          <a:p>
            <a:pPr lvl="0"/>
            <a:r>
              <a:rPr lang="et-EE" dirty="0"/>
              <a:t>Write a catchy header here!</a:t>
            </a:r>
            <a:endParaRPr lang="en-US" dirty="0"/>
          </a:p>
        </p:txBody>
      </p:sp>
      <p:sp>
        <p:nvSpPr>
          <p:cNvPr id="6" name="Text Placeholder 5"/>
          <p:cNvSpPr>
            <a:spLocks noGrp="1"/>
          </p:cNvSpPr>
          <p:nvPr>
            <p:ph type="body" sz="quarter" idx="11" hasCustomPrompt="1"/>
          </p:nvPr>
        </p:nvSpPr>
        <p:spPr>
          <a:xfrm>
            <a:off x="4318000" y="6027738"/>
            <a:ext cx="3556000" cy="500062"/>
          </a:xfrm>
        </p:spPr>
        <p:txBody>
          <a:bodyPr/>
          <a:lstStyle>
            <a:lvl1pPr marL="0" indent="0" algn="ctr">
              <a:buNone/>
              <a:defRPr sz="1800" b="1" i="0" baseline="0">
                <a:solidFill>
                  <a:schemeClr val="bg1"/>
                </a:solidFill>
              </a:defRPr>
            </a:lvl1pPr>
          </a:lstStyle>
          <a:p>
            <a:pPr lvl="0"/>
            <a:r>
              <a:rPr lang="et-EE" dirty="0"/>
              <a:t>00.00.0000</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40932" y="558548"/>
            <a:ext cx="3310135" cy="443485"/>
          </a:xfrm>
          <a:prstGeom prst="rect">
            <a:avLst/>
          </a:prstGeom>
        </p:spPr>
      </p:pic>
    </p:spTree>
    <p:extLst>
      <p:ext uri="{BB962C8B-B14F-4D97-AF65-F5344CB8AC3E}">
        <p14:creationId xmlns:p14="http://schemas.microsoft.com/office/powerpoint/2010/main" val="18926589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150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 Pealkiri, loetelu ja joonis">
    <p:bg>
      <p:bgPr>
        <a:solidFill>
          <a:srgbClr val="0061A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7010" y="-361655"/>
            <a:ext cx="6179568" cy="617956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65953" y="558548"/>
            <a:ext cx="3310135" cy="443485"/>
          </a:xfrm>
          <a:prstGeom prst="rect">
            <a:avLst/>
          </a:prstGeom>
        </p:spPr>
      </p:pic>
      <p:sp>
        <p:nvSpPr>
          <p:cNvPr id="6" name="Text Placeholder 4"/>
          <p:cNvSpPr>
            <a:spLocks noGrp="1"/>
          </p:cNvSpPr>
          <p:nvPr>
            <p:ph type="body" sz="quarter" idx="10" hasCustomPrompt="1"/>
          </p:nvPr>
        </p:nvSpPr>
        <p:spPr>
          <a:xfrm>
            <a:off x="6105525" y="4148138"/>
            <a:ext cx="5770563" cy="2157412"/>
          </a:xfrm>
        </p:spPr>
        <p:txBody>
          <a:bodyPr>
            <a:normAutofit/>
          </a:bodyPr>
          <a:lstStyle>
            <a:lvl1pPr marL="0" indent="0">
              <a:buNone/>
              <a:defRPr sz="1800" baseline="0">
                <a:solidFill>
                  <a:schemeClr val="bg1"/>
                </a:solidFill>
                <a:latin typeface="+mj-lt"/>
                <a:cs typeface="Times New Roman" panose="02020603050405020304" pitchFamily="18" charset="0"/>
              </a:defRPr>
            </a:lvl1pPr>
            <a:lvl2pPr marL="457200" indent="0">
              <a:buNone/>
              <a:defRPr>
                <a:solidFill>
                  <a:schemeClr val="bg1"/>
                </a:solidFill>
                <a:latin typeface="Tinos" panose="02020603050405020304" pitchFamily="18" charset="0"/>
              </a:defRPr>
            </a:lvl2pPr>
            <a:lvl3pPr marL="914400" indent="0">
              <a:buNone/>
              <a:defRPr>
                <a:solidFill>
                  <a:schemeClr val="bg1"/>
                </a:solidFill>
                <a:latin typeface="Tinos" panose="02020603050405020304" pitchFamily="18" charset="0"/>
              </a:defRPr>
            </a:lvl3pPr>
            <a:lvl4pPr marL="1371600" indent="0">
              <a:buNone/>
              <a:defRPr>
                <a:solidFill>
                  <a:schemeClr val="bg1"/>
                </a:solidFill>
                <a:latin typeface="Tinos" panose="02020603050405020304" pitchFamily="18" charset="0"/>
              </a:defRPr>
            </a:lvl4pPr>
            <a:lvl5pPr marL="1828800" indent="0">
              <a:buNone/>
              <a:defRPr>
                <a:solidFill>
                  <a:schemeClr val="bg1"/>
                </a:solidFill>
                <a:latin typeface="Tinos" panose="02020603050405020304" pitchFamily="18" charset="0"/>
              </a:defRPr>
            </a:lvl5pPr>
          </a:lstStyle>
          <a:p>
            <a:pPr lvl="0"/>
            <a:r>
              <a:rPr lang="et-EE" dirty="0"/>
              <a:t>Lorem ipsum dolor sit amet, consectetur adipiscing elit. Praesent non consequat velit, in ultricies purus. In in eros orci. Duis lacinia tempus est, vel gravida ipsum lacinia in. Nam porttitor, eros in tristique bibendum, arcu magna eleifend tortor, non lacinia magna sem vel mauris. Quisque bibendum suscipit mauris a sagittis.</a:t>
            </a:r>
            <a:endParaRPr lang="en-US" dirty="0"/>
          </a:p>
        </p:txBody>
      </p:sp>
      <p:sp>
        <p:nvSpPr>
          <p:cNvPr id="8" name="Text Placeholder 8"/>
          <p:cNvSpPr>
            <a:spLocks noGrp="1"/>
          </p:cNvSpPr>
          <p:nvPr>
            <p:ph type="body" sz="quarter" idx="11" hasCustomPrompt="1"/>
          </p:nvPr>
        </p:nvSpPr>
        <p:spPr>
          <a:xfrm>
            <a:off x="6105525" y="2682814"/>
            <a:ext cx="5780088" cy="1465323"/>
          </a:xfrm>
        </p:spPr>
        <p:txBody>
          <a:bodyPr>
            <a:noAutofit/>
          </a:bodyPr>
          <a:lstStyle>
            <a:lvl1pPr marL="0" indent="0" algn="l">
              <a:buNone/>
              <a:defRPr sz="3400" b="1" i="0" baseline="0">
                <a:solidFill>
                  <a:schemeClr val="bg1"/>
                </a:solidFill>
                <a:latin typeface="+mj-lt"/>
                <a:cs typeface="Times New Roman" panose="02020603050405020304" pitchFamily="18" charset="0"/>
              </a:defRPr>
            </a:lvl1pPr>
            <a:lvl2pPr>
              <a:defRPr sz="3600" b="1" i="0">
                <a:solidFill>
                  <a:schemeClr val="bg1"/>
                </a:solidFill>
                <a:latin typeface="Tinos" panose="02020603050405020304" pitchFamily="18" charset="0"/>
              </a:defRPr>
            </a:lvl2pPr>
            <a:lvl3pPr>
              <a:defRPr sz="3600" b="1" i="0">
                <a:solidFill>
                  <a:schemeClr val="bg1"/>
                </a:solidFill>
                <a:latin typeface="Tinos" panose="02020603050405020304" pitchFamily="18" charset="0"/>
              </a:defRPr>
            </a:lvl3pPr>
            <a:lvl4pPr>
              <a:defRPr sz="3600" b="1" i="0">
                <a:solidFill>
                  <a:schemeClr val="bg1"/>
                </a:solidFill>
                <a:latin typeface="Tinos" panose="02020603050405020304" pitchFamily="18" charset="0"/>
              </a:defRPr>
            </a:lvl4pPr>
            <a:lvl5pPr>
              <a:defRPr sz="3600" b="1" i="0">
                <a:solidFill>
                  <a:schemeClr val="bg1"/>
                </a:solidFill>
                <a:latin typeface="Tinos" panose="02020603050405020304" pitchFamily="18" charset="0"/>
              </a:defRPr>
            </a:lvl5pPr>
          </a:lstStyle>
          <a:p>
            <a:pPr lvl="0"/>
            <a:r>
              <a:rPr lang="et-EE" dirty="0"/>
              <a:t>Write a catchy header here!</a:t>
            </a:r>
            <a:endParaRPr lang="en-US" dirty="0"/>
          </a:p>
        </p:txBody>
      </p:sp>
    </p:spTree>
    <p:extLst>
      <p:ext uri="{BB962C8B-B14F-4D97-AF65-F5344CB8AC3E}">
        <p14:creationId xmlns:p14="http://schemas.microsoft.com/office/powerpoint/2010/main" val="12343472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50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 Pealkiri, loetelu ja joonis">
    <p:bg>
      <p:bgPr>
        <a:solidFill>
          <a:srgbClr val="0061A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0798" y="-527034"/>
            <a:ext cx="5822918" cy="582291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5478" y="558548"/>
            <a:ext cx="3310135" cy="443485"/>
          </a:xfrm>
          <a:prstGeom prst="rect">
            <a:avLst/>
          </a:prstGeom>
        </p:spPr>
      </p:pic>
      <p:sp>
        <p:nvSpPr>
          <p:cNvPr id="6" name="Text Placeholder 4"/>
          <p:cNvSpPr>
            <a:spLocks noGrp="1"/>
          </p:cNvSpPr>
          <p:nvPr>
            <p:ph type="body" sz="quarter" idx="10" hasCustomPrompt="1"/>
          </p:nvPr>
        </p:nvSpPr>
        <p:spPr>
          <a:xfrm>
            <a:off x="6105525" y="4148138"/>
            <a:ext cx="5770563" cy="2157412"/>
          </a:xfrm>
        </p:spPr>
        <p:txBody>
          <a:bodyPr>
            <a:normAutofit/>
          </a:bodyPr>
          <a:lstStyle>
            <a:lvl1pPr marL="0" indent="0">
              <a:buNone/>
              <a:defRPr sz="1800" baseline="0">
                <a:solidFill>
                  <a:schemeClr val="bg1"/>
                </a:solidFill>
                <a:latin typeface="+mj-lt"/>
                <a:cs typeface="Times New Roman" panose="02020603050405020304" pitchFamily="18" charset="0"/>
              </a:defRPr>
            </a:lvl1pPr>
            <a:lvl2pPr marL="457200" indent="0">
              <a:buNone/>
              <a:defRPr>
                <a:solidFill>
                  <a:schemeClr val="bg1"/>
                </a:solidFill>
                <a:latin typeface="Tinos" panose="02020603050405020304" pitchFamily="18" charset="0"/>
              </a:defRPr>
            </a:lvl2pPr>
            <a:lvl3pPr marL="914400" indent="0">
              <a:buNone/>
              <a:defRPr>
                <a:solidFill>
                  <a:schemeClr val="bg1"/>
                </a:solidFill>
                <a:latin typeface="Tinos" panose="02020603050405020304" pitchFamily="18" charset="0"/>
              </a:defRPr>
            </a:lvl3pPr>
            <a:lvl4pPr marL="1371600" indent="0">
              <a:buNone/>
              <a:defRPr>
                <a:solidFill>
                  <a:schemeClr val="bg1"/>
                </a:solidFill>
                <a:latin typeface="Tinos" panose="02020603050405020304" pitchFamily="18" charset="0"/>
              </a:defRPr>
            </a:lvl4pPr>
            <a:lvl5pPr marL="1828800" indent="0">
              <a:buNone/>
              <a:defRPr>
                <a:solidFill>
                  <a:schemeClr val="bg1"/>
                </a:solidFill>
                <a:latin typeface="Tinos" panose="02020603050405020304" pitchFamily="18" charset="0"/>
              </a:defRPr>
            </a:lvl5pPr>
          </a:lstStyle>
          <a:p>
            <a:pPr lvl="0"/>
            <a:r>
              <a:rPr lang="et-EE" dirty="0"/>
              <a:t>Lorem ipsum dolor sit amet, consectetur adipiscing elit. Praesent non consequat velit, in ultricies purus. In in eros orci. Duis lacinia tempus est, vel gravida ipsum lacinia in. Nam porttitor, eros in tristique bibendum, arcu magna eleifend tortor, non lacinia magna sem vel mauris. Quisque bibendum suscipit mauris a sagittis.</a:t>
            </a:r>
            <a:endParaRPr lang="en-US" dirty="0"/>
          </a:p>
        </p:txBody>
      </p:sp>
      <p:sp>
        <p:nvSpPr>
          <p:cNvPr id="8" name="Text Placeholder 8"/>
          <p:cNvSpPr>
            <a:spLocks noGrp="1"/>
          </p:cNvSpPr>
          <p:nvPr>
            <p:ph type="body" sz="quarter" idx="11" hasCustomPrompt="1"/>
          </p:nvPr>
        </p:nvSpPr>
        <p:spPr>
          <a:xfrm>
            <a:off x="6105525" y="2682814"/>
            <a:ext cx="5780088" cy="1465323"/>
          </a:xfrm>
        </p:spPr>
        <p:txBody>
          <a:bodyPr>
            <a:noAutofit/>
          </a:bodyPr>
          <a:lstStyle>
            <a:lvl1pPr marL="0" indent="0" algn="l">
              <a:buNone/>
              <a:defRPr sz="3400" b="1" i="0" baseline="0">
                <a:solidFill>
                  <a:schemeClr val="bg1"/>
                </a:solidFill>
                <a:latin typeface="+mj-lt"/>
                <a:cs typeface="Times New Roman" panose="02020603050405020304" pitchFamily="18" charset="0"/>
              </a:defRPr>
            </a:lvl1pPr>
            <a:lvl2pPr>
              <a:defRPr sz="3600" b="1" i="0">
                <a:solidFill>
                  <a:schemeClr val="bg1"/>
                </a:solidFill>
                <a:latin typeface="Tinos" panose="02020603050405020304" pitchFamily="18" charset="0"/>
              </a:defRPr>
            </a:lvl2pPr>
            <a:lvl3pPr>
              <a:defRPr sz="3600" b="1" i="0">
                <a:solidFill>
                  <a:schemeClr val="bg1"/>
                </a:solidFill>
                <a:latin typeface="Tinos" panose="02020603050405020304" pitchFamily="18" charset="0"/>
              </a:defRPr>
            </a:lvl3pPr>
            <a:lvl4pPr>
              <a:defRPr sz="3600" b="1" i="0">
                <a:solidFill>
                  <a:schemeClr val="bg1"/>
                </a:solidFill>
                <a:latin typeface="Tinos" panose="02020603050405020304" pitchFamily="18" charset="0"/>
              </a:defRPr>
            </a:lvl4pPr>
            <a:lvl5pPr>
              <a:defRPr sz="3600" b="1" i="0">
                <a:solidFill>
                  <a:schemeClr val="bg1"/>
                </a:solidFill>
                <a:latin typeface="Tinos" panose="02020603050405020304" pitchFamily="18" charset="0"/>
              </a:defRPr>
            </a:lvl5pPr>
          </a:lstStyle>
          <a:p>
            <a:pPr lvl="0"/>
            <a:r>
              <a:rPr lang="et-EE" dirty="0"/>
              <a:t>Write a catchy header here!</a:t>
            </a:r>
            <a:endParaRPr lang="en-US" dirty="0"/>
          </a:p>
        </p:txBody>
      </p:sp>
    </p:spTree>
    <p:extLst>
      <p:ext uri="{BB962C8B-B14F-4D97-AF65-F5344CB8AC3E}">
        <p14:creationId xmlns:p14="http://schemas.microsoft.com/office/powerpoint/2010/main" val="25407189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50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Pealkiri, loetelu ja joonis">
    <p:bg>
      <p:bgPr>
        <a:solidFill>
          <a:srgbClr val="0061A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1055061" y="3429000"/>
            <a:ext cx="5040940" cy="2854842"/>
          </a:xfrm>
        </p:spPr>
        <p:txBody>
          <a:bodyPr>
            <a:normAutofit/>
          </a:bodyPr>
          <a:lstStyle>
            <a:lvl1pPr marL="0" indent="0">
              <a:buNone/>
              <a:defRPr sz="1800" baseline="0">
                <a:solidFill>
                  <a:schemeClr val="bg1"/>
                </a:solidFill>
                <a:latin typeface="+mj-lt"/>
                <a:cs typeface="Times New Roman" panose="02020603050405020304" pitchFamily="18" charset="0"/>
              </a:defRPr>
            </a:lvl1pPr>
            <a:lvl2pPr marL="457200" indent="0">
              <a:buNone/>
              <a:defRPr>
                <a:solidFill>
                  <a:schemeClr val="bg1"/>
                </a:solidFill>
                <a:latin typeface="Tinos" panose="02020603050405020304" pitchFamily="18" charset="0"/>
              </a:defRPr>
            </a:lvl2pPr>
            <a:lvl3pPr marL="914400" indent="0">
              <a:buNone/>
              <a:defRPr>
                <a:solidFill>
                  <a:schemeClr val="bg1"/>
                </a:solidFill>
                <a:latin typeface="Tinos" panose="02020603050405020304" pitchFamily="18" charset="0"/>
              </a:defRPr>
            </a:lvl3pPr>
            <a:lvl4pPr marL="1371600" indent="0">
              <a:buNone/>
              <a:defRPr>
                <a:solidFill>
                  <a:schemeClr val="bg1"/>
                </a:solidFill>
                <a:latin typeface="Tinos" panose="02020603050405020304" pitchFamily="18" charset="0"/>
              </a:defRPr>
            </a:lvl4pPr>
            <a:lvl5pPr marL="1828800" indent="0">
              <a:buNone/>
              <a:defRPr>
                <a:solidFill>
                  <a:schemeClr val="bg1"/>
                </a:solidFill>
                <a:latin typeface="Tinos" panose="02020603050405020304" pitchFamily="18" charset="0"/>
              </a:defRPr>
            </a:lvl5pPr>
          </a:lstStyle>
          <a:p>
            <a:pPr lvl="0"/>
            <a:r>
              <a:rPr lang="et-EE" dirty="0"/>
              <a:t>Lorem ipsum dolor sit amet, consectetur adipiscing elit. Praesent non consequat velit, in ultricies purus. In in eros orci. Duis lacinia tempus est, vel gravida ipsum lacinia in. Nam porttitor, eros in tristique bibendum, arcu magna eleifend tortor, non lacinia magna sem vel mauris. Quisque bibendum suscipit mauris a sagittis.</a:t>
            </a:r>
            <a:endParaRPr lang="en-US" dirty="0"/>
          </a:p>
        </p:txBody>
      </p:sp>
      <p:sp>
        <p:nvSpPr>
          <p:cNvPr id="9" name="Text Placeholder 8"/>
          <p:cNvSpPr>
            <a:spLocks noGrp="1"/>
          </p:cNvSpPr>
          <p:nvPr>
            <p:ph type="body" sz="quarter" idx="11" hasCustomPrompt="1"/>
          </p:nvPr>
        </p:nvSpPr>
        <p:spPr>
          <a:xfrm>
            <a:off x="1055060" y="1963676"/>
            <a:ext cx="5040941" cy="1465323"/>
          </a:xfrm>
        </p:spPr>
        <p:txBody>
          <a:bodyPr>
            <a:noAutofit/>
          </a:bodyPr>
          <a:lstStyle>
            <a:lvl1pPr marL="0" indent="0" algn="l">
              <a:buNone/>
              <a:defRPr sz="3400" b="1" i="0" baseline="0">
                <a:solidFill>
                  <a:schemeClr val="bg1"/>
                </a:solidFill>
                <a:latin typeface="+mj-lt"/>
                <a:cs typeface="Times New Roman" panose="02020603050405020304" pitchFamily="18" charset="0"/>
              </a:defRPr>
            </a:lvl1pPr>
            <a:lvl2pPr>
              <a:defRPr sz="3600" b="1" i="0">
                <a:solidFill>
                  <a:schemeClr val="bg1"/>
                </a:solidFill>
                <a:latin typeface="Tinos" panose="02020603050405020304" pitchFamily="18" charset="0"/>
              </a:defRPr>
            </a:lvl2pPr>
            <a:lvl3pPr>
              <a:defRPr sz="3600" b="1" i="0">
                <a:solidFill>
                  <a:schemeClr val="bg1"/>
                </a:solidFill>
                <a:latin typeface="Tinos" panose="02020603050405020304" pitchFamily="18" charset="0"/>
              </a:defRPr>
            </a:lvl3pPr>
            <a:lvl4pPr>
              <a:defRPr sz="3600" b="1" i="0">
                <a:solidFill>
                  <a:schemeClr val="bg1"/>
                </a:solidFill>
                <a:latin typeface="Tinos" panose="02020603050405020304" pitchFamily="18" charset="0"/>
              </a:defRPr>
            </a:lvl4pPr>
            <a:lvl5pPr>
              <a:defRPr sz="3600" b="1" i="0">
                <a:solidFill>
                  <a:schemeClr val="bg1"/>
                </a:solidFill>
                <a:latin typeface="Tinos" panose="02020603050405020304" pitchFamily="18" charset="0"/>
              </a:defRPr>
            </a:lvl5pPr>
          </a:lstStyle>
          <a:p>
            <a:pPr lvl="0"/>
            <a:r>
              <a:rPr lang="et-EE" dirty="0"/>
              <a:t>Write a catchy header here!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29673" y="722559"/>
            <a:ext cx="6100196" cy="6100196"/>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60869" y="558548"/>
            <a:ext cx="3310135" cy="443485"/>
          </a:xfrm>
          <a:prstGeom prst="rect">
            <a:avLst/>
          </a:prstGeom>
        </p:spPr>
      </p:pic>
    </p:spTree>
    <p:extLst>
      <p:ext uri="{BB962C8B-B14F-4D97-AF65-F5344CB8AC3E}">
        <p14:creationId xmlns:p14="http://schemas.microsoft.com/office/powerpoint/2010/main" val="24832136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50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 Pealkiri ja loetelu">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065229" y="2718962"/>
            <a:ext cx="10515600" cy="3587570"/>
          </a:xfrm>
        </p:spPr>
        <p:txBody>
          <a:bodyPr/>
          <a:lstStyle>
            <a:lvl1pPr>
              <a:defRPr baseline="0"/>
            </a:lvl1pPr>
            <a:lvl2pPr>
              <a:defRPr sz="1400"/>
            </a:lvl2pPr>
            <a:lvl3pPr>
              <a:defRPr sz="1500"/>
            </a:lvl3pPr>
          </a:lstStyle>
          <a:p>
            <a:pPr lvl="0"/>
            <a:r>
              <a:rPr lang="et-EE" dirty="0"/>
              <a:t>Text goes here</a:t>
            </a:r>
            <a:endParaRPr lang="en-US" dirty="0"/>
          </a:p>
          <a:p>
            <a:pPr lvl="1"/>
            <a:r>
              <a:rPr lang="et-EE" dirty="0"/>
              <a:t>Text goes here</a:t>
            </a:r>
            <a:endParaRPr lang="en-US" dirty="0"/>
          </a:p>
        </p:txBody>
      </p:sp>
      <p:sp>
        <p:nvSpPr>
          <p:cNvPr id="5" name="Text Placeholder 4"/>
          <p:cNvSpPr>
            <a:spLocks noGrp="1"/>
          </p:cNvSpPr>
          <p:nvPr>
            <p:ph type="body" sz="quarter" idx="10" hasCustomPrompt="1"/>
          </p:nvPr>
        </p:nvSpPr>
        <p:spPr>
          <a:xfrm>
            <a:off x="1065213" y="1270000"/>
            <a:ext cx="10515600" cy="1448962"/>
          </a:xfrm>
        </p:spPr>
        <p:txBody>
          <a:bodyPr>
            <a:noAutofit/>
          </a:bodyPr>
          <a:lstStyle>
            <a:lvl1pPr marL="0" indent="0">
              <a:buNone/>
              <a:defRPr sz="3400" b="1" i="0" baseline="0">
                <a:latin typeface="+mj-lt"/>
                <a:ea typeface="Tinos" panose="02020603050405020304" pitchFamily="18" charset="0"/>
                <a:cs typeface="Times New Roman" panose="02020603050405020304" pitchFamily="18" charset="0"/>
              </a:defRPr>
            </a:lvl1pPr>
            <a:lvl2pPr marL="457200" indent="0">
              <a:buNone/>
              <a:defRPr sz="3400" b="1" i="0">
                <a:latin typeface="Tinos" panose="02020603050405020304" pitchFamily="18" charset="0"/>
              </a:defRPr>
            </a:lvl2pPr>
            <a:lvl3pPr marL="914400" indent="0">
              <a:buNone/>
              <a:defRPr sz="3400" b="1" i="0">
                <a:latin typeface="Tinos" panose="02020603050405020304" pitchFamily="18" charset="0"/>
              </a:defRPr>
            </a:lvl3pPr>
            <a:lvl4pPr marL="1371600" indent="0">
              <a:buNone/>
              <a:defRPr sz="3400" b="1" i="0">
                <a:latin typeface="Tinos" panose="02020603050405020304" pitchFamily="18" charset="0"/>
              </a:defRPr>
            </a:lvl4pPr>
            <a:lvl5pPr marL="1828800" indent="0">
              <a:buNone/>
              <a:defRPr sz="3400" b="1" i="0">
                <a:latin typeface="Tinos" panose="02020603050405020304" pitchFamily="18" charset="0"/>
              </a:defRPr>
            </a:lvl5pPr>
          </a:lstStyle>
          <a:p>
            <a:pPr lvl="0"/>
            <a:r>
              <a:rPr lang="et-EE" dirty="0"/>
              <a:t>Write a catchy header here!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55732" y="574862"/>
            <a:ext cx="3310135" cy="443485"/>
          </a:xfrm>
          <a:prstGeom prst="rect">
            <a:avLst/>
          </a:prstGeom>
        </p:spPr>
      </p:pic>
      <p:sp>
        <p:nvSpPr>
          <p:cNvPr id="2" name="TextBox 1"/>
          <p:cNvSpPr txBox="1"/>
          <p:nvPr userDrawn="1"/>
        </p:nvSpPr>
        <p:spPr>
          <a:xfrm>
            <a:off x="0" y="0"/>
            <a:ext cx="575285" cy="351226"/>
          </a:xfrm>
          <a:prstGeom prst="rect">
            <a:avLst/>
          </a:prstGeom>
        </p:spPr>
        <p:txBody>
          <a:bodyPr vert="horz" wrap="square" lIns="91440" tIns="45720" rIns="91440" bIns="45720" rtlCol="0" anchor="t">
            <a:normAutofit lnSpcReduction="10000"/>
          </a:bodyPr>
          <a:lstStyle/>
          <a:p>
            <a:fld id="{331C8BBE-AADB-45C2-84EE-A20645DB25A9}" type="slidenum">
              <a:rPr lang="en-GB" baseline="0" smtClean="0">
                <a:solidFill>
                  <a:srgbClr val="0061AA"/>
                </a:solidFill>
              </a:rPr>
              <a:t>‹#›</a:t>
            </a:fld>
            <a:endParaRPr lang="en-GB" baseline="0" dirty="0">
              <a:solidFill>
                <a:srgbClr val="0061AA"/>
              </a:solidFill>
            </a:endParaRPr>
          </a:p>
        </p:txBody>
      </p:sp>
    </p:spTree>
    <p:extLst>
      <p:ext uri="{BB962C8B-B14F-4D97-AF65-F5344CB8AC3E}">
        <p14:creationId xmlns:p14="http://schemas.microsoft.com/office/powerpoint/2010/main" val="1376413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 Pealkiri, alapealkiri, tekst, foto taust_HE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1" name="Title 1"/>
          <p:cNvSpPr>
            <a:spLocks noGrp="1"/>
          </p:cNvSpPr>
          <p:nvPr>
            <p:ph type="title" hasCustomPrompt="1"/>
          </p:nvPr>
        </p:nvSpPr>
        <p:spPr>
          <a:xfrm>
            <a:off x="1073084" y="3429002"/>
            <a:ext cx="6015087" cy="715962"/>
          </a:xfrm>
        </p:spPr>
        <p:txBody>
          <a:bodyPr anchor="t">
            <a:normAutofit/>
          </a:bodyPr>
          <a:lstStyle>
            <a:lvl1pPr algn="l">
              <a:defRPr sz="2400" b="1" i="0" baseline="0">
                <a:solidFill>
                  <a:srgbClr val="0061AA"/>
                </a:solidFill>
              </a:defRPr>
            </a:lvl1pPr>
          </a:lstStyle>
          <a:p>
            <a:r>
              <a:rPr lang="et-EE" dirty="0"/>
              <a:t>Subtitle goes here</a:t>
            </a:r>
            <a:endParaRPr lang="en-US" dirty="0"/>
          </a:p>
        </p:txBody>
      </p:sp>
      <p:sp>
        <p:nvSpPr>
          <p:cNvPr id="11" name="Text Placeholder 3"/>
          <p:cNvSpPr>
            <a:spLocks noGrp="1"/>
          </p:cNvSpPr>
          <p:nvPr>
            <p:ph type="body" sz="quarter" idx="10" hasCustomPrompt="1"/>
          </p:nvPr>
        </p:nvSpPr>
        <p:spPr>
          <a:xfrm>
            <a:off x="1050215" y="1305447"/>
            <a:ext cx="5045785" cy="2139961"/>
          </a:xfrm>
        </p:spPr>
        <p:txBody>
          <a:bodyPr>
            <a:noAutofit/>
          </a:bodyPr>
          <a:lstStyle>
            <a:lvl1pPr marL="0" indent="0" algn="l">
              <a:buNone/>
              <a:defRPr sz="4600" b="1" i="0" baseline="0">
                <a:solidFill>
                  <a:srgbClr val="0061AA"/>
                </a:solidFill>
                <a:latin typeface="+mj-lt"/>
                <a:cs typeface="Times New Roman" panose="02020603050405020304" pitchFamily="18" charset="0"/>
              </a:defRPr>
            </a:lvl1pPr>
            <a:lvl2pPr>
              <a:defRPr b="1" i="0">
                <a:solidFill>
                  <a:schemeClr val="bg1"/>
                </a:solidFill>
                <a:latin typeface="Tinos" panose="02020603050405020304" pitchFamily="18" charset="0"/>
              </a:defRPr>
            </a:lvl2pPr>
            <a:lvl3pPr>
              <a:defRPr b="1" i="0">
                <a:solidFill>
                  <a:schemeClr val="bg1"/>
                </a:solidFill>
                <a:latin typeface="Tinos" panose="02020603050405020304" pitchFamily="18" charset="0"/>
              </a:defRPr>
            </a:lvl3pPr>
            <a:lvl4pPr>
              <a:defRPr b="1" i="0">
                <a:solidFill>
                  <a:schemeClr val="bg1"/>
                </a:solidFill>
                <a:latin typeface="Tinos" panose="02020603050405020304" pitchFamily="18" charset="0"/>
              </a:defRPr>
            </a:lvl4pPr>
            <a:lvl5pPr>
              <a:defRPr b="1" i="0">
                <a:solidFill>
                  <a:schemeClr val="bg1"/>
                </a:solidFill>
                <a:latin typeface="Tinos" panose="02020603050405020304" pitchFamily="18" charset="0"/>
              </a:defRPr>
            </a:lvl5pPr>
          </a:lstStyle>
          <a:p>
            <a:pPr lvl="0"/>
            <a:r>
              <a:rPr lang="et-EE" dirty="0"/>
              <a:t>Write a catchy header here!</a:t>
            </a:r>
            <a:endParaRPr lang="en-US" dirty="0"/>
          </a:p>
        </p:txBody>
      </p:sp>
      <p:sp>
        <p:nvSpPr>
          <p:cNvPr id="4" name="Text Placeholder 3"/>
          <p:cNvSpPr>
            <a:spLocks noGrp="1"/>
          </p:cNvSpPr>
          <p:nvPr>
            <p:ph type="body" sz="quarter" idx="13" hasCustomPrompt="1"/>
          </p:nvPr>
        </p:nvSpPr>
        <p:spPr>
          <a:xfrm>
            <a:off x="1065213" y="4144963"/>
            <a:ext cx="7181850" cy="2171170"/>
          </a:xfrm>
        </p:spPr>
        <p:txBody>
          <a:bodyPr>
            <a:noAutofit/>
          </a:bodyPr>
          <a:lstStyle>
            <a:lvl1pPr marL="0" indent="0">
              <a:buNone/>
              <a:defRPr sz="1800" b="0" i="0" baseline="0">
                <a:solidFill>
                  <a:srgbClr val="0061AA"/>
                </a:solidFill>
                <a:latin typeface="+mj-lt"/>
                <a:cs typeface="Times New Roman" panose="02020603050405020304" pitchFamily="18" charset="0"/>
              </a:defRPr>
            </a:lvl1pPr>
            <a:lvl2pPr marL="457200" indent="0">
              <a:buNone/>
              <a:defRPr sz="1800" b="1" i="0">
                <a:solidFill>
                  <a:schemeClr val="bg1"/>
                </a:solidFill>
                <a:latin typeface="Tinos" panose="02020603050405020304" pitchFamily="18" charset="0"/>
              </a:defRPr>
            </a:lvl2pPr>
            <a:lvl3pPr marL="914400" indent="0">
              <a:buNone/>
              <a:defRPr sz="1800" b="1" i="0">
                <a:solidFill>
                  <a:schemeClr val="bg1"/>
                </a:solidFill>
                <a:latin typeface="Tinos" panose="02020603050405020304" pitchFamily="18" charset="0"/>
              </a:defRPr>
            </a:lvl3pPr>
            <a:lvl4pPr marL="1371600" indent="0">
              <a:buNone/>
              <a:defRPr sz="1800" b="1" i="0">
                <a:solidFill>
                  <a:schemeClr val="bg1"/>
                </a:solidFill>
                <a:latin typeface="Tinos" panose="02020603050405020304" pitchFamily="18" charset="0"/>
              </a:defRPr>
            </a:lvl4pPr>
            <a:lvl5pPr marL="1828800" indent="0">
              <a:buNone/>
              <a:defRPr sz="1800" b="1" i="0">
                <a:solidFill>
                  <a:schemeClr val="bg1"/>
                </a:solidFill>
                <a:latin typeface="Tinos" panose="02020603050405020304" pitchFamily="18" charset="0"/>
              </a:defRPr>
            </a:lvl5pPr>
          </a:lstStyle>
          <a:p>
            <a:pPr lvl="0"/>
            <a:r>
              <a:rPr lang="et-EE" dirty="0"/>
              <a:t>Sed suscipit purus quis ante convallis malesuada. Sed sit amet imperdiet diam. Mauris feugiat sed arcu eget ornare. Sed venenatis dui nisl, et tempus felis rutrum sit amet. Pellentesque a pulvinar velit, nec consectetur lectus. Donec pellentesque eu metus id pellentesque. Etiam tristique mi vitae augue scelerisque, sed interdum nulla consequat. </a:t>
            </a:r>
            <a:endParaRPr lang="en-US"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3084" y="574862"/>
            <a:ext cx="3310135" cy="443485"/>
          </a:xfrm>
          <a:prstGeom prst="rect">
            <a:avLst/>
          </a:prstGeom>
        </p:spPr>
      </p:pic>
    </p:spTree>
    <p:extLst>
      <p:ext uri="{BB962C8B-B14F-4D97-AF65-F5344CB8AC3E}">
        <p14:creationId xmlns:p14="http://schemas.microsoft.com/office/powerpoint/2010/main" val="1853421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50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8. Pealkiri, alapealkiri, tekst, foto taust_HE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3084" y="574862"/>
            <a:ext cx="3310135" cy="443485"/>
          </a:xfrm>
          <a:prstGeom prst="rect">
            <a:avLst/>
          </a:prstGeom>
        </p:spPr>
      </p:pic>
      <p:sp>
        <p:nvSpPr>
          <p:cNvPr id="8" name="Title 1"/>
          <p:cNvSpPr>
            <a:spLocks noGrp="1"/>
          </p:cNvSpPr>
          <p:nvPr>
            <p:ph type="title" hasCustomPrompt="1"/>
          </p:nvPr>
        </p:nvSpPr>
        <p:spPr>
          <a:xfrm>
            <a:off x="1073084" y="3429002"/>
            <a:ext cx="6015087" cy="715962"/>
          </a:xfrm>
        </p:spPr>
        <p:txBody>
          <a:bodyPr anchor="t">
            <a:normAutofit/>
          </a:bodyPr>
          <a:lstStyle>
            <a:lvl1pPr algn="l">
              <a:defRPr sz="2400" b="1" i="0" baseline="0">
                <a:solidFill>
                  <a:srgbClr val="0061AA"/>
                </a:solidFill>
              </a:defRPr>
            </a:lvl1pPr>
          </a:lstStyle>
          <a:p>
            <a:r>
              <a:rPr lang="et-EE" dirty="0"/>
              <a:t>Subtitle goes here</a:t>
            </a:r>
            <a:endParaRPr lang="en-US" dirty="0"/>
          </a:p>
        </p:txBody>
      </p:sp>
      <p:sp>
        <p:nvSpPr>
          <p:cNvPr id="10" name="Text Placeholder 3"/>
          <p:cNvSpPr>
            <a:spLocks noGrp="1"/>
          </p:cNvSpPr>
          <p:nvPr>
            <p:ph type="body" sz="quarter" idx="10" hasCustomPrompt="1"/>
          </p:nvPr>
        </p:nvSpPr>
        <p:spPr>
          <a:xfrm>
            <a:off x="1050215" y="1305447"/>
            <a:ext cx="5045785" cy="2139961"/>
          </a:xfrm>
        </p:spPr>
        <p:txBody>
          <a:bodyPr>
            <a:noAutofit/>
          </a:bodyPr>
          <a:lstStyle>
            <a:lvl1pPr marL="0" indent="0" algn="l">
              <a:buNone/>
              <a:defRPr sz="4600" b="1" i="0" baseline="0">
                <a:solidFill>
                  <a:srgbClr val="0061AA"/>
                </a:solidFill>
                <a:latin typeface="+mj-lt"/>
                <a:cs typeface="Times New Roman" panose="02020603050405020304" pitchFamily="18" charset="0"/>
              </a:defRPr>
            </a:lvl1pPr>
            <a:lvl2pPr>
              <a:defRPr b="1" i="0">
                <a:solidFill>
                  <a:schemeClr val="bg1"/>
                </a:solidFill>
                <a:latin typeface="Tinos" panose="02020603050405020304" pitchFamily="18" charset="0"/>
              </a:defRPr>
            </a:lvl2pPr>
            <a:lvl3pPr>
              <a:defRPr b="1" i="0">
                <a:solidFill>
                  <a:schemeClr val="bg1"/>
                </a:solidFill>
                <a:latin typeface="Tinos" panose="02020603050405020304" pitchFamily="18" charset="0"/>
              </a:defRPr>
            </a:lvl3pPr>
            <a:lvl4pPr>
              <a:defRPr b="1" i="0">
                <a:solidFill>
                  <a:schemeClr val="bg1"/>
                </a:solidFill>
                <a:latin typeface="Tinos" panose="02020603050405020304" pitchFamily="18" charset="0"/>
              </a:defRPr>
            </a:lvl4pPr>
            <a:lvl5pPr>
              <a:defRPr b="1" i="0">
                <a:solidFill>
                  <a:schemeClr val="bg1"/>
                </a:solidFill>
                <a:latin typeface="Tinos" panose="02020603050405020304" pitchFamily="18" charset="0"/>
              </a:defRPr>
            </a:lvl5pPr>
          </a:lstStyle>
          <a:p>
            <a:pPr lvl="0"/>
            <a:r>
              <a:rPr lang="et-EE" dirty="0"/>
              <a:t>Write a catchy header here!</a:t>
            </a:r>
            <a:endParaRPr lang="en-US" dirty="0"/>
          </a:p>
        </p:txBody>
      </p:sp>
      <p:sp>
        <p:nvSpPr>
          <p:cNvPr id="11" name="Text Placeholder 3"/>
          <p:cNvSpPr>
            <a:spLocks noGrp="1"/>
          </p:cNvSpPr>
          <p:nvPr>
            <p:ph type="body" sz="quarter" idx="13" hasCustomPrompt="1"/>
          </p:nvPr>
        </p:nvSpPr>
        <p:spPr>
          <a:xfrm>
            <a:off x="1065213" y="4144963"/>
            <a:ext cx="7181850" cy="2171170"/>
          </a:xfrm>
        </p:spPr>
        <p:txBody>
          <a:bodyPr>
            <a:noAutofit/>
          </a:bodyPr>
          <a:lstStyle>
            <a:lvl1pPr marL="0" indent="0">
              <a:buNone/>
              <a:defRPr sz="1800" b="0" i="0" baseline="0">
                <a:solidFill>
                  <a:srgbClr val="0061AA"/>
                </a:solidFill>
                <a:latin typeface="+mj-lt"/>
                <a:cs typeface="Times New Roman" panose="02020603050405020304" pitchFamily="18" charset="0"/>
              </a:defRPr>
            </a:lvl1pPr>
            <a:lvl2pPr marL="457200" indent="0">
              <a:buNone/>
              <a:defRPr sz="1800" b="1" i="0">
                <a:solidFill>
                  <a:schemeClr val="bg1"/>
                </a:solidFill>
                <a:latin typeface="Tinos" panose="02020603050405020304" pitchFamily="18" charset="0"/>
              </a:defRPr>
            </a:lvl2pPr>
            <a:lvl3pPr marL="914400" indent="0">
              <a:buNone/>
              <a:defRPr sz="1800" b="1" i="0">
                <a:solidFill>
                  <a:schemeClr val="bg1"/>
                </a:solidFill>
                <a:latin typeface="Tinos" panose="02020603050405020304" pitchFamily="18" charset="0"/>
              </a:defRPr>
            </a:lvl3pPr>
            <a:lvl4pPr marL="1371600" indent="0">
              <a:buNone/>
              <a:defRPr sz="1800" b="1" i="0">
                <a:solidFill>
                  <a:schemeClr val="bg1"/>
                </a:solidFill>
                <a:latin typeface="Tinos" panose="02020603050405020304" pitchFamily="18" charset="0"/>
              </a:defRPr>
            </a:lvl4pPr>
            <a:lvl5pPr marL="1828800" indent="0">
              <a:buNone/>
              <a:defRPr sz="1800" b="1" i="0">
                <a:solidFill>
                  <a:schemeClr val="bg1"/>
                </a:solidFill>
                <a:latin typeface="Tinos" panose="02020603050405020304" pitchFamily="18" charset="0"/>
              </a:defRPr>
            </a:lvl5pPr>
          </a:lstStyle>
          <a:p>
            <a:pPr lvl="0"/>
            <a:r>
              <a:rPr lang="et-EE" dirty="0"/>
              <a:t>Sed suscipit purus quis ante convallis malesuada. Sed sit amet imperdiet diam. Mauris feugiat sed arcu eget ornare. Sed venenatis dui nisl, et tempus felis rutrum sit amet. Pellentesque a pulvinar velit, nec consectetur lectus. Donec pellentesque eu metus id pellentesque. Etiam tristique mi vitae augue scelerisque, sed interdum nulla consequat. </a:t>
            </a:r>
            <a:endParaRPr lang="en-US" dirty="0"/>
          </a:p>
        </p:txBody>
      </p:sp>
    </p:spTree>
    <p:extLst>
      <p:ext uri="{BB962C8B-B14F-4D97-AF65-F5344CB8AC3E}">
        <p14:creationId xmlns:p14="http://schemas.microsoft.com/office/powerpoint/2010/main" val="41540568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50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9. Pealkiri, alapealkiri, tekst, foto taust_TUM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63644"/>
          </a:xfrm>
          <a:prstGeom prst="rect">
            <a:avLst/>
          </a:prstGeom>
        </p:spPr>
      </p:pic>
      <p:sp>
        <p:nvSpPr>
          <p:cNvPr id="41" name="Title 1"/>
          <p:cNvSpPr>
            <a:spLocks noGrp="1"/>
          </p:cNvSpPr>
          <p:nvPr>
            <p:ph type="title" hasCustomPrompt="1"/>
          </p:nvPr>
        </p:nvSpPr>
        <p:spPr>
          <a:xfrm>
            <a:off x="1073084" y="3429002"/>
            <a:ext cx="6015087" cy="715962"/>
          </a:xfrm>
        </p:spPr>
        <p:txBody>
          <a:bodyPr anchor="t">
            <a:normAutofit/>
          </a:bodyPr>
          <a:lstStyle>
            <a:lvl1pPr algn="l">
              <a:defRPr sz="2400" b="1" i="0" baseline="0">
                <a:solidFill>
                  <a:schemeClr val="bg1"/>
                </a:solidFill>
              </a:defRPr>
            </a:lvl1pPr>
          </a:lstStyle>
          <a:p>
            <a:r>
              <a:rPr lang="et-EE" dirty="0"/>
              <a:t>Subtitle goes here!</a:t>
            </a:r>
            <a:endParaRPr lang="en-US" dirty="0"/>
          </a:p>
        </p:txBody>
      </p:sp>
      <p:sp>
        <p:nvSpPr>
          <p:cNvPr id="11" name="Text Placeholder 3"/>
          <p:cNvSpPr>
            <a:spLocks noGrp="1"/>
          </p:cNvSpPr>
          <p:nvPr>
            <p:ph type="body" sz="quarter" idx="10" hasCustomPrompt="1"/>
          </p:nvPr>
        </p:nvSpPr>
        <p:spPr>
          <a:xfrm>
            <a:off x="1050215" y="1305447"/>
            <a:ext cx="5045785" cy="2139961"/>
          </a:xfrm>
        </p:spPr>
        <p:txBody>
          <a:bodyPr>
            <a:noAutofit/>
          </a:bodyPr>
          <a:lstStyle>
            <a:lvl1pPr marL="0" indent="0" algn="l">
              <a:buNone/>
              <a:defRPr sz="4600" b="1" i="0" baseline="0">
                <a:solidFill>
                  <a:schemeClr val="bg1"/>
                </a:solidFill>
                <a:latin typeface="+mj-lt"/>
                <a:cs typeface="Times New Roman" panose="02020603050405020304" pitchFamily="18" charset="0"/>
              </a:defRPr>
            </a:lvl1pPr>
            <a:lvl2pPr>
              <a:defRPr b="1" i="0">
                <a:solidFill>
                  <a:schemeClr val="bg1"/>
                </a:solidFill>
                <a:latin typeface="Tinos" panose="02020603050405020304" pitchFamily="18" charset="0"/>
              </a:defRPr>
            </a:lvl2pPr>
            <a:lvl3pPr>
              <a:defRPr b="1" i="0">
                <a:solidFill>
                  <a:schemeClr val="bg1"/>
                </a:solidFill>
                <a:latin typeface="Tinos" panose="02020603050405020304" pitchFamily="18" charset="0"/>
              </a:defRPr>
            </a:lvl3pPr>
            <a:lvl4pPr>
              <a:defRPr b="1" i="0">
                <a:solidFill>
                  <a:schemeClr val="bg1"/>
                </a:solidFill>
                <a:latin typeface="Tinos" panose="02020603050405020304" pitchFamily="18" charset="0"/>
              </a:defRPr>
            </a:lvl4pPr>
            <a:lvl5pPr>
              <a:defRPr b="1" i="0">
                <a:solidFill>
                  <a:schemeClr val="bg1"/>
                </a:solidFill>
                <a:latin typeface="Tinos" panose="02020603050405020304" pitchFamily="18" charset="0"/>
              </a:defRPr>
            </a:lvl5pPr>
          </a:lstStyle>
          <a:p>
            <a:pPr lvl="0"/>
            <a:r>
              <a:rPr lang="et-EE" dirty="0"/>
              <a:t>Write a catchy header here!</a:t>
            </a:r>
            <a:endParaRPr lang="en-US" dirty="0"/>
          </a:p>
        </p:txBody>
      </p:sp>
      <p:sp>
        <p:nvSpPr>
          <p:cNvPr id="4" name="Text Placeholder 3"/>
          <p:cNvSpPr>
            <a:spLocks noGrp="1"/>
          </p:cNvSpPr>
          <p:nvPr>
            <p:ph type="body" sz="quarter" idx="13" hasCustomPrompt="1"/>
          </p:nvPr>
        </p:nvSpPr>
        <p:spPr>
          <a:xfrm>
            <a:off x="1065213" y="4144963"/>
            <a:ext cx="7181850" cy="2171170"/>
          </a:xfrm>
        </p:spPr>
        <p:txBody>
          <a:bodyPr>
            <a:noAutofit/>
          </a:bodyPr>
          <a:lstStyle>
            <a:lvl1pPr marL="0" indent="0">
              <a:buNone/>
              <a:defRPr sz="1800" b="0" i="0" baseline="0">
                <a:solidFill>
                  <a:schemeClr val="bg1"/>
                </a:solidFill>
                <a:latin typeface="+mj-lt"/>
                <a:cs typeface="Times New Roman" panose="02020603050405020304" pitchFamily="18" charset="0"/>
              </a:defRPr>
            </a:lvl1pPr>
            <a:lvl2pPr marL="457200" indent="0">
              <a:buNone/>
              <a:defRPr sz="1800" b="1" i="0">
                <a:solidFill>
                  <a:schemeClr val="bg1"/>
                </a:solidFill>
                <a:latin typeface="Tinos" panose="02020603050405020304" pitchFamily="18" charset="0"/>
              </a:defRPr>
            </a:lvl2pPr>
            <a:lvl3pPr marL="914400" indent="0">
              <a:buNone/>
              <a:defRPr sz="1800" b="1" i="0">
                <a:solidFill>
                  <a:schemeClr val="bg1"/>
                </a:solidFill>
                <a:latin typeface="Tinos" panose="02020603050405020304" pitchFamily="18" charset="0"/>
              </a:defRPr>
            </a:lvl3pPr>
            <a:lvl4pPr marL="1371600" indent="0">
              <a:buNone/>
              <a:defRPr sz="1800" b="1" i="0">
                <a:solidFill>
                  <a:schemeClr val="bg1"/>
                </a:solidFill>
                <a:latin typeface="Tinos" panose="02020603050405020304" pitchFamily="18" charset="0"/>
              </a:defRPr>
            </a:lvl4pPr>
            <a:lvl5pPr marL="1828800" indent="0">
              <a:buNone/>
              <a:defRPr sz="1800" b="1" i="0">
                <a:solidFill>
                  <a:schemeClr val="bg1"/>
                </a:solidFill>
                <a:latin typeface="Tinos" panose="02020603050405020304" pitchFamily="18" charset="0"/>
              </a:defRPr>
            </a:lvl5pPr>
          </a:lstStyle>
          <a:p>
            <a:pPr lvl="0"/>
            <a:r>
              <a:rPr lang="et-EE" dirty="0"/>
              <a:t>Sed suscipit purus quis ante convallis malesuada. Sed sit amet imperdiet diam. Mauris feugiat sed arcu eget ornare. Sed venenatis dui nisl, et tempus felis rutrum sit amet. Pellentesque a pulvinar velit, nec consectetur lectus. Donec pellentesque eu metus id pellentesque. Etiam tristique mi vitae augue scelerisque, sed interdum nulla consequat. </a:t>
            </a:r>
            <a:endParaRPr lang="en-US"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3084" y="558548"/>
            <a:ext cx="3310135" cy="443485"/>
          </a:xfrm>
          <a:prstGeom prst="rect">
            <a:avLst/>
          </a:prstGeom>
        </p:spPr>
      </p:pic>
    </p:spTree>
    <p:extLst>
      <p:ext uri="{BB962C8B-B14F-4D97-AF65-F5344CB8AC3E}">
        <p14:creationId xmlns:p14="http://schemas.microsoft.com/office/powerpoint/2010/main" val="24011930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50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0. Pealkiri, tekst ja foto taus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10"/>
            <a:ext cx="12192000" cy="6850743"/>
          </a:xfrm>
          <a:prstGeom prst="rect">
            <a:avLst/>
          </a:prstGeom>
        </p:spPr>
      </p:pic>
      <p:sp>
        <p:nvSpPr>
          <p:cNvPr id="7" name="Text Placeholder 3"/>
          <p:cNvSpPr>
            <a:spLocks noGrp="1"/>
          </p:cNvSpPr>
          <p:nvPr>
            <p:ph type="body" sz="quarter" idx="10" hasCustomPrompt="1"/>
          </p:nvPr>
        </p:nvSpPr>
        <p:spPr>
          <a:xfrm>
            <a:off x="838200" y="2008706"/>
            <a:ext cx="10515600" cy="1420294"/>
          </a:xfrm>
        </p:spPr>
        <p:txBody>
          <a:bodyPr>
            <a:noAutofit/>
          </a:bodyPr>
          <a:lstStyle>
            <a:lvl1pPr marL="0" indent="0" algn="ctr">
              <a:buNone/>
              <a:defRPr sz="4600" b="1" i="0" baseline="0">
                <a:solidFill>
                  <a:schemeClr val="bg1"/>
                </a:solidFill>
                <a:latin typeface="+mj-lt"/>
                <a:cs typeface="Times New Roman" panose="02020603050405020304" pitchFamily="18" charset="0"/>
              </a:defRPr>
            </a:lvl1pPr>
            <a:lvl2pPr>
              <a:defRPr b="1" i="0">
                <a:solidFill>
                  <a:schemeClr val="bg1"/>
                </a:solidFill>
                <a:latin typeface="Tinos" panose="02020603050405020304" pitchFamily="18" charset="0"/>
              </a:defRPr>
            </a:lvl2pPr>
            <a:lvl3pPr>
              <a:defRPr b="1" i="0">
                <a:solidFill>
                  <a:schemeClr val="bg1"/>
                </a:solidFill>
                <a:latin typeface="Tinos" panose="02020603050405020304" pitchFamily="18" charset="0"/>
              </a:defRPr>
            </a:lvl3pPr>
            <a:lvl4pPr>
              <a:defRPr b="1" i="0">
                <a:solidFill>
                  <a:schemeClr val="bg1"/>
                </a:solidFill>
                <a:latin typeface="Tinos" panose="02020603050405020304" pitchFamily="18" charset="0"/>
              </a:defRPr>
            </a:lvl4pPr>
            <a:lvl5pPr>
              <a:defRPr b="1" i="0">
                <a:solidFill>
                  <a:schemeClr val="bg1"/>
                </a:solidFill>
                <a:latin typeface="Tinos" panose="02020603050405020304" pitchFamily="18" charset="0"/>
              </a:defRPr>
            </a:lvl5pPr>
          </a:lstStyle>
          <a:p>
            <a:pPr lvl="0"/>
            <a:r>
              <a:rPr lang="et-EE" dirty="0"/>
              <a:t>Write a catchy header here!</a:t>
            </a:r>
            <a:endParaRPr lang="en-US" dirty="0"/>
          </a:p>
        </p:txBody>
      </p:sp>
      <p:sp>
        <p:nvSpPr>
          <p:cNvPr id="5" name="Text Placeholder 4"/>
          <p:cNvSpPr>
            <a:spLocks noGrp="1"/>
          </p:cNvSpPr>
          <p:nvPr>
            <p:ph type="body" sz="quarter" idx="11" hasCustomPrompt="1"/>
          </p:nvPr>
        </p:nvSpPr>
        <p:spPr>
          <a:xfrm>
            <a:off x="838200" y="3429000"/>
            <a:ext cx="10515600" cy="2176463"/>
          </a:xfrm>
        </p:spPr>
        <p:txBody>
          <a:bodyPr>
            <a:normAutofit/>
          </a:bodyPr>
          <a:lstStyle>
            <a:lvl1pPr marL="0" indent="0" algn="ctr">
              <a:buNone/>
              <a:defRPr sz="1800" baseline="0">
                <a:solidFill>
                  <a:schemeClr val="bg1"/>
                </a:solidFill>
                <a:latin typeface="+mj-lt"/>
                <a:cs typeface="Times New Roman" panose="02020603050405020304" pitchFamily="18" charset="0"/>
              </a:defRPr>
            </a:lvl1pPr>
            <a:lvl2pPr>
              <a:defRPr>
                <a:solidFill>
                  <a:schemeClr val="bg1"/>
                </a:solidFill>
                <a:latin typeface="Tinos" panose="02020603050405020304" pitchFamily="18" charset="0"/>
              </a:defRPr>
            </a:lvl2pPr>
            <a:lvl3pPr>
              <a:defRPr>
                <a:solidFill>
                  <a:schemeClr val="bg1"/>
                </a:solidFill>
                <a:latin typeface="Tinos" panose="02020603050405020304" pitchFamily="18" charset="0"/>
              </a:defRPr>
            </a:lvl3pPr>
            <a:lvl4pPr>
              <a:defRPr>
                <a:solidFill>
                  <a:schemeClr val="bg1"/>
                </a:solidFill>
                <a:latin typeface="Tinos" panose="02020603050405020304" pitchFamily="18" charset="0"/>
              </a:defRPr>
            </a:lvl4pPr>
            <a:lvl5pPr>
              <a:defRPr>
                <a:solidFill>
                  <a:schemeClr val="bg1"/>
                </a:solidFill>
                <a:latin typeface="Tinos" panose="02020603050405020304" pitchFamily="18" charset="0"/>
              </a:defRPr>
            </a:lvl5pPr>
          </a:lstStyle>
          <a:p>
            <a:pPr lvl="0"/>
            <a:r>
              <a:rPr lang="et-EE" dirty="0"/>
              <a:t>Lorem ipsum dolor sit amet, consectetur adipiscing elit. Praesent non consequat velit, in ultricies purus. In in eros orci. Duis lacinia tempus est, vel gravida ipsum lacinia in. Nam porttitor, eros in tristique bibendum, arcu magna eleifend tortor, non lacinia magna sem vel mauris. Quisque bibendum suscipit mauris a sagittis. In efficitur, dui non porta fringilla, erat enim finibus lacus, sit amet commodo dolor odio eget enim. Proin fermentum mauris eu vehicula mattis. Suspendisse luctus ultricies tellus sed vehicula. </a:t>
            </a:r>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40932" y="558548"/>
            <a:ext cx="3310135" cy="443485"/>
          </a:xfrm>
          <a:prstGeom prst="rect">
            <a:avLst/>
          </a:prstGeom>
        </p:spPr>
      </p:pic>
    </p:spTree>
    <p:extLst>
      <p:ext uri="{BB962C8B-B14F-4D97-AF65-F5344CB8AC3E}">
        <p14:creationId xmlns:p14="http://schemas.microsoft.com/office/powerpoint/2010/main" val="29858180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50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1. Pealkiri, alapealkiri, tekst, foto taust_TU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9677"/>
            <a:ext cx="12192000" cy="6889871"/>
          </a:xfrm>
          <a:prstGeom prst="rect">
            <a:avLst/>
          </a:prstGeom>
        </p:spPr>
      </p:pic>
      <p:sp>
        <p:nvSpPr>
          <p:cNvPr id="7" name="Text Placeholder 3"/>
          <p:cNvSpPr>
            <a:spLocks noGrp="1"/>
          </p:cNvSpPr>
          <p:nvPr>
            <p:ph type="body" sz="quarter" idx="10" hasCustomPrompt="1"/>
          </p:nvPr>
        </p:nvSpPr>
        <p:spPr>
          <a:xfrm>
            <a:off x="838200" y="2008705"/>
            <a:ext cx="10515600" cy="4282027"/>
          </a:xfrm>
        </p:spPr>
        <p:txBody>
          <a:bodyPr>
            <a:noAutofit/>
          </a:bodyPr>
          <a:lstStyle>
            <a:lvl1pPr marL="0" indent="0" algn="ctr">
              <a:buNone/>
              <a:defRPr sz="4600" b="1" i="0" baseline="0">
                <a:solidFill>
                  <a:schemeClr val="bg1"/>
                </a:solidFill>
                <a:latin typeface="+mj-lt"/>
                <a:cs typeface="Times New Roman" panose="02020603050405020304" pitchFamily="18" charset="0"/>
              </a:defRPr>
            </a:lvl1pPr>
            <a:lvl2pPr>
              <a:defRPr b="1" i="0">
                <a:solidFill>
                  <a:schemeClr val="bg1"/>
                </a:solidFill>
                <a:latin typeface="Tinos" panose="02020603050405020304" pitchFamily="18" charset="0"/>
              </a:defRPr>
            </a:lvl2pPr>
            <a:lvl3pPr>
              <a:defRPr b="1" i="0">
                <a:solidFill>
                  <a:schemeClr val="bg1"/>
                </a:solidFill>
                <a:latin typeface="Tinos" panose="02020603050405020304" pitchFamily="18" charset="0"/>
              </a:defRPr>
            </a:lvl3pPr>
            <a:lvl4pPr>
              <a:defRPr b="1" i="0">
                <a:solidFill>
                  <a:schemeClr val="bg1"/>
                </a:solidFill>
                <a:latin typeface="Tinos" panose="02020603050405020304" pitchFamily="18" charset="0"/>
              </a:defRPr>
            </a:lvl4pPr>
            <a:lvl5pPr>
              <a:defRPr b="1" i="0">
                <a:solidFill>
                  <a:schemeClr val="bg1"/>
                </a:solidFill>
                <a:latin typeface="Tinos" panose="02020603050405020304" pitchFamily="18" charset="0"/>
              </a:defRPr>
            </a:lvl5pPr>
          </a:lstStyle>
          <a:p>
            <a:pPr lvl="0"/>
            <a:r>
              <a:rPr lang="et-EE" dirty="0"/>
              <a:t>Write a catchy header here!</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40932" y="558548"/>
            <a:ext cx="3310135" cy="443485"/>
          </a:xfrm>
          <a:prstGeom prst="rect">
            <a:avLst/>
          </a:prstGeom>
        </p:spPr>
      </p:pic>
    </p:spTree>
    <p:extLst>
      <p:ext uri="{BB962C8B-B14F-4D97-AF65-F5344CB8AC3E}">
        <p14:creationId xmlns:p14="http://schemas.microsoft.com/office/powerpoint/2010/main" val="9711979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50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2. Foto ja pealkiri">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063659" y="1287129"/>
            <a:ext cx="10515600" cy="5045938"/>
          </a:xfrm>
        </p:spPr>
        <p:txBody>
          <a:bodyPr/>
          <a:lstStyle>
            <a:lvl1pPr marL="0" indent="0">
              <a:buNone/>
              <a:defRPr/>
            </a:lvl1pPr>
            <a:lvl2pPr>
              <a:defRPr sz="1400"/>
            </a:lvl2pPr>
            <a:lvl3pPr>
              <a:defRPr sz="1500"/>
            </a:lvl3pPr>
          </a:lstStyle>
          <a:p>
            <a:pPr lvl="0"/>
            <a:r>
              <a:rPr lang="et-EE" dirty="0"/>
              <a:t>Object</a:t>
            </a:r>
            <a:endParaRPr lang="en-US" dirty="0"/>
          </a:p>
        </p:txBody>
      </p:sp>
      <p:sp>
        <p:nvSpPr>
          <p:cNvPr id="5" name="Text Placeholder 4"/>
          <p:cNvSpPr>
            <a:spLocks noGrp="1"/>
          </p:cNvSpPr>
          <p:nvPr>
            <p:ph type="body" sz="quarter" idx="10" hasCustomPrompt="1"/>
          </p:nvPr>
        </p:nvSpPr>
        <p:spPr>
          <a:xfrm>
            <a:off x="1065229" y="553695"/>
            <a:ext cx="7177434" cy="719667"/>
          </a:xfrm>
        </p:spPr>
        <p:txBody>
          <a:bodyPr>
            <a:noAutofit/>
          </a:bodyPr>
          <a:lstStyle>
            <a:lvl1pPr marL="0" indent="0">
              <a:buNone/>
              <a:defRPr sz="1800" b="1" i="0" baseline="0">
                <a:latin typeface="Tinos" panose="02020603050405020304" pitchFamily="18" charset="0"/>
              </a:defRPr>
            </a:lvl1pPr>
            <a:lvl2pPr marL="457200" indent="0">
              <a:buNone/>
              <a:defRPr sz="3400" b="1" i="0">
                <a:latin typeface="Tinos" panose="02020603050405020304" pitchFamily="18" charset="0"/>
              </a:defRPr>
            </a:lvl2pPr>
            <a:lvl3pPr marL="914400" indent="0">
              <a:buNone/>
              <a:defRPr sz="3400" b="1" i="0">
                <a:latin typeface="Tinos" panose="02020603050405020304" pitchFamily="18" charset="0"/>
              </a:defRPr>
            </a:lvl3pPr>
            <a:lvl4pPr marL="1371600" indent="0">
              <a:buNone/>
              <a:defRPr sz="3400" b="1" i="0">
                <a:latin typeface="Tinos" panose="02020603050405020304" pitchFamily="18" charset="0"/>
              </a:defRPr>
            </a:lvl4pPr>
            <a:lvl5pPr marL="1828800" indent="0">
              <a:buNone/>
              <a:defRPr sz="3400" b="1" i="0">
                <a:latin typeface="Tinos" panose="02020603050405020304" pitchFamily="18" charset="0"/>
              </a:defRPr>
            </a:lvl5pPr>
          </a:lstStyle>
          <a:p>
            <a:pPr lvl="0"/>
            <a:r>
              <a:rPr lang="et-EE" dirty="0"/>
              <a:t>Write a catchy header here!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46826" y="538426"/>
            <a:ext cx="3310135" cy="443485"/>
          </a:xfrm>
          <a:prstGeom prst="rect">
            <a:avLst/>
          </a:prstGeom>
        </p:spPr>
      </p:pic>
    </p:spTree>
    <p:extLst>
      <p:ext uri="{BB962C8B-B14F-4D97-AF65-F5344CB8AC3E}">
        <p14:creationId xmlns:p14="http://schemas.microsoft.com/office/powerpoint/2010/main" val="240936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Pealkiri ja alapealkiri - vesipildiga taus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640"/>
            <a:ext cx="12192000" cy="6929223"/>
          </a:xfrm>
          <a:prstGeom prst="rect">
            <a:avLst/>
          </a:prstGeom>
        </p:spPr>
      </p:pic>
      <p:sp>
        <p:nvSpPr>
          <p:cNvPr id="41" name="Title 1"/>
          <p:cNvSpPr>
            <a:spLocks noGrp="1"/>
          </p:cNvSpPr>
          <p:nvPr>
            <p:ph type="title" hasCustomPrompt="1"/>
          </p:nvPr>
        </p:nvSpPr>
        <p:spPr>
          <a:xfrm>
            <a:off x="838200" y="3429001"/>
            <a:ext cx="10515600" cy="1420295"/>
          </a:xfrm>
        </p:spPr>
        <p:txBody>
          <a:bodyPr anchor="t">
            <a:normAutofit/>
          </a:bodyPr>
          <a:lstStyle>
            <a:lvl1pPr algn="ctr">
              <a:defRPr sz="2400" b="1" i="0" baseline="0">
                <a:solidFill>
                  <a:schemeClr val="bg1"/>
                </a:solidFill>
              </a:defRPr>
            </a:lvl1pPr>
          </a:lstStyle>
          <a:p>
            <a:r>
              <a:rPr lang="et-EE" dirty="0"/>
              <a:t>Subtitle goes here</a:t>
            </a:r>
            <a:endParaRPr lang="en-US" dirty="0"/>
          </a:p>
        </p:txBody>
      </p:sp>
      <p:sp>
        <p:nvSpPr>
          <p:cNvPr id="7" name="Text Placeholder 3"/>
          <p:cNvSpPr>
            <a:spLocks noGrp="1"/>
          </p:cNvSpPr>
          <p:nvPr>
            <p:ph type="body" sz="quarter" idx="10" hasCustomPrompt="1"/>
          </p:nvPr>
        </p:nvSpPr>
        <p:spPr>
          <a:xfrm>
            <a:off x="838200" y="2008706"/>
            <a:ext cx="10515600" cy="1420294"/>
          </a:xfrm>
        </p:spPr>
        <p:txBody>
          <a:bodyPr>
            <a:noAutofit/>
          </a:bodyPr>
          <a:lstStyle>
            <a:lvl1pPr marL="0" indent="0" algn="ctr">
              <a:buNone/>
              <a:defRPr sz="4600" b="1" i="0" baseline="0">
                <a:solidFill>
                  <a:schemeClr val="bg1"/>
                </a:solidFill>
                <a:latin typeface="+mj-lt"/>
                <a:cs typeface="Times New Roman" panose="02020603050405020304" pitchFamily="18" charset="0"/>
              </a:defRPr>
            </a:lvl1pPr>
            <a:lvl2pPr>
              <a:defRPr b="1" i="0">
                <a:solidFill>
                  <a:schemeClr val="bg1"/>
                </a:solidFill>
                <a:latin typeface="Tinos" panose="02020603050405020304" pitchFamily="18" charset="0"/>
              </a:defRPr>
            </a:lvl2pPr>
            <a:lvl3pPr>
              <a:defRPr b="1" i="0">
                <a:solidFill>
                  <a:schemeClr val="bg1"/>
                </a:solidFill>
                <a:latin typeface="Tinos" panose="02020603050405020304" pitchFamily="18" charset="0"/>
              </a:defRPr>
            </a:lvl3pPr>
            <a:lvl4pPr>
              <a:defRPr b="1" i="0">
                <a:solidFill>
                  <a:schemeClr val="bg1"/>
                </a:solidFill>
                <a:latin typeface="Tinos" panose="02020603050405020304" pitchFamily="18" charset="0"/>
              </a:defRPr>
            </a:lvl4pPr>
            <a:lvl5pPr>
              <a:defRPr b="1" i="0">
                <a:solidFill>
                  <a:schemeClr val="bg1"/>
                </a:solidFill>
                <a:latin typeface="Tinos" panose="02020603050405020304" pitchFamily="18" charset="0"/>
              </a:defRPr>
            </a:lvl5pPr>
          </a:lstStyle>
          <a:p>
            <a:pPr lvl="0"/>
            <a:r>
              <a:rPr lang="et-EE" dirty="0"/>
              <a:t>Write a catchy header here!</a:t>
            </a:r>
            <a:endParaRPr lang="en-US" dirty="0"/>
          </a:p>
        </p:txBody>
      </p:sp>
      <p:sp>
        <p:nvSpPr>
          <p:cNvPr id="8" name="Text Placeholder 5"/>
          <p:cNvSpPr>
            <a:spLocks noGrp="1"/>
          </p:cNvSpPr>
          <p:nvPr>
            <p:ph type="body" sz="quarter" idx="11" hasCustomPrompt="1"/>
          </p:nvPr>
        </p:nvSpPr>
        <p:spPr>
          <a:xfrm>
            <a:off x="4318000" y="6027738"/>
            <a:ext cx="3556000" cy="500062"/>
          </a:xfrm>
        </p:spPr>
        <p:txBody>
          <a:bodyPr/>
          <a:lstStyle>
            <a:lvl1pPr marL="0" indent="0" algn="ctr">
              <a:buNone/>
              <a:defRPr sz="1800" b="1" i="0" baseline="0">
                <a:solidFill>
                  <a:schemeClr val="bg1"/>
                </a:solidFill>
              </a:defRPr>
            </a:lvl1pPr>
          </a:lstStyle>
          <a:p>
            <a:pPr lvl="0"/>
            <a:r>
              <a:rPr lang="et-EE" dirty="0"/>
              <a:t>00.00.0000</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40932" y="558548"/>
            <a:ext cx="3310135" cy="443485"/>
          </a:xfrm>
          <a:prstGeom prst="rect">
            <a:avLst/>
          </a:prstGeom>
        </p:spPr>
      </p:pic>
    </p:spTree>
    <p:extLst>
      <p:ext uri="{BB962C8B-B14F-4D97-AF65-F5344CB8AC3E}">
        <p14:creationId xmlns:p14="http://schemas.microsoft.com/office/powerpoint/2010/main" val="2340425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50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3. Kolm foto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4067" y="1287129"/>
            <a:ext cx="5562600" cy="5045938"/>
          </a:xfrm>
        </p:spPr>
        <p:txBody>
          <a:bodyPr/>
          <a:lstStyle>
            <a:lvl1pPr marL="0" indent="0">
              <a:buNone/>
              <a:defRPr/>
            </a:lvl1pPr>
            <a:lvl2pPr>
              <a:defRPr sz="1400"/>
            </a:lvl2pPr>
            <a:lvl3pPr>
              <a:defRPr sz="1500"/>
            </a:lvl3pPr>
          </a:lstStyle>
          <a:p>
            <a:pPr lvl="0"/>
            <a:r>
              <a:rPr lang="et-EE" dirty="0"/>
              <a:t>Object</a:t>
            </a:r>
            <a:endParaRPr lang="en-US" dirty="0"/>
          </a:p>
        </p:txBody>
      </p:sp>
      <p:sp>
        <p:nvSpPr>
          <p:cNvPr id="4" name="Content Placeholder 3"/>
          <p:cNvSpPr>
            <a:spLocks noGrp="1"/>
          </p:cNvSpPr>
          <p:nvPr>
            <p:ph sz="quarter" idx="10" hasCustomPrompt="1"/>
          </p:nvPr>
        </p:nvSpPr>
        <p:spPr>
          <a:xfrm>
            <a:off x="6291263" y="1287464"/>
            <a:ext cx="5545137" cy="2412470"/>
          </a:xfrm>
        </p:spPr>
        <p:txBody>
          <a:bodyPr/>
          <a:lstStyle>
            <a:lvl1pPr marL="0" indent="0">
              <a:buNone/>
              <a:defRPr/>
            </a:lvl1pPr>
          </a:lstStyle>
          <a:p>
            <a:pPr lvl="0"/>
            <a:r>
              <a:rPr lang="et-EE" dirty="0"/>
              <a:t>Object</a:t>
            </a:r>
            <a:endParaRPr lang="en-US" dirty="0"/>
          </a:p>
        </p:txBody>
      </p:sp>
      <p:sp>
        <p:nvSpPr>
          <p:cNvPr id="7" name="Content Placeholder 6"/>
          <p:cNvSpPr>
            <a:spLocks noGrp="1"/>
          </p:cNvSpPr>
          <p:nvPr>
            <p:ph sz="quarter" idx="11" hasCustomPrompt="1"/>
          </p:nvPr>
        </p:nvSpPr>
        <p:spPr>
          <a:xfrm>
            <a:off x="6291262" y="3894667"/>
            <a:ext cx="5545137" cy="2454080"/>
          </a:xfrm>
        </p:spPr>
        <p:txBody>
          <a:bodyPr/>
          <a:lstStyle>
            <a:lvl1pPr marL="0" indent="0">
              <a:buNone/>
              <a:defRPr/>
            </a:lvl1pPr>
          </a:lstStyle>
          <a:p>
            <a:pPr lvl="0"/>
            <a:r>
              <a:rPr lang="et-EE" dirty="0"/>
              <a:t>Object</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26264" y="574862"/>
            <a:ext cx="3310135" cy="443485"/>
          </a:xfrm>
          <a:prstGeom prst="rect">
            <a:avLst/>
          </a:prstGeom>
        </p:spPr>
      </p:pic>
    </p:spTree>
    <p:extLst>
      <p:ext uri="{BB962C8B-B14F-4D97-AF65-F5344CB8AC3E}">
        <p14:creationId xmlns:p14="http://schemas.microsoft.com/office/powerpoint/2010/main" val="12379256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4. Tühi leh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58101" y="574862"/>
            <a:ext cx="3310135" cy="443485"/>
          </a:xfrm>
          <a:prstGeom prst="rect">
            <a:avLst/>
          </a:prstGeom>
        </p:spPr>
      </p:pic>
    </p:spTree>
    <p:extLst>
      <p:ext uri="{BB962C8B-B14F-4D97-AF65-F5344CB8AC3E}">
        <p14:creationId xmlns:p14="http://schemas.microsoft.com/office/powerpoint/2010/main" val="5212829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50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 Sinine foto taus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0743"/>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1143" y="558548"/>
            <a:ext cx="3310135" cy="443485"/>
          </a:xfrm>
          <a:prstGeom prst="rect">
            <a:avLst/>
          </a:prstGeom>
        </p:spPr>
      </p:pic>
    </p:spTree>
    <p:extLst>
      <p:ext uri="{BB962C8B-B14F-4D97-AF65-F5344CB8AC3E}">
        <p14:creationId xmlns:p14="http://schemas.microsoft.com/office/powerpoint/2010/main" val="17275540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50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8. Sinine foto taus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1143" y="558548"/>
            <a:ext cx="3310135" cy="443485"/>
          </a:xfrm>
          <a:prstGeom prst="rect">
            <a:avLst/>
          </a:prstGeom>
        </p:spPr>
      </p:pic>
    </p:spTree>
    <p:extLst>
      <p:ext uri="{BB962C8B-B14F-4D97-AF65-F5344CB8AC3E}">
        <p14:creationId xmlns:p14="http://schemas.microsoft.com/office/powerpoint/2010/main" val="17881699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50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340768"/>
            <a:ext cx="10849205" cy="4824536"/>
          </a:xfrm>
        </p:spPr>
        <p:txBody>
          <a:bodyPr anchor="t">
            <a:normAutofit/>
          </a:bodyPr>
          <a:lstStyle>
            <a:lvl1pPr marL="182880" indent="-182880" algn="l">
              <a:buFont typeface="Arial" pitchFamily="34" charset="0"/>
              <a:buChar char="•"/>
              <a:defRPr sz="2400">
                <a:solidFill>
                  <a:schemeClr val="tx1">
                    <a:lumMod val="75000"/>
                    <a:lumOff val="25000"/>
                  </a:schemeClr>
                </a:solidFill>
              </a:defRPr>
            </a:lvl1pPr>
            <a:lvl2pPr marL="411480" indent="-182880" algn="l">
              <a:buFont typeface="Arial" pitchFamily="34" charset="0"/>
              <a:buChar char="•"/>
              <a:defRPr sz="1800">
                <a:solidFill>
                  <a:schemeClr val="tx1">
                    <a:lumMod val="75000"/>
                    <a:lumOff val="25000"/>
                  </a:schemeClr>
                </a:solidFill>
              </a:defRPr>
            </a:lvl2pPr>
            <a:lvl3pPr marL="594360" indent="-182880" algn="l">
              <a:buFont typeface="Arial" pitchFamily="34" charset="0"/>
              <a:buChar char="•"/>
              <a:defRPr sz="1800">
                <a:solidFill>
                  <a:schemeClr val="tx1">
                    <a:lumMod val="75000"/>
                    <a:lumOff val="25000"/>
                  </a:schemeClr>
                </a:solidFill>
              </a:defRPr>
            </a:lvl3pPr>
            <a:lvl4pPr marL="777240" indent="-182880" algn="l">
              <a:buFont typeface="Arial" pitchFamily="34" charset="0"/>
              <a:buChar char="•"/>
              <a:defRPr sz="1800">
                <a:solidFill>
                  <a:schemeClr val="tx1">
                    <a:lumMod val="75000"/>
                    <a:lumOff val="25000"/>
                  </a:schemeClr>
                </a:solidFill>
              </a:defRPr>
            </a:lvl4pPr>
            <a:lvl5pPr marL="960120" indent="-182880" algn="l">
              <a:buFont typeface="Arial" pitchFamily="34" charset="0"/>
              <a:buChar char="•"/>
              <a:defRPr sz="1800">
                <a:solidFill>
                  <a:schemeClr val="tx1">
                    <a:lumMod val="75000"/>
                    <a:lumOff val="25000"/>
                  </a:schemeClr>
                </a:solidFill>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5"/>
          <p:cNvSpPr>
            <a:spLocks noGrp="1"/>
          </p:cNvSpPr>
          <p:nvPr>
            <p:ph type="title"/>
          </p:nvPr>
        </p:nvSpPr>
        <p:spPr>
          <a:xfrm>
            <a:off x="623392" y="260648"/>
            <a:ext cx="10753195" cy="792088"/>
          </a:xfrm>
        </p:spPr>
        <p:txBody>
          <a:bodyPr>
            <a:normAutofit/>
          </a:bodyPr>
          <a:lstStyle>
            <a:lvl1pPr algn="l">
              <a:defRPr sz="3200">
                <a:solidFill>
                  <a:srgbClr val="C00000"/>
                </a:solidFill>
              </a:defRPr>
            </a:lvl1pPr>
          </a:lstStyle>
          <a:p>
            <a:r>
              <a:rPr lang="en-US" dirty="0"/>
              <a:t>Click to edit Master title style</a:t>
            </a:r>
          </a:p>
        </p:txBody>
      </p:sp>
      <p:sp>
        <p:nvSpPr>
          <p:cNvPr id="10" name="Date Placeholder 9"/>
          <p:cNvSpPr>
            <a:spLocks noGrp="1"/>
          </p:cNvSpPr>
          <p:nvPr>
            <p:ph type="dt" sz="half" idx="10"/>
          </p:nvPr>
        </p:nvSpPr>
        <p:spPr/>
        <p:txBody>
          <a:bodyPr/>
          <a:lstStyle/>
          <a:p>
            <a:fld id="{A37DF765-0BF3-AD4E-BA56-4FDC48C9034E}" type="datetime1">
              <a:rPr lang="en-US" smtClean="0">
                <a:solidFill>
                  <a:prstClr val="black">
                    <a:lumMod val="50000"/>
                    <a:lumOff val="50000"/>
                  </a:prstClr>
                </a:solidFill>
              </a:rPr>
              <a:t>1/27/2025</a:t>
            </a:fld>
            <a:endParaRPr lang="en-AU">
              <a:solidFill>
                <a:prstClr val="black">
                  <a:lumMod val="50000"/>
                  <a:lumOff val="50000"/>
                </a:prstClr>
              </a:solidFill>
            </a:endParaRPr>
          </a:p>
        </p:txBody>
      </p:sp>
      <p:sp>
        <p:nvSpPr>
          <p:cNvPr id="11" name="Slide Number Placeholder 10"/>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a:t>
            </a:fld>
            <a:endParaRPr lang="en-AU">
              <a:solidFill>
                <a:prstClr val="black">
                  <a:lumMod val="50000"/>
                  <a:lumOff val="50000"/>
                </a:prstClr>
              </a:solidFill>
            </a:endParaRPr>
          </a:p>
        </p:txBody>
      </p:sp>
      <p:sp>
        <p:nvSpPr>
          <p:cNvPr id="12" name="Footer Placeholder 11"/>
          <p:cNvSpPr>
            <a:spLocks noGrp="1"/>
          </p:cNvSpPr>
          <p:nvPr>
            <p:ph type="ftr" sz="quarter" idx="12"/>
          </p:nvPr>
        </p:nvSpPr>
        <p:spPr/>
        <p:txBody>
          <a:bodyPr/>
          <a:lstStyle/>
          <a:p>
            <a:endParaRPr lang="en-AU">
              <a:solidFill>
                <a:prstClr val="black"/>
              </a:solidFill>
            </a:endParaRPr>
          </a:p>
        </p:txBody>
      </p:sp>
    </p:spTree>
    <p:extLst>
      <p:ext uri="{BB962C8B-B14F-4D97-AF65-F5344CB8AC3E}">
        <p14:creationId xmlns:p14="http://schemas.microsoft.com/office/powerpoint/2010/main" val="3570833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Pealkiri ja alapealkiri - 45kraadine taus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63644"/>
          </a:xfrm>
          <a:prstGeom prst="rect">
            <a:avLst/>
          </a:prstGeom>
        </p:spPr>
      </p:pic>
      <p:sp>
        <p:nvSpPr>
          <p:cNvPr id="7" name="Text Placeholder 6"/>
          <p:cNvSpPr>
            <a:spLocks noGrp="1"/>
          </p:cNvSpPr>
          <p:nvPr>
            <p:ph type="body" sz="quarter" idx="12" hasCustomPrompt="1"/>
          </p:nvPr>
        </p:nvSpPr>
        <p:spPr>
          <a:xfrm>
            <a:off x="1065213" y="4157132"/>
            <a:ext cx="5767387" cy="1451815"/>
          </a:xfrm>
        </p:spPr>
        <p:txBody>
          <a:bodyPr>
            <a:noAutofit/>
          </a:bodyPr>
          <a:lstStyle>
            <a:lvl1pPr marL="0" indent="0">
              <a:buNone/>
              <a:defRPr sz="2400" b="1" i="0">
                <a:solidFill>
                  <a:schemeClr val="bg1"/>
                </a:solidFill>
                <a:latin typeface="+mj-lt"/>
                <a:cs typeface="Times New Roman" panose="02020603050405020304" pitchFamily="18" charset="0"/>
              </a:defRPr>
            </a:lvl1pPr>
            <a:lvl2pPr>
              <a:defRPr sz="2400" b="1" i="0">
                <a:solidFill>
                  <a:schemeClr val="bg1"/>
                </a:solidFill>
                <a:latin typeface="Tinos" panose="02020603050405020304" pitchFamily="18" charset="0"/>
              </a:defRPr>
            </a:lvl2pPr>
            <a:lvl3pPr>
              <a:defRPr sz="2400" b="1" i="0">
                <a:solidFill>
                  <a:schemeClr val="bg1"/>
                </a:solidFill>
                <a:latin typeface="Tinos" panose="02020603050405020304" pitchFamily="18" charset="0"/>
              </a:defRPr>
            </a:lvl3pPr>
            <a:lvl4pPr>
              <a:defRPr sz="2400" b="1" i="0">
                <a:solidFill>
                  <a:schemeClr val="bg1"/>
                </a:solidFill>
                <a:latin typeface="Tinos" panose="02020603050405020304" pitchFamily="18" charset="0"/>
              </a:defRPr>
            </a:lvl4pPr>
            <a:lvl5pPr>
              <a:defRPr sz="2400" b="1" i="0">
                <a:solidFill>
                  <a:schemeClr val="bg1"/>
                </a:solidFill>
                <a:latin typeface="Tinos" panose="02020603050405020304" pitchFamily="18" charset="0"/>
              </a:defRPr>
            </a:lvl5pPr>
          </a:lstStyle>
          <a:p>
            <a:pPr lvl="0"/>
            <a:r>
              <a:rPr lang="et-EE" dirty="0"/>
              <a:t>Subtitle goes here</a:t>
            </a:r>
            <a:endParaRPr lang="en-US" dirty="0"/>
          </a:p>
        </p:txBody>
      </p:sp>
      <p:sp>
        <p:nvSpPr>
          <p:cNvPr id="13" name="Text Placeholder 3"/>
          <p:cNvSpPr>
            <a:spLocks noGrp="1"/>
          </p:cNvSpPr>
          <p:nvPr>
            <p:ph type="body" sz="quarter" idx="10" hasCustomPrompt="1"/>
          </p:nvPr>
        </p:nvSpPr>
        <p:spPr>
          <a:xfrm>
            <a:off x="1050215" y="2008706"/>
            <a:ext cx="5045785" cy="2148426"/>
          </a:xfrm>
        </p:spPr>
        <p:txBody>
          <a:bodyPr>
            <a:noAutofit/>
          </a:bodyPr>
          <a:lstStyle>
            <a:lvl1pPr marL="0" indent="0" algn="l">
              <a:buNone/>
              <a:defRPr sz="4600" b="1" i="0" baseline="0">
                <a:solidFill>
                  <a:schemeClr val="bg1"/>
                </a:solidFill>
                <a:latin typeface="+mj-lt"/>
                <a:cs typeface="Times New Roman" panose="02020603050405020304" pitchFamily="18" charset="0"/>
              </a:defRPr>
            </a:lvl1pPr>
            <a:lvl2pPr>
              <a:defRPr b="1" i="0">
                <a:solidFill>
                  <a:schemeClr val="bg1"/>
                </a:solidFill>
                <a:latin typeface="Tinos" panose="02020603050405020304" pitchFamily="18" charset="0"/>
              </a:defRPr>
            </a:lvl2pPr>
            <a:lvl3pPr>
              <a:defRPr b="1" i="0">
                <a:solidFill>
                  <a:schemeClr val="bg1"/>
                </a:solidFill>
                <a:latin typeface="Tinos" panose="02020603050405020304" pitchFamily="18" charset="0"/>
              </a:defRPr>
            </a:lvl3pPr>
            <a:lvl4pPr>
              <a:defRPr b="1" i="0">
                <a:solidFill>
                  <a:schemeClr val="bg1"/>
                </a:solidFill>
                <a:latin typeface="Tinos" panose="02020603050405020304" pitchFamily="18" charset="0"/>
              </a:defRPr>
            </a:lvl4pPr>
            <a:lvl5pPr>
              <a:defRPr b="1" i="0">
                <a:solidFill>
                  <a:schemeClr val="bg1"/>
                </a:solidFill>
                <a:latin typeface="Tinos" panose="02020603050405020304" pitchFamily="18" charset="0"/>
              </a:defRPr>
            </a:lvl5pPr>
          </a:lstStyle>
          <a:p>
            <a:pPr lvl="0"/>
            <a:r>
              <a:rPr lang="et-EE" dirty="0"/>
              <a:t>Write a catchy header here!</a:t>
            </a:r>
            <a:endParaRPr lang="en-US" dirty="0"/>
          </a:p>
        </p:txBody>
      </p:sp>
      <p:sp>
        <p:nvSpPr>
          <p:cNvPr id="14" name="Text Placeholder 5"/>
          <p:cNvSpPr>
            <a:spLocks noGrp="1"/>
          </p:cNvSpPr>
          <p:nvPr>
            <p:ph type="body" sz="quarter" idx="11" hasCustomPrompt="1"/>
          </p:nvPr>
        </p:nvSpPr>
        <p:spPr>
          <a:xfrm>
            <a:off x="1055016" y="6027738"/>
            <a:ext cx="3556000" cy="500062"/>
          </a:xfrm>
        </p:spPr>
        <p:txBody>
          <a:bodyPr/>
          <a:lstStyle>
            <a:lvl1pPr marL="0" indent="0" algn="l">
              <a:buNone/>
              <a:defRPr sz="1800" b="1" i="0" baseline="0">
                <a:solidFill>
                  <a:schemeClr val="bg1"/>
                </a:solidFill>
              </a:defRPr>
            </a:lvl1pPr>
          </a:lstStyle>
          <a:p>
            <a:pPr lvl="0"/>
            <a:r>
              <a:rPr lang="et-EE" dirty="0"/>
              <a:t>00.00.0000</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215" y="558548"/>
            <a:ext cx="3310135" cy="443485"/>
          </a:xfrm>
          <a:prstGeom prst="rect">
            <a:avLst/>
          </a:prstGeom>
        </p:spPr>
      </p:pic>
    </p:spTree>
    <p:extLst>
      <p:ext uri="{BB962C8B-B14F-4D97-AF65-F5344CB8AC3E}">
        <p14:creationId xmlns:p14="http://schemas.microsoft.com/office/powerpoint/2010/main" val="9881124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50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foto, alapealkiri, tek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065229" y="0"/>
            <a:ext cx="4311104" cy="6858000"/>
          </a:xfrm>
        </p:spPr>
        <p:txBody>
          <a:bodyPr/>
          <a:lstStyle>
            <a:lvl1pPr marL="0" indent="0">
              <a:buNone/>
              <a:defRPr/>
            </a:lvl1pPr>
            <a:lvl2pPr>
              <a:defRPr sz="1400"/>
            </a:lvl2pPr>
            <a:lvl3pPr>
              <a:defRPr sz="1500"/>
            </a:lvl3pPr>
          </a:lstStyle>
          <a:p>
            <a:pPr lvl="0"/>
            <a:r>
              <a:rPr lang="et-EE" dirty="0"/>
              <a:t>Object</a:t>
            </a:r>
            <a:endParaRPr lang="en-US" dirty="0"/>
          </a:p>
        </p:txBody>
      </p:sp>
      <p:sp>
        <p:nvSpPr>
          <p:cNvPr id="7" name="Text Placeholder 6"/>
          <p:cNvSpPr>
            <a:spLocks noGrp="1"/>
          </p:cNvSpPr>
          <p:nvPr>
            <p:ph type="body" sz="quarter" idx="10" hasCustomPrompt="1"/>
          </p:nvPr>
        </p:nvSpPr>
        <p:spPr>
          <a:xfrm>
            <a:off x="6113462" y="1997605"/>
            <a:ext cx="5070475" cy="1431395"/>
          </a:xfrm>
        </p:spPr>
        <p:txBody>
          <a:bodyPr>
            <a:normAutofit/>
          </a:bodyPr>
          <a:lstStyle>
            <a:lvl1pPr marL="0" indent="0">
              <a:buNone/>
              <a:defRPr sz="3400" b="1" i="0" baseline="0"/>
            </a:lvl1pPr>
          </a:lstStyle>
          <a:p>
            <a:pPr lvl="0"/>
            <a:r>
              <a:rPr lang="et-EE" dirty="0"/>
              <a:t>Write a catchy header here!</a:t>
            </a:r>
            <a:endParaRPr lang="en-US" dirty="0"/>
          </a:p>
        </p:txBody>
      </p:sp>
      <p:sp>
        <p:nvSpPr>
          <p:cNvPr id="9" name="Text Placeholder 8"/>
          <p:cNvSpPr>
            <a:spLocks noGrp="1"/>
          </p:cNvSpPr>
          <p:nvPr>
            <p:ph type="body" sz="quarter" idx="11" hasCustomPrompt="1"/>
          </p:nvPr>
        </p:nvSpPr>
        <p:spPr>
          <a:xfrm>
            <a:off x="6113462" y="3424844"/>
            <a:ext cx="5070475" cy="2176463"/>
          </a:xfrm>
        </p:spPr>
        <p:txBody>
          <a:bodyPr>
            <a:noAutofit/>
          </a:bodyPr>
          <a:lstStyle>
            <a:lvl1pPr marL="0" indent="0">
              <a:buNone/>
              <a:defRPr sz="1800" baseline="0"/>
            </a:lvl1pPr>
          </a:lstStyle>
          <a:p>
            <a:pPr lvl="0"/>
            <a:r>
              <a:rPr lang="et-EE" dirty="0"/>
              <a:t>Lorem ipsum dolor sit amet, consectetur adipiscing elit. Praesent non consequat velit, in ultricies purus. In in eros orci. Duis lacinia tempus est, vel gravida ipsum lacinia in. Nam porttitor, eros in tristique bibendum, arcu magna eleifend tortor, non lacinia magna sem vel mauris. </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55732" y="574862"/>
            <a:ext cx="3310135" cy="443485"/>
          </a:xfrm>
          <a:prstGeom prst="rect">
            <a:avLst/>
          </a:prstGeom>
        </p:spPr>
      </p:pic>
    </p:spTree>
    <p:extLst>
      <p:ext uri="{BB962C8B-B14F-4D97-AF65-F5344CB8AC3E}">
        <p14:creationId xmlns:p14="http://schemas.microsoft.com/office/powerpoint/2010/main" val="2687255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Loetelu ja foto">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065229" y="0"/>
            <a:ext cx="4311104" cy="6858000"/>
          </a:xfrm>
        </p:spPr>
        <p:txBody>
          <a:bodyPr/>
          <a:lstStyle>
            <a:lvl1pPr marL="0" indent="0">
              <a:buNone/>
              <a:defRPr baseline="0"/>
            </a:lvl1pPr>
            <a:lvl2pPr>
              <a:defRPr sz="1400"/>
            </a:lvl2pPr>
            <a:lvl3pPr>
              <a:defRPr sz="1500"/>
            </a:lvl3pPr>
          </a:lstStyle>
          <a:p>
            <a:pPr lvl="0"/>
            <a:r>
              <a:rPr lang="et-EE" dirty="0"/>
              <a:t>Object</a:t>
            </a:r>
            <a:endParaRPr lang="en-US" dirty="0"/>
          </a:p>
        </p:txBody>
      </p:sp>
      <p:sp>
        <p:nvSpPr>
          <p:cNvPr id="9" name="Text Placeholder 8"/>
          <p:cNvSpPr>
            <a:spLocks noGrp="1"/>
          </p:cNvSpPr>
          <p:nvPr>
            <p:ph type="body" sz="quarter" idx="11" hasCustomPrompt="1"/>
          </p:nvPr>
        </p:nvSpPr>
        <p:spPr>
          <a:xfrm>
            <a:off x="6113462" y="1972734"/>
            <a:ext cx="5070475" cy="4351866"/>
          </a:xfrm>
        </p:spPr>
        <p:txBody>
          <a:bodyPr>
            <a:noAutofit/>
          </a:bodyPr>
          <a:lstStyle>
            <a:lvl1pPr marL="285750" marR="0" indent="-285750" algn="l" defTabSz="914400" rtl="0" eaLnBrk="1" fontAlgn="auto" latinLnBrk="0" hangingPunct="1">
              <a:lnSpc>
                <a:spcPct val="120000"/>
              </a:lnSpc>
              <a:spcBef>
                <a:spcPts val="1000"/>
              </a:spcBef>
              <a:spcAft>
                <a:spcPts val="0"/>
              </a:spcAft>
              <a:buClr>
                <a:srgbClr val="0061AA"/>
              </a:buClr>
              <a:buSzTx/>
              <a:buFont typeface="Arial" panose="020B0604020202020204" pitchFamily="34" charset="0"/>
              <a:buChar char="•"/>
              <a:tabLst/>
              <a:defRPr sz="1800" baseline="0"/>
            </a:lvl1pPr>
          </a:lstStyle>
          <a:p>
            <a:pPr lvl="0"/>
            <a:r>
              <a:rPr lang="et-EE" dirty="0"/>
              <a:t>Lorem ipsum dolor sit amet, consectetur adipiscing elit. Praesent non consequat velit, in ultricies purus.</a:t>
            </a:r>
          </a:p>
          <a:p>
            <a:pPr lvl="0"/>
            <a:r>
              <a:rPr lang="fr-FR" dirty="0"/>
              <a:t>Ut </a:t>
            </a:r>
            <a:r>
              <a:rPr lang="fr-FR" dirty="0" err="1"/>
              <a:t>porttitor</a:t>
            </a:r>
            <a:r>
              <a:rPr lang="fr-FR" dirty="0"/>
              <a:t> </a:t>
            </a:r>
            <a:r>
              <a:rPr lang="fr-FR" dirty="0" err="1"/>
              <a:t>lobortis</a:t>
            </a:r>
            <a:r>
              <a:rPr lang="fr-FR" dirty="0"/>
              <a:t> </a:t>
            </a:r>
            <a:r>
              <a:rPr lang="fr-FR" dirty="0" err="1"/>
              <a:t>sodales</a:t>
            </a:r>
            <a:r>
              <a:rPr lang="fr-FR" dirty="0"/>
              <a:t>. </a:t>
            </a:r>
            <a:r>
              <a:rPr lang="fr-FR" dirty="0" err="1"/>
              <a:t>Pellentesque</a:t>
            </a:r>
            <a:r>
              <a:rPr lang="fr-FR" dirty="0"/>
              <a:t> </a:t>
            </a:r>
            <a:r>
              <a:rPr lang="fr-FR" dirty="0" err="1"/>
              <a:t>sapien</a:t>
            </a:r>
            <a:r>
              <a:rPr lang="fr-FR" dirty="0"/>
              <a:t> </a:t>
            </a:r>
            <a:r>
              <a:rPr lang="fr-FR" dirty="0" err="1"/>
              <a:t>dui</a:t>
            </a:r>
            <a:r>
              <a:rPr lang="fr-FR" dirty="0"/>
              <a:t>, </a:t>
            </a:r>
            <a:r>
              <a:rPr lang="fr-FR" dirty="0" err="1"/>
              <a:t>aliquam</a:t>
            </a:r>
            <a:r>
              <a:rPr lang="fr-FR" dirty="0"/>
              <a:t> ut </a:t>
            </a:r>
            <a:r>
              <a:rPr lang="fr-FR" dirty="0" err="1"/>
              <a:t>interdum</a:t>
            </a:r>
            <a:r>
              <a:rPr lang="fr-FR" dirty="0"/>
              <a:t> </a:t>
            </a:r>
            <a:r>
              <a:rPr lang="fr-FR" dirty="0" err="1"/>
              <a:t>ultrices</a:t>
            </a:r>
            <a:r>
              <a:rPr lang="fr-FR" dirty="0"/>
              <a:t>, </a:t>
            </a:r>
            <a:r>
              <a:rPr lang="fr-FR" dirty="0" err="1"/>
              <a:t>ornare</a:t>
            </a:r>
            <a:r>
              <a:rPr lang="fr-FR" dirty="0"/>
              <a:t> </a:t>
            </a:r>
            <a:r>
              <a:rPr lang="fr-FR" dirty="0" err="1"/>
              <a:t>sed</a:t>
            </a:r>
            <a:r>
              <a:rPr lang="fr-FR" dirty="0"/>
              <a:t> </a:t>
            </a:r>
            <a:r>
              <a:rPr lang="fr-FR" dirty="0" err="1"/>
              <a:t>lorem</a:t>
            </a:r>
            <a:r>
              <a:rPr lang="fr-FR" dirty="0"/>
              <a:t>. </a:t>
            </a:r>
            <a:endParaRPr lang="et-EE" dirty="0"/>
          </a:p>
          <a:p>
            <a:pPr marL="285750" marR="0" lvl="0" indent="-285750" algn="l" defTabSz="914400" rtl="0" eaLnBrk="1" fontAlgn="auto" latinLnBrk="0" hangingPunct="1">
              <a:lnSpc>
                <a:spcPct val="120000"/>
              </a:lnSpc>
              <a:spcBef>
                <a:spcPts val="1000"/>
              </a:spcBef>
              <a:spcAft>
                <a:spcPts val="0"/>
              </a:spcAft>
              <a:buClr>
                <a:srgbClr val="0061AA"/>
              </a:buClr>
              <a:buSzTx/>
              <a:buFont typeface="Arial" panose="020B0604020202020204" pitchFamily="34" charset="0"/>
              <a:buChar char="•"/>
              <a:tabLst/>
              <a:defRPr/>
            </a:pPr>
            <a:r>
              <a:rPr lang="fr-FR" dirty="0" err="1"/>
              <a:t>Mauris</a:t>
            </a:r>
            <a:r>
              <a:rPr lang="fr-FR" dirty="0"/>
              <a:t> </a:t>
            </a:r>
            <a:r>
              <a:rPr lang="fr-FR" dirty="0" err="1"/>
              <a:t>gravida</a:t>
            </a:r>
            <a:r>
              <a:rPr lang="fr-FR" dirty="0"/>
              <a:t> erat vitae </a:t>
            </a:r>
            <a:r>
              <a:rPr lang="fr-FR" dirty="0" err="1"/>
              <a:t>odio</a:t>
            </a:r>
            <a:r>
              <a:rPr lang="fr-FR" dirty="0"/>
              <a:t> </a:t>
            </a:r>
            <a:r>
              <a:rPr lang="fr-FR" dirty="0" err="1"/>
              <a:t>convallis</a:t>
            </a:r>
            <a:r>
              <a:rPr lang="fr-FR" dirty="0"/>
              <a:t> </a:t>
            </a:r>
            <a:r>
              <a:rPr lang="fr-FR" dirty="0" err="1"/>
              <a:t>facilisis</a:t>
            </a:r>
            <a:r>
              <a:rPr lang="fr-FR" dirty="0"/>
              <a:t>.</a:t>
            </a:r>
            <a:endParaRPr lang="en-US" dirty="0"/>
          </a:p>
          <a:p>
            <a:pPr lvl="0"/>
            <a:r>
              <a:rPr lang="et-EE" dirty="0"/>
              <a:t>Praesent non consequat velit, in ultricies purus.</a:t>
            </a:r>
          </a:p>
          <a:p>
            <a:pPr lvl="0"/>
            <a:r>
              <a:rPr lang="et-EE" dirty="0"/>
              <a:t>In sagittis cursus odio quis aliquet. Vestibulum ante ipsum primis in faucibus orci luctus et ultrices.</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55732" y="574862"/>
            <a:ext cx="3310135" cy="443485"/>
          </a:xfrm>
          <a:prstGeom prst="rect">
            <a:avLst/>
          </a:prstGeom>
        </p:spPr>
      </p:pic>
    </p:spTree>
    <p:extLst>
      <p:ext uri="{BB962C8B-B14F-4D97-AF65-F5344CB8AC3E}">
        <p14:creationId xmlns:p14="http://schemas.microsoft.com/office/powerpoint/2010/main" val="2153067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 Pealkiri, loetelu ja joonis">
    <p:bg>
      <p:bgPr>
        <a:solidFill>
          <a:srgbClr val="0061A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6105525" y="4148138"/>
            <a:ext cx="5770563" cy="2157412"/>
          </a:xfrm>
        </p:spPr>
        <p:txBody>
          <a:bodyPr>
            <a:normAutofit/>
          </a:bodyPr>
          <a:lstStyle>
            <a:lvl1pPr marL="0" indent="0">
              <a:buNone/>
              <a:defRPr sz="1800" baseline="0">
                <a:solidFill>
                  <a:schemeClr val="bg1"/>
                </a:solidFill>
                <a:latin typeface="+mj-lt"/>
                <a:cs typeface="Times New Roman" panose="02020603050405020304" pitchFamily="18" charset="0"/>
              </a:defRPr>
            </a:lvl1pPr>
            <a:lvl2pPr marL="457200" indent="0">
              <a:buNone/>
              <a:defRPr>
                <a:solidFill>
                  <a:schemeClr val="bg1"/>
                </a:solidFill>
                <a:latin typeface="Tinos" panose="02020603050405020304" pitchFamily="18" charset="0"/>
              </a:defRPr>
            </a:lvl2pPr>
            <a:lvl3pPr marL="914400" indent="0">
              <a:buNone/>
              <a:defRPr>
                <a:solidFill>
                  <a:schemeClr val="bg1"/>
                </a:solidFill>
                <a:latin typeface="Tinos" panose="02020603050405020304" pitchFamily="18" charset="0"/>
              </a:defRPr>
            </a:lvl3pPr>
            <a:lvl4pPr marL="1371600" indent="0">
              <a:buNone/>
              <a:defRPr>
                <a:solidFill>
                  <a:schemeClr val="bg1"/>
                </a:solidFill>
                <a:latin typeface="Tinos" panose="02020603050405020304" pitchFamily="18" charset="0"/>
              </a:defRPr>
            </a:lvl4pPr>
            <a:lvl5pPr marL="1828800" indent="0">
              <a:buNone/>
              <a:defRPr>
                <a:solidFill>
                  <a:schemeClr val="bg1"/>
                </a:solidFill>
                <a:latin typeface="Tinos" panose="02020603050405020304" pitchFamily="18" charset="0"/>
              </a:defRPr>
            </a:lvl5pPr>
          </a:lstStyle>
          <a:p>
            <a:pPr lvl="0"/>
            <a:r>
              <a:rPr lang="et-EE" dirty="0"/>
              <a:t>Lorem ipsum dolor sit amet, consectetur adipiscing elit. Praesent non consequat velit, in ultricies purus. In in eros orci. Duis lacinia tempus est, vel gravida ipsum lacinia in. Nam porttitor, eros in tristique bibendum, arcu magna eleifend tortor, non lacinia magna sem vel mauris. Quisque bibendum suscipit mauris a sagittis.</a:t>
            </a:r>
            <a:endParaRPr lang="en-US" dirty="0"/>
          </a:p>
        </p:txBody>
      </p:sp>
      <p:sp>
        <p:nvSpPr>
          <p:cNvPr id="9" name="Text Placeholder 8"/>
          <p:cNvSpPr>
            <a:spLocks noGrp="1"/>
          </p:cNvSpPr>
          <p:nvPr>
            <p:ph type="body" sz="quarter" idx="11" hasCustomPrompt="1"/>
          </p:nvPr>
        </p:nvSpPr>
        <p:spPr>
          <a:xfrm>
            <a:off x="6105525" y="2682814"/>
            <a:ext cx="5780088" cy="1465323"/>
          </a:xfrm>
        </p:spPr>
        <p:txBody>
          <a:bodyPr>
            <a:noAutofit/>
          </a:bodyPr>
          <a:lstStyle>
            <a:lvl1pPr marL="0" indent="0" algn="l">
              <a:buNone/>
              <a:defRPr sz="3400" b="1" i="0" baseline="0">
                <a:solidFill>
                  <a:schemeClr val="bg1"/>
                </a:solidFill>
                <a:latin typeface="+mj-lt"/>
                <a:cs typeface="Times New Roman" panose="02020603050405020304" pitchFamily="18" charset="0"/>
              </a:defRPr>
            </a:lvl1pPr>
            <a:lvl2pPr>
              <a:defRPr sz="3600" b="1" i="0">
                <a:solidFill>
                  <a:schemeClr val="bg1"/>
                </a:solidFill>
                <a:latin typeface="Tinos" panose="02020603050405020304" pitchFamily="18" charset="0"/>
              </a:defRPr>
            </a:lvl2pPr>
            <a:lvl3pPr>
              <a:defRPr sz="3600" b="1" i="0">
                <a:solidFill>
                  <a:schemeClr val="bg1"/>
                </a:solidFill>
                <a:latin typeface="Tinos" panose="02020603050405020304" pitchFamily="18" charset="0"/>
              </a:defRPr>
            </a:lvl3pPr>
            <a:lvl4pPr>
              <a:defRPr sz="3600" b="1" i="0">
                <a:solidFill>
                  <a:schemeClr val="bg1"/>
                </a:solidFill>
                <a:latin typeface="Tinos" panose="02020603050405020304" pitchFamily="18" charset="0"/>
              </a:defRPr>
            </a:lvl4pPr>
            <a:lvl5pPr>
              <a:defRPr sz="3600" b="1" i="0">
                <a:solidFill>
                  <a:schemeClr val="bg1"/>
                </a:solidFill>
                <a:latin typeface="Tinos" panose="02020603050405020304" pitchFamily="18" charset="0"/>
              </a:defRPr>
            </a:lvl5pPr>
          </a:lstStyle>
          <a:p>
            <a:pPr lvl="0"/>
            <a:r>
              <a:rPr lang="et-EE" dirty="0"/>
              <a:t>Write a catchy header here!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65953" y="558548"/>
            <a:ext cx="3310135" cy="443485"/>
          </a:xfrm>
          <a:prstGeom prst="rect">
            <a:avLst/>
          </a:prstGeom>
        </p:spPr>
      </p:pic>
    </p:spTree>
    <p:extLst>
      <p:ext uri="{BB962C8B-B14F-4D97-AF65-F5344CB8AC3E}">
        <p14:creationId xmlns:p14="http://schemas.microsoft.com/office/powerpoint/2010/main" val="28546757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50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 Pealkiri, loetelu ja joonis">
    <p:bg>
      <p:bgPr>
        <a:solidFill>
          <a:srgbClr val="0061A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45512" y="-1758746"/>
            <a:ext cx="6858000" cy="6858000"/>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5478" y="558548"/>
            <a:ext cx="3310135" cy="443485"/>
          </a:xfrm>
          <a:prstGeom prst="rect">
            <a:avLst/>
          </a:prstGeom>
        </p:spPr>
      </p:pic>
      <p:sp>
        <p:nvSpPr>
          <p:cNvPr id="6" name="Text Placeholder 4"/>
          <p:cNvSpPr>
            <a:spLocks noGrp="1"/>
          </p:cNvSpPr>
          <p:nvPr>
            <p:ph type="body" sz="quarter" idx="10" hasCustomPrompt="1"/>
          </p:nvPr>
        </p:nvSpPr>
        <p:spPr>
          <a:xfrm>
            <a:off x="6105525" y="4148138"/>
            <a:ext cx="5770563" cy="2157412"/>
          </a:xfrm>
        </p:spPr>
        <p:txBody>
          <a:bodyPr>
            <a:normAutofit/>
          </a:bodyPr>
          <a:lstStyle>
            <a:lvl1pPr marL="0" indent="0">
              <a:buNone/>
              <a:defRPr sz="1800" baseline="0">
                <a:solidFill>
                  <a:schemeClr val="bg1"/>
                </a:solidFill>
                <a:latin typeface="+mj-lt"/>
                <a:cs typeface="Times New Roman" panose="02020603050405020304" pitchFamily="18" charset="0"/>
              </a:defRPr>
            </a:lvl1pPr>
            <a:lvl2pPr marL="457200" indent="0">
              <a:buNone/>
              <a:defRPr>
                <a:solidFill>
                  <a:schemeClr val="bg1"/>
                </a:solidFill>
                <a:latin typeface="Tinos" panose="02020603050405020304" pitchFamily="18" charset="0"/>
              </a:defRPr>
            </a:lvl2pPr>
            <a:lvl3pPr marL="914400" indent="0">
              <a:buNone/>
              <a:defRPr>
                <a:solidFill>
                  <a:schemeClr val="bg1"/>
                </a:solidFill>
                <a:latin typeface="Tinos" panose="02020603050405020304" pitchFamily="18" charset="0"/>
              </a:defRPr>
            </a:lvl3pPr>
            <a:lvl4pPr marL="1371600" indent="0">
              <a:buNone/>
              <a:defRPr>
                <a:solidFill>
                  <a:schemeClr val="bg1"/>
                </a:solidFill>
                <a:latin typeface="Tinos" panose="02020603050405020304" pitchFamily="18" charset="0"/>
              </a:defRPr>
            </a:lvl4pPr>
            <a:lvl5pPr marL="1828800" indent="0">
              <a:buNone/>
              <a:defRPr>
                <a:solidFill>
                  <a:schemeClr val="bg1"/>
                </a:solidFill>
                <a:latin typeface="Tinos" panose="02020603050405020304" pitchFamily="18" charset="0"/>
              </a:defRPr>
            </a:lvl5pPr>
          </a:lstStyle>
          <a:p>
            <a:pPr lvl="0"/>
            <a:r>
              <a:rPr lang="et-EE" dirty="0"/>
              <a:t>Lorem ipsum dolor sit amet, consectetur adipiscing elit. Praesent non consequat velit, in ultricies purus. In in eros orci. Duis lacinia tempus est, vel gravida ipsum lacinia in. Nam porttitor, eros in tristique bibendum, arcu magna eleifend tortor, non lacinia magna sem vel mauris. Quisque bibendum suscipit mauris a sagittis.</a:t>
            </a:r>
            <a:endParaRPr lang="en-US" dirty="0"/>
          </a:p>
        </p:txBody>
      </p:sp>
      <p:sp>
        <p:nvSpPr>
          <p:cNvPr id="8" name="Text Placeholder 8"/>
          <p:cNvSpPr>
            <a:spLocks noGrp="1"/>
          </p:cNvSpPr>
          <p:nvPr>
            <p:ph type="body" sz="quarter" idx="11" hasCustomPrompt="1"/>
          </p:nvPr>
        </p:nvSpPr>
        <p:spPr>
          <a:xfrm>
            <a:off x="6105525" y="2682814"/>
            <a:ext cx="5780088" cy="1465323"/>
          </a:xfrm>
        </p:spPr>
        <p:txBody>
          <a:bodyPr>
            <a:noAutofit/>
          </a:bodyPr>
          <a:lstStyle>
            <a:lvl1pPr marL="0" indent="0" algn="l">
              <a:buNone/>
              <a:defRPr sz="3400" b="1" i="0" baseline="0">
                <a:solidFill>
                  <a:schemeClr val="bg1"/>
                </a:solidFill>
                <a:latin typeface="+mj-lt"/>
                <a:cs typeface="Times New Roman" panose="02020603050405020304" pitchFamily="18" charset="0"/>
              </a:defRPr>
            </a:lvl1pPr>
            <a:lvl2pPr>
              <a:defRPr sz="3600" b="1" i="0">
                <a:solidFill>
                  <a:schemeClr val="bg1"/>
                </a:solidFill>
                <a:latin typeface="Tinos" panose="02020603050405020304" pitchFamily="18" charset="0"/>
              </a:defRPr>
            </a:lvl2pPr>
            <a:lvl3pPr>
              <a:defRPr sz="3600" b="1" i="0">
                <a:solidFill>
                  <a:schemeClr val="bg1"/>
                </a:solidFill>
                <a:latin typeface="Tinos" panose="02020603050405020304" pitchFamily="18" charset="0"/>
              </a:defRPr>
            </a:lvl3pPr>
            <a:lvl4pPr>
              <a:defRPr sz="3600" b="1" i="0">
                <a:solidFill>
                  <a:schemeClr val="bg1"/>
                </a:solidFill>
                <a:latin typeface="Tinos" panose="02020603050405020304" pitchFamily="18" charset="0"/>
              </a:defRPr>
            </a:lvl4pPr>
            <a:lvl5pPr>
              <a:defRPr sz="3600" b="1" i="0">
                <a:solidFill>
                  <a:schemeClr val="bg1"/>
                </a:solidFill>
                <a:latin typeface="Tinos" panose="02020603050405020304" pitchFamily="18" charset="0"/>
              </a:defRPr>
            </a:lvl5pPr>
          </a:lstStyle>
          <a:p>
            <a:pPr lvl="0"/>
            <a:r>
              <a:rPr lang="et-EE" dirty="0"/>
              <a:t>Write a catchy header here!</a:t>
            </a:r>
            <a:endParaRPr lang="en-US" dirty="0"/>
          </a:p>
        </p:txBody>
      </p:sp>
    </p:spTree>
    <p:extLst>
      <p:ext uri="{BB962C8B-B14F-4D97-AF65-F5344CB8AC3E}">
        <p14:creationId xmlns:p14="http://schemas.microsoft.com/office/powerpoint/2010/main" val="31198593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50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ealkiri, loetelu ja joonis">
    <p:bg>
      <p:bgPr>
        <a:solidFill>
          <a:srgbClr val="0061A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358" y="-986641"/>
            <a:ext cx="5981756" cy="5981756"/>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5478" y="558548"/>
            <a:ext cx="3310135" cy="443485"/>
          </a:xfrm>
          <a:prstGeom prst="rect">
            <a:avLst/>
          </a:prstGeom>
        </p:spPr>
      </p:pic>
      <p:sp>
        <p:nvSpPr>
          <p:cNvPr id="6" name="Text Placeholder 4"/>
          <p:cNvSpPr>
            <a:spLocks noGrp="1"/>
          </p:cNvSpPr>
          <p:nvPr>
            <p:ph type="body" sz="quarter" idx="10" hasCustomPrompt="1"/>
          </p:nvPr>
        </p:nvSpPr>
        <p:spPr>
          <a:xfrm>
            <a:off x="6105525" y="4148138"/>
            <a:ext cx="5770563" cy="2157412"/>
          </a:xfrm>
        </p:spPr>
        <p:txBody>
          <a:bodyPr>
            <a:normAutofit/>
          </a:bodyPr>
          <a:lstStyle>
            <a:lvl1pPr marL="0" indent="0">
              <a:buNone/>
              <a:defRPr sz="1800" baseline="0">
                <a:solidFill>
                  <a:schemeClr val="bg1"/>
                </a:solidFill>
                <a:latin typeface="+mj-lt"/>
                <a:cs typeface="Times New Roman" panose="02020603050405020304" pitchFamily="18" charset="0"/>
              </a:defRPr>
            </a:lvl1pPr>
            <a:lvl2pPr marL="457200" indent="0">
              <a:buNone/>
              <a:defRPr>
                <a:solidFill>
                  <a:schemeClr val="bg1"/>
                </a:solidFill>
                <a:latin typeface="Tinos" panose="02020603050405020304" pitchFamily="18" charset="0"/>
              </a:defRPr>
            </a:lvl2pPr>
            <a:lvl3pPr marL="914400" indent="0">
              <a:buNone/>
              <a:defRPr>
                <a:solidFill>
                  <a:schemeClr val="bg1"/>
                </a:solidFill>
                <a:latin typeface="Tinos" panose="02020603050405020304" pitchFamily="18" charset="0"/>
              </a:defRPr>
            </a:lvl3pPr>
            <a:lvl4pPr marL="1371600" indent="0">
              <a:buNone/>
              <a:defRPr>
                <a:solidFill>
                  <a:schemeClr val="bg1"/>
                </a:solidFill>
                <a:latin typeface="Tinos" panose="02020603050405020304" pitchFamily="18" charset="0"/>
              </a:defRPr>
            </a:lvl4pPr>
            <a:lvl5pPr marL="1828800" indent="0">
              <a:buNone/>
              <a:defRPr>
                <a:solidFill>
                  <a:schemeClr val="bg1"/>
                </a:solidFill>
                <a:latin typeface="Tinos" panose="02020603050405020304" pitchFamily="18" charset="0"/>
              </a:defRPr>
            </a:lvl5pPr>
          </a:lstStyle>
          <a:p>
            <a:pPr lvl="0"/>
            <a:r>
              <a:rPr lang="et-EE" dirty="0"/>
              <a:t>Lorem ipsum dolor sit amet, consectetur adipiscing elit. Praesent non consequat velit, in ultricies purus. In in eros orci. Duis lacinia tempus est, vel gravida ipsum lacinia in. Nam porttitor, eros in tristique bibendum, arcu magna eleifend tortor, non lacinia magna sem vel mauris. Quisque bibendum suscipit mauris a sagittis.</a:t>
            </a:r>
            <a:endParaRPr lang="en-US" dirty="0"/>
          </a:p>
        </p:txBody>
      </p:sp>
      <p:sp>
        <p:nvSpPr>
          <p:cNvPr id="8" name="Text Placeholder 8"/>
          <p:cNvSpPr>
            <a:spLocks noGrp="1"/>
          </p:cNvSpPr>
          <p:nvPr>
            <p:ph type="body" sz="quarter" idx="11" hasCustomPrompt="1"/>
          </p:nvPr>
        </p:nvSpPr>
        <p:spPr>
          <a:xfrm>
            <a:off x="6105525" y="2682814"/>
            <a:ext cx="5780088" cy="1465323"/>
          </a:xfrm>
        </p:spPr>
        <p:txBody>
          <a:bodyPr>
            <a:noAutofit/>
          </a:bodyPr>
          <a:lstStyle>
            <a:lvl1pPr marL="0" indent="0" algn="l">
              <a:buNone/>
              <a:defRPr sz="3400" b="1" i="0" baseline="0">
                <a:solidFill>
                  <a:schemeClr val="bg1"/>
                </a:solidFill>
                <a:latin typeface="+mj-lt"/>
                <a:cs typeface="Times New Roman" panose="02020603050405020304" pitchFamily="18" charset="0"/>
              </a:defRPr>
            </a:lvl1pPr>
            <a:lvl2pPr>
              <a:defRPr sz="3600" b="1" i="0">
                <a:solidFill>
                  <a:schemeClr val="bg1"/>
                </a:solidFill>
                <a:latin typeface="Tinos" panose="02020603050405020304" pitchFamily="18" charset="0"/>
              </a:defRPr>
            </a:lvl2pPr>
            <a:lvl3pPr>
              <a:defRPr sz="3600" b="1" i="0">
                <a:solidFill>
                  <a:schemeClr val="bg1"/>
                </a:solidFill>
                <a:latin typeface="Tinos" panose="02020603050405020304" pitchFamily="18" charset="0"/>
              </a:defRPr>
            </a:lvl3pPr>
            <a:lvl4pPr>
              <a:defRPr sz="3600" b="1" i="0">
                <a:solidFill>
                  <a:schemeClr val="bg1"/>
                </a:solidFill>
                <a:latin typeface="Tinos" panose="02020603050405020304" pitchFamily="18" charset="0"/>
              </a:defRPr>
            </a:lvl4pPr>
            <a:lvl5pPr>
              <a:defRPr sz="3600" b="1" i="0">
                <a:solidFill>
                  <a:schemeClr val="bg1"/>
                </a:solidFill>
                <a:latin typeface="Tinos" panose="02020603050405020304" pitchFamily="18" charset="0"/>
              </a:defRPr>
            </a:lvl5pPr>
          </a:lstStyle>
          <a:p>
            <a:pPr lvl="0"/>
            <a:r>
              <a:rPr lang="et-EE" dirty="0"/>
              <a:t>Write a catchy header here!</a:t>
            </a:r>
            <a:endParaRPr lang="en-US" dirty="0"/>
          </a:p>
        </p:txBody>
      </p:sp>
    </p:spTree>
    <p:extLst>
      <p:ext uri="{BB962C8B-B14F-4D97-AF65-F5344CB8AC3E}">
        <p14:creationId xmlns:p14="http://schemas.microsoft.com/office/powerpoint/2010/main" val="5593335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50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 Pealkiri, loetelu ja joonis">
    <p:bg>
      <p:bgPr>
        <a:solidFill>
          <a:srgbClr val="0061A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3620" y="-871392"/>
            <a:ext cx="5866735" cy="5866735"/>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65953" y="558548"/>
            <a:ext cx="3310135" cy="443485"/>
          </a:xfrm>
          <a:prstGeom prst="rect">
            <a:avLst/>
          </a:prstGeom>
        </p:spPr>
      </p:pic>
      <p:sp>
        <p:nvSpPr>
          <p:cNvPr id="6" name="Text Placeholder 4"/>
          <p:cNvSpPr>
            <a:spLocks noGrp="1"/>
          </p:cNvSpPr>
          <p:nvPr>
            <p:ph type="body" sz="quarter" idx="10" hasCustomPrompt="1"/>
          </p:nvPr>
        </p:nvSpPr>
        <p:spPr>
          <a:xfrm>
            <a:off x="6105525" y="4148138"/>
            <a:ext cx="5770563" cy="2157412"/>
          </a:xfrm>
        </p:spPr>
        <p:txBody>
          <a:bodyPr>
            <a:normAutofit/>
          </a:bodyPr>
          <a:lstStyle>
            <a:lvl1pPr marL="0" indent="0">
              <a:buNone/>
              <a:defRPr sz="1800" baseline="0">
                <a:solidFill>
                  <a:schemeClr val="bg1"/>
                </a:solidFill>
                <a:latin typeface="+mj-lt"/>
                <a:cs typeface="Times New Roman" panose="02020603050405020304" pitchFamily="18" charset="0"/>
              </a:defRPr>
            </a:lvl1pPr>
            <a:lvl2pPr marL="457200" indent="0">
              <a:buNone/>
              <a:defRPr>
                <a:solidFill>
                  <a:schemeClr val="bg1"/>
                </a:solidFill>
                <a:latin typeface="Tinos" panose="02020603050405020304" pitchFamily="18" charset="0"/>
              </a:defRPr>
            </a:lvl2pPr>
            <a:lvl3pPr marL="914400" indent="0">
              <a:buNone/>
              <a:defRPr>
                <a:solidFill>
                  <a:schemeClr val="bg1"/>
                </a:solidFill>
                <a:latin typeface="Tinos" panose="02020603050405020304" pitchFamily="18" charset="0"/>
              </a:defRPr>
            </a:lvl3pPr>
            <a:lvl4pPr marL="1371600" indent="0">
              <a:buNone/>
              <a:defRPr>
                <a:solidFill>
                  <a:schemeClr val="bg1"/>
                </a:solidFill>
                <a:latin typeface="Tinos" panose="02020603050405020304" pitchFamily="18" charset="0"/>
              </a:defRPr>
            </a:lvl4pPr>
            <a:lvl5pPr marL="1828800" indent="0">
              <a:buNone/>
              <a:defRPr>
                <a:solidFill>
                  <a:schemeClr val="bg1"/>
                </a:solidFill>
                <a:latin typeface="Tinos" panose="02020603050405020304" pitchFamily="18" charset="0"/>
              </a:defRPr>
            </a:lvl5pPr>
          </a:lstStyle>
          <a:p>
            <a:pPr lvl="0"/>
            <a:r>
              <a:rPr lang="et-EE" dirty="0"/>
              <a:t>Lorem ipsum dolor sit amet, consectetur adipiscing elit. Praesent non consequat velit, in ultricies purus. In in eros orci. Duis lacinia tempus est, vel gravida ipsum lacinia in. Nam porttitor, eros in tristique bibendum, arcu magna eleifend tortor, non lacinia magna sem vel mauris. Quisque bibendum suscipit mauris a sagittis.</a:t>
            </a:r>
            <a:endParaRPr lang="en-US" dirty="0"/>
          </a:p>
        </p:txBody>
      </p:sp>
      <p:sp>
        <p:nvSpPr>
          <p:cNvPr id="8" name="Text Placeholder 8"/>
          <p:cNvSpPr>
            <a:spLocks noGrp="1"/>
          </p:cNvSpPr>
          <p:nvPr>
            <p:ph type="body" sz="quarter" idx="11" hasCustomPrompt="1"/>
          </p:nvPr>
        </p:nvSpPr>
        <p:spPr>
          <a:xfrm>
            <a:off x="6105525" y="2682814"/>
            <a:ext cx="5780088" cy="1465323"/>
          </a:xfrm>
        </p:spPr>
        <p:txBody>
          <a:bodyPr>
            <a:noAutofit/>
          </a:bodyPr>
          <a:lstStyle>
            <a:lvl1pPr marL="0" indent="0" algn="l">
              <a:buNone/>
              <a:defRPr sz="3400" b="1" i="0" baseline="0">
                <a:solidFill>
                  <a:schemeClr val="bg1"/>
                </a:solidFill>
                <a:latin typeface="+mj-lt"/>
                <a:cs typeface="Times New Roman" panose="02020603050405020304" pitchFamily="18" charset="0"/>
              </a:defRPr>
            </a:lvl1pPr>
            <a:lvl2pPr>
              <a:defRPr sz="3600" b="1" i="0">
                <a:solidFill>
                  <a:schemeClr val="bg1"/>
                </a:solidFill>
                <a:latin typeface="Tinos" panose="02020603050405020304" pitchFamily="18" charset="0"/>
              </a:defRPr>
            </a:lvl2pPr>
            <a:lvl3pPr>
              <a:defRPr sz="3600" b="1" i="0">
                <a:solidFill>
                  <a:schemeClr val="bg1"/>
                </a:solidFill>
                <a:latin typeface="Tinos" panose="02020603050405020304" pitchFamily="18" charset="0"/>
              </a:defRPr>
            </a:lvl3pPr>
            <a:lvl4pPr>
              <a:defRPr sz="3600" b="1" i="0">
                <a:solidFill>
                  <a:schemeClr val="bg1"/>
                </a:solidFill>
                <a:latin typeface="Tinos" panose="02020603050405020304" pitchFamily="18" charset="0"/>
              </a:defRPr>
            </a:lvl4pPr>
            <a:lvl5pPr>
              <a:defRPr sz="3600" b="1" i="0">
                <a:solidFill>
                  <a:schemeClr val="bg1"/>
                </a:solidFill>
                <a:latin typeface="Tinos" panose="02020603050405020304" pitchFamily="18" charset="0"/>
              </a:defRPr>
            </a:lvl5pPr>
          </a:lstStyle>
          <a:p>
            <a:pPr lvl="0"/>
            <a:r>
              <a:rPr lang="et-EE" dirty="0"/>
              <a:t>Write a catchy header here!</a:t>
            </a:r>
            <a:endParaRPr lang="en-US" dirty="0"/>
          </a:p>
        </p:txBody>
      </p:sp>
    </p:spTree>
    <p:extLst>
      <p:ext uri="{BB962C8B-B14F-4D97-AF65-F5344CB8AC3E}">
        <p14:creationId xmlns:p14="http://schemas.microsoft.com/office/powerpoint/2010/main" val="8457750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50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679" y="352335"/>
            <a:ext cx="10515600" cy="1325563"/>
          </a:xfrm>
          <a:prstGeom prst="rect">
            <a:avLst/>
          </a:prstGeom>
        </p:spPr>
        <p:txBody>
          <a:bodyPr vert="horz" lIns="91440" tIns="45720" rIns="91440" bIns="45720" rtlCol="0" anchor="ctr">
            <a:normAutofit/>
          </a:bodyPr>
          <a:lstStyle/>
          <a:p>
            <a:pPr lvl="0"/>
            <a:r>
              <a:rPr lang="et-EE" dirty="0"/>
              <a:t>Write a catchy header here!</a:t>
            </a:r>
            <a:endParaRPr lang="en-US" dirty="0"/>
          </a:p>
        </p:txBody>
      </p:sp>
      <p:sp>
        <p:nvSpPr>
          <p:cNvPr id="3" name="Text Placeholder 2"/>
          <p:cNvSpPr>
            <a:spLocks noGrp="1"/>
          </p:cNvSpPr>
          <p:nvPr>
            <p:ph type="body" idx="1"/>
          </p:nvPr>
        </p:nvSpPr>
        <p:spPr>
          <a:xfrm>
            <a:off x="568719" y="2354538"/>
            <a:ext cx="10515600" cy="3542045"/>
          </a:xfrm>
          <a:prstGeom prst="rect">
            <a:avLst/>
          </a:prstGeom>
        </p:spPr>
        <p:txBody>
          <a:bodyPr vert="horz" lIns="91440" tIns="45720" rIns="91440" bIns="45720" rtlCol="0">
            <a:normAutofit/>
          </a:bodyPr>
          <a:lstStyle/>
          <a:p>
            <a:pPr lvl="0"/>
            <a:r>
              <a:rPr lang="et-EE" dirty="0"/>
              <a:t>Text goes here</a:t>
            </a:r>
            <a:endParaRPr lang="en-US" dirty="0"/>
          </a:p>
          <a:p>
            <a:pPr lvl="1"/>
            <a:r>
              <a:rPr lang="et-EE" dirty="0"/>
              <a:t>Text goes here</a:t>
            </a:r>
          </a:p>
          <a:p>
            <a:pPr lvl="1"/>
            <a:endParaRPr lang="en-US" dirty="0"/>
          </a:p>
        </p:txBody>
      </p:sp>
    </p:spTree>
    <p:extLst>
      <p:ext uri="{BB962C8B-B14F-4D97-AF65-F5344CB8AC3E}">
        <p14:creationId xmlns:p14="http://schemas.microsoft.com/office/powerpoint/2010/main" val="1968982971"/>
      </p:ext>
    </p:extLst>
  </p:cSld>
  <p:clrMap bg1="lt1" tx1="dk1" bg2="lt2" tx2="dk2" accent1="accent1" accent2="accent2" accent3="accent3" accent4="accent4" accent5="accent5" accent6="accent6" hlink="hlink" folHlink="folHlink"/>
  <p:sldLayoutIdLst>
    <p:sldLayoutId id="2147483667" r:id="rId1"/>
    <p:sldLayoutId id="2147483671" r:id="rId2"/>
    <p:sldLayoutId id="2147483672" r:id="rId3"/>
    <p:sldLayoutId id="2147483673" r:id="rId4"/>
    <p:sldLayoutId id="2147483674" r:id="rId5"/>
    <p:sldLayoutId id="2147483670" r:id="rId6"/>
    <p:sldLayoutId id="2147483703" r:id="rId7"/>
    <p:sldLayoutId id="2147483704" r:id="rId8"/>
    <p:sldLayoutId id="2147483705" r:id="rId9"/>
    <p:sldLayoutId id="2147483706" r:id="rId10"/>
    <p:sldLayoutId id="2147483707" r:id="rId11"/>
    <p:sldLayoutId id="2147483713" r:id="rId12"/>
    <p:sldLayoutId id="2147483650" r:id="rId13"/>
    <p:sldLayoutId id="2147483675" r:id="rId14"/>
    <p:sldLayoutId id="2147483700" r:id="rId15"/>
    <p:sldLayoutId id="2147483676" r:id="rId16"/>
    <p:sldLayoutId id="2147483677" r:id="rId17"/>
    <p:sldLayoutId id="2147483681" r:id="rId18"/>
    <p:sldLayoutId id="2147483678" r:id="rId19"/>
    <p:sldLayoutId id="2147483682" r:id="rId20"/>
    <p:sldLayoutId id="2147483669" r:id="rId21"/>
    <p:sldLayoutId id="2147483692" r:id="rId22"/>
    <p:sldLayoutId id="2147483693" r:id="rId23"/>
    <p:sldLayoutId id="2147483735" r:id="rId24"/>
  </p:sldLayoutIdLst>
  <p:hf hdr="0" ftr="0" dt="0"/>
  <p:txStyles>
    <p:titleStyle>
      <a:lvl1pPr algn="l" defTabSz="914400" rtl="0" eaLnBrk="1" latinLnBrk="0" hangingPunct="1">
        <a:lnSpc>
          <a:spcPct val="90000"/>
        </a:lnSpc>
        <a:spcBef>
          <a:spcPct val="0"/>
        </a:spcBef>
        <a:buNone/>
        <a:defRPr sz="3600" kern="1200" baseline="0">
          <a:solidFill>
            <a:srgbClr val="0061AA"/>
          </a:solidFill>
          <a:latin typeface="+mj-lt"/>
          <a:ea typeface="+mj-ea"/>
          <a:cs typeface="Times New Roman" panose="02020603050405020304" pitchFamily="18" charset="0"/>
        </a:defRPr>
      </a:lvl1pPr>
    </p:titleStyle>
    <p:bodyStyle>
      <a:lvl1pPr marL="228600" indent="-228600" algn="l" defTabSz="914400" rtl="0" eaLnBrk="1" latinLnBrk="0" hangingPunct="1">
        <a:lnSpc>
          <a:spcPct val="120000"/>
        </a:lnSpc>
        <a:spcBef>
          <a:spcPts val="1000"/>
        </a:spcBef>
        <a:buClr>
          <a:srgbClr val="0061AA"/>
        </a:buClr>
        <a:buFont typeface="Arial" panose="020B0604020202020204" pitchFamily="34" charset="0"/>
        <a:buChar char="•"/>
        <a:defRPr sz="2400" kern="1200" baseline="0">
          <a:solidFill>
            <a:srgbClr val="0061AA"/>
          </a:solidFill>
          <a:latin typeface="+mj-lt"/>
          <a:ea typeface="+mn-ea"/>
          <a:cs typeface="Times New Roman" panose="02020603050405020304" pitchFamily="18" charset="0"/>
        </a:defRPr>
      </a:lvl1pPr>
      <a:lvl2pPr marL="685800" indent="-228600" algn="l" defTabSz="914400" rtl="0" eaLnBrk="1" latinLnBrk="0" hangingPunct="1">
        <a:lnSpc>
          <a:spcPct val="120000"/>
        </a:lnSpc>
        <a:spcBef>
          <a:spcPts val="500"/>
        </a:spcBef>
        <a:buClr>
          <a:srgbClr val="0061AA"/>
        </a:buClr>
        <a:buFont typeface="Arial" panose="020B0604020202020204" pitchFamily="34" charset="0"/>
        <a:buChar char="•"/>
        <a:defRPr sz="1800" kern="1200" baseline="0">
          <a:solidFill>
            <a:srgbClr val="0061AA"/>
          </a:solidFill>
          <a:latin typeface="+mj-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33.emf"/><Relationship Id="rId5" Type="http://schemas.openxmlformats.org/officeDocument/2006/relationships/oleObject" Target="../embeddings/oleObject15.bin"/><Relationship Id="rId4" Type="http://schemas.openxmlformats.org/officeDocument/2006/relationships/image" Target="../media/image32.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oleObject" Target="../embeddings/oleObject21.bin"/><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37.emf"/><Relationship Id="rId2" Type="http://schemas.openxmlformats.org/officeDocument/2006/relationships/notesSlide" Target="../notesSlides/notesSlide13.xml"/><Relationship Id="rId16" Type="http://schemas.openxmlformats.org/officeDocument/2006/relationships/image" Target="../media/image38.emf"/><Relationship Id="rId1" Type="http://schemas.openxmlformats.org/officeDocument/2006/relationships/slideLayout" Target="../slideLayouts/slideLayout24.xml"/><Relationship Id="rId6" Type="http://schemas.openxmlformats.org/officeDocument/2006/relationships/image" Target="../media/image34.emf"/><Relationship Id="rId11" Type="http://schemas.openxmlformats.org/officeDocument/2006/relationships/oleObject" Target="../embeddings/oleObject20.bin"/><Relationship Id="rId5" Type="http://schemas.openxmlformats.org/officeDocument/2006/relationships/oleObject" Target="../embeddings/oleObject17.bin"/><Relationship Id="rId15" Type="http://schemas.openxmlformats.org/officeDocument/2006/relationships/oleObject" Target="../embeddings/oleObject22.bin"/><Relationship Id="rId10" Type="http://schemas.openxmlformats.org/officeDocument/2006/relationships/image" Target="../media/image36.emf"/><Relationship Id="rId4" Type="http://schemas.openxmlformats.org/officeDocument/2006/relationships/image" Target="../media/image32.emf"/><Relationship Id="rId9" Type="http://schemas.openxmlformats.org/officeDocument/2006/relationships/oleObject" Target="../embeddings/oleObject19.bin"/><Relationship Id="rId14" Type="http://schemas.openxmlformats.org/officeDocument/2006/relationships/image" Target="../media/image33.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39.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30.emf"/><Relationship Id="rId5" Type="http://schemas.openxmlformats.org/officeDocument/2006/relationships/oleObject" Target="../embeddings/oleObject12.bin"/><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39.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40.emf"/><Relationship Id="rId5" Type="http://schemas.openxmlformats.org/officeDocument/2006/relationships/oleObject" Target="../embeddings/oleObject26.bin"/><Relationship Id="rId4" Type="http://schemas.openxmlformats.org/officeDocument/2006/relationships/image" Target="../media/image39.emf"/></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6.emf"/><Relationship Id="rId12" Type="http://schemas.openxmlformats.org/officeDocument/2006/relationships/oleObject" Target="../embeddings/oleObject6.bin"/><Relationship Id="rId2" Type="http://schemas.openxmlformats.org/officeDocument/2006/relationships/oleObject" Target="../embeddings/oleObject1.bin"/><Relationship Id="rId16" Type="http://schemas.openxmlformats.org/officeDocument/2006/relationships/image" Target="../media/image21.jpeg"/><Relationship Id="rId1" Type="http://schemas.openxmlformats.org/officeDocument/2006/relationships/slideLayout" Target="../slideLayouts/slideLayout24.xml"/><Relationship Id="rId6" Type="http://schemas.openxmlformats.org/officeDocument/2006/relationships/oleObject" Target="../embeddings/oleObject3.bin"/><Relationship Id="rId11" Type="http://schemas.openxmlformats.org/officeDocument/2006/relationships/image" Target="../media/image18.emf"/><Relationship Id="rId5" Type="http://schemas.openxmlformats.org/officeDocument/2006/relationships/image" Target="../media/image15.emf"/><Relationship Id="rId15" Type="http://schemas.openxmlformats.org/officeDocument/2006/relationships/image" Target="../media/image20.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7.emf"/><Relationship Id="rId14" Type="http://schemas.openxmlformats.org/officeDocument/2006/relationships/oleObject" Target="../embeddings/oleObject7.bin"/></Relationships>
</file>

<file path=ppt/slides/_rels/slide20.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42.emf"/><Relationship Id="rId5" Type="http://schemas.openxmlformats.org/officeDocument/2006/relationships/oleObject" Target="../embeddings/oleObject28.bin"/><Relationship Id="rId4" Type="http://schemas.openxmlformats.org/officeDocument/2006/relationships/image" Target="../media/image41.emf"/></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46.wmf"/><Relationship Id="rId5" Type="http://schemas.openxmlformats.org/officeDocument/2006/relationships/oleObject" Target="../embeddings/oleObject31.bin"/><Relationship Id="rId4" Type="http://schemas.openxmlformats.org/officeDocument/2006/relationships/image" Target="../media/image45.wmf"/></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50.emf"/><Relationship Id="rId5" Type="http://schemas.openxmlformats.org/officeDocument/2006/relationships/oleObject" Target="../embeddings/oleObject34.bin"/><Relationship Id="rId4" Type="http://schemas.openxmlformats.org/officeDocument/2006/relationships/image" Target="../media/image49.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54.wmf"/><Relationship Id="rId5" Type="http://schemas.openxmlformats.org/officeDocument/2006/relationships/oleObject" Target="../embeddings/oleObject36.bin"/><Relationship Id="rId4" Type="http://schemas.openxmlformats.org/officeDocument/2006/relationships/image" Target="../media/image53.emf"/></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62.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4.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notesSlide" Target="../notesSlides/notesSlide34.xml"/><Relationship Id="rId1" Type="http://schemas.openxmlformats.org/officeDocument/2006/relationships/slideLayout" Target="../slideLayouts/slideLayout24.xml"/><Relationship Id="rId6" Type="http://schemas.openxmlformats.org/officeDocument/2006/relationships/image" Target="../media/image66.emf"/><Relationship Id="rId5" Type="http://schemas.openxmlformats.org/officeDocument/2006/relationships/oleObject" Target="../embeddings/oleObject39.bin"/><Relationship Id="rId4" Type="http://schemas.openxmlformats.org/officeDocument/2006/relationships/image" Target="../media/image65.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notesSlide" Target="../notesSlides/notesSlide35.xml"/><Relationship Id="rId1" Type="http://schemas.openxmlformats.org/officeDocument/2006/relationships/slideLayout" Target="../slideLayouts/slideLayout24.xml"/><Relationship Id="rId4" Type="http://schemas.openxmlformats.org/officeDocument/2006/relationships/image" Target="../media/image67.emf"/></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6" Type="http://schemas.openxmlformats.org/officeDocument/2006/relationships/tags" Target="../tags/tag16.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tags" Target="../tags/tag95.xml"/><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80" Type="http://schemas.openxmlformats.org/officeDocument/2006/relationships/tags" Target="../tags/tag80.xml"/><Relationship Id="rId85" Type="http://schemas.openxmlformats.org/officeDocument/2006/relationships/tags" Target="../tags/tag85.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96" Type="http://schemas.openxmlformats.org/officeDocument/2006/relationships/tags" Target="../tags/tag96.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tags" Target="../tags/tag94.xml"/><Relationship Id="rId99" Type="http://schemas.openxmlformats.org/officeDocument/2006/relationships/slideLayout" Target="../slideLayouts/slideLayout24.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 Id="rId100" Type="http://schemas.openxmlformats.org/officeDocument/2006/relationships/notesSlide" Target="../notesSlides/notesSlide37.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98" Type="http://schemas.openxmlformats.org/officeDocument/2006/relationships/tags" Target="../tags/tag9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notesSlide" Target="../notesSlides/notesSlide38.xml"/><Relationship Id="rId1" Type="http://schemas.openxmlformats.org/officeDocument/2006/relationships/slideLayout" Target="../slideLayouts/slideLayout24.xml"/><Relationship Id="rId6" Type="http://schemas.openxmlformats.org/officeDocument/2006/relationships/image" Target="../media/image70.emf"/><Relationship Id="rId5" Type="http://schemas.openxmlformats.org/officeDocument/2006/relationships/oleObject" Target="../embeddings/oleObject42.bin"/><Relationship Id="rId4" Type="http://schemas.openxmlformats.org/officeDocument/2006/relationships/image" Target="../media/image69.emf"/></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8" Type="http://schemas.openxmlformats.org/officeDocument/2006/relationships/image" Target="../media/image77.emf"/><Relationship Id="rId13" Type="http://schemas.openxmlformats.org/officeDocument/2006/relationships/oleObject" Target="../embeddings/oleObject48.bin"/><Relationship Id="rId18" Type="http://schemas.openxmlformats.org/officeDocument/2006/relationships/image" Target="../media/image82.emf"/><Relationship Id="rId3" Type="http://schemas.openxmlformats.org/officeDocument/2006/relationships/oleObject" Target="../embeddings/oleObject43.bin"/><Relationship Id="rId21" Type="http://schemas.openxmlformats.org/officeDocument/2006/relationships/oleObject" Target="../embeddings/oleObject52.bin"/><Relationship Id="rId7" Type="http://schemas.openxmlformats.org/officeDocument/2006/relationships/oleObject" Target="../embeddings/oleObject45.bin"/><Relationship Id="rId12" Type="http://schemas.openxmlformats.org/officeDocument/2006/relationships/image" Target="../media/image79.emf"/><Relationship Id="rId17" Type="http://schemas.openxmlformats.org/officeDocument/2006/relationships/oleObject" Target="../embeddings/oleObject50.bin"/><Relationship Id="rId2" Type="http://schemas.openxmlformats.org/officeDocument/2006/relationships/notesSlide" Target="../notesSlides/notesSlide40.xml"/><Relationship Id="rId16" Type="http://schemas.openxmlformats.org/officeDocument/2006/relationships/image" Target="../media/image81.emf"/><Relationship Id="rId20" Type="http://schemas.openxmlformats.org/officeDocument/2006/relationships/image" Target="../media/image83.emf"/><Relationship Id="rId1" Type="http://schemas.openxmlformats.org/officeDocument/2006/relationships/slideLayout" Target="../slideLayouts/slideLayout24.xml"/><Relationship Id="rId6" Type="http://schemas.openxmlformats.org/officeDocument/2006/relationships/image" Target="../media/image76.emf"/><Relationship Id="rId11" Type="http://schemas.openxmlformats.org/officeDocument/2006/relationships/oleObject" Target="../embeddings/oleObject47.bin"/><Relationship Id="rId5" Type="http://schemas.openxmlformats.org/officeDocument/2006/relationships/oleObject" Target="../embeddings/oleObject44.bin"/><Relationship Id="rId15" Type="http://schemas.openxmlformats.org/officeDocument/2006/relationships/oleObject" Target="../embeddings/oleObject49.bin"/><Relationship Id="rId10" Type="http://schemas.openxmlformats.org/officeDocument/2006/relationships/image" Target="../media/image78.emf"/><Relationship Id="rId19" Type="http://schemas.openxmlformats.org/officeDocument/2006/relationships/oleObject" Target="../embeddings/oleObject51.bin"/><Relationship Id="rId4" Type="http://schemas.openxmlformats.org/officeDocument/2006/relationships/image" Target="../media/image75.emf"/><Relationship Id="rId9" Type="http://schemas.openxmlformats.org/officeDocument/2006/relationships/oleObject" Target="../embeddings/oleObject46.bin"/><Relationship Id="rId14" Type="http://schemas.openxmlformats.org/officeDocument/2006/relationships/image" Target="../media/image80.emf"/><Relationship Id="rId22" Type="http://schemas.openxmlformats.org/officeDocument/2006/relationships/image" Target="../media/image84.emf"/></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2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2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6" Type="http://schemas.openxmlformats.org/officeDocument/2006/relationships/tags" Target="../tags/tag124.xml"/><Relationship Id="rId21" Type="http://schemas.openxmlformats.org/officeDocument/2006/relationships/tags" Target="../tags/tag119.xml"/><Relationship Id="rId42" Type="http://schemas.openxmlformats.org/officeDocument/2006/relationships/tags" Target="../tags/tag140.xml"/><Relationship Id="rId47" Type="http://schemas.openxmlformats.org/officeDocument/2006/relationships/tags" Target="../tags/tag145.xml"/><Relationship Id="rId63" Type="http://schemas.openxmlformats.org/officeDocument/2006/relationships/tags" Target="../tags/tag161.xml"/><Relationship Id="rId68" Type="http://schemas.openxmlformats.org/officeDocument/2006/relationships/tags" Target="../tags/tag166.xml"/><Relationship Id="rId84" Type="http://schemas.openxmlformats.org/officeDocument/2006/relationships/tags" Target="../tags/tag182.xml"/><Relationship Id="rId89" Type="http://schemas.openxmlformats.org/officeDocument/2006/relationships/notesSlide" Target="../notesSlides/notesSlide44.xml"/><Relationship Id="rId16" Type="http://schemas.openxmlformats.org/officeDocument/2006/relationships/tags" Target="../tags/tag114.xml"/><Relationship Id="rId11" Type="http://schemas.openxmlformats.org/officeDocument/2006/relationships/tags" Target="../tags/tag109.xml"/><Relationship Id="rId32" Type="http://schemas.openxmlformats.org/officeDocument/2006/relationships/tags" Target="../tags/tag130.xml"/><Relationship Id="rId37" Type="http://schemas.openxmlformats.org/officeDocument/2006/relationships/tags" Target="../tags/tag135.xml"/><Relationship Id="rId53" Type="http://schemas.openxmlformats.org/officeDocument/2006/relationships/tags" Target="../tags/tag151.xml"/><Relationship Id="rId58" Type="http://schemas.openxmlformats.org/officeDocument/2006/relationships/tags" Target="../tags/tag156.xml"/><Relationship Id="rId74" Type="http://schemas.openxmlformats.org/officeDocument/2006/relationships/tags" Target="../tags/tag172.xml"/><Relationship Id="rId79" Type="http://schemas.openxmlformats.org/officeDocument/2006/relationships/tags" Target="../tags/tag177.xml"/><Relationship Id="rId5" Type="http://schemas.openxmlformats.org/officeDocument/2006/relationships/tags" Target="../tags/tag103.xml"/><Relationship Id="rId14" Type="http://schemas.openxmlformats.org/officeDocument/2006/relationships/tags" Target="../tags/tag112.xml"/><Relationship Id="rId22" Type="http://schemas.openxmlformats.org/officeDocument/2006/relationships/tags" Target="../tags/tag120.xml"/><Relationship Id="rId27" Type="http://schemas.openxmlformats.org/officeDocument/2006/relationships/tags" Target="../tags/tag125.xml"/><Relationship Id="rId30" Type="http://schemas.openxmlformats.org/officeDocument/2006/relationships/tags" Target="../tags/tag128.xml"/><Relationship Id="rId35" Type="http://schemas.openxmlformats.org/officeDocument/2006/relationships/tags" Target="../tags/tag133.xml"/><Relationship Id="rId43" Type="http://schemas.openxmlformats.org/officeDocument/2006/relationships/tags" Target="../tags/tag141.xml"/><Relationship Id="rId48" Type="http://schemas.openxmlformats.org/officeDocument/2006/relationships/tags" Target="../tags/tag146.xml"/><Relationship Id="rId56" Type="http://schemas.openxmlformats.org/officeDocument/2006/relationships/tags" Target="../tags/tag154.xml"/><Relationship Id="rId64" Type="http://schemas.openxmlformats.org/officeDocument/2006/relationships/tags" Target="../tags/tag162.xml"/><Relationship Id="rId69" Type="http://schemas.openxmlformats.org/officeDocument/2006/relationships/tags" Target="../tags/tag167.xml"/><Relationship Id="rId77" Type="http://schemas.openxmlformats.org/officeDocument/2006/relationships/tags" Target="../tags/tag175.xml"/><Relationship Id="rId8" Type="http://schemas.openxmlformats.org/officeDocument/2006/relationships/tags" Target="../tags/tag106.xml"/><Relationship Id="rId51" Type="http://schemas.openxmlformats.org/officeDocument/2006/relationships/tags" Target="../tags/tag149.xml"/><Relationship Id="rId72" Type="http://schemas.openxmlformats.org/officeDocument/2006/relationships/tags" Target="../tags/tag170.xml"/><Relationship Id="rId80" Type="http://schemas.openxmlformats.org/officeDocument/2006/relationships/tags" Target="../tags/tag178.xml"/><Relationship Id="rId85" Type="http://schemas.openxmlformats.org/officeDocument/2006/relationships/tags" Target="../tags/tag183.xml"/><Relationship Id="rId3" Type="http://schemas.openxmlformats.org/officeDocument/2006/relationships/tags" Target="../tags/tag101.xml"/><Relationship Id="rId12" Type="http://schemas.openxmlformats.org/officeDocument/2006/relationships/tags" Target="../tags/tag110.xml"/><Relationship Id="rId17" Type="http://schemas.openxmlformats.org/officeDocument/2006/relationships/tags" Target="../tags/tag115.xml"/><Relationship Id="rId25" Type="http://schemas.openxmlformats.org/officeDocument/2006/relationships/tags" Target="../tags/tag123.xml"/><Relationship Id="rId33" Type="http://schemas.openxmlformats.org/officeDocument/2006/relationships/tags" Target="../tags/tag131.xml"/><Relationship Id="rId38" Type="http://schemas.openxmlformats.org/officeDocument/2006/relationships/tags" Target="../tags/tag136.xml"/><Relationship Id="rId46" Type="http://schemas.openxmlformats.org/officeDocument/2006/relationships/tags" Target="../tags/tag144.xml"/><Relationship Id="rId59" Type="http://schemas.openxmlformats.org/officeDocument/2006/relationships/tags" Target="../tags/tag157.xml"/><Relationship Id="rId67" Type="http://schemas.openxmlformats.org/officeDocument/2006/relationships/tags" Target="../tags/tag165.xml"/><Relationship Id="rId20" Type="http://schemas.openxmlformats.org/officeDocument/2006/relationships/tags" Target="../tags/tag118.xml"/><Relationship Id="rId41" Type="http://schemas.openxmlformats.org/officeDocument/2006/relationships/tags" Target="../tags/tag139.xml"/><Relationship Id="rId54" Type="http://schemas.openxmlformats.org/officeDocument/2006/relationships/tags" Target="../tags/tag152.xml"/><Relationship Id="rId62" Type="http://schemas.openxmlformats.org/officeDocument/2006/relationships/tags" Target="../tags/tag160.xml"/><Relationship Id="rId70" Type="http://schemas.openxmlformats.org/officeDocument/2006/relationships/tags" Target="../tags/tag168.xml"/><Relationship Id="rId75" Type="http://schemas.openxmlformats.org/officeDocument/2006/relationships/tags" Target="../tags/tag173.xml"/><Relationship Id="rId83" Type="http://schemas.openxmlformats.org/officeDocument/2006/relationships/tags" Target="../tags/tag181.xml"/><Relationship Id="rId88" Type="http://schemas.openxmlformats.org/officeDocument/2006/relationships/slideLayout" Target="../slideLayouts/slideLayout24.xml"/><Relationship Id="rId1" Type="http://schemas.openxmlformats.org/officeDocument/2006/relationships/tags" Target="../tags/tag99.xml"/><Relationship Id="rId6" Type="http://schemas.openxmlformats.org/officeDocument/2006/relationships/tags" Target="../tags/tag104.xml"/><Relationship Id="rId15" Type="http://schemas.openxmlformats.org/officeDocument/2006/relationships/tags" Target="../tags/tag113.xml"/><Relationship Id="rId23" Type="http://schemas.openxmlformats.org/officeDocument/2006/relationships/tags" Target="../tags/tag121.xml"/><Relationship Id="rId28" Type="http://schemas.openxmlformats.org/officeDocument/2006/relationships/tags" Target="../tags/tag126.xml"/><Relationship Id="rId36" Type="http://schemas.openxmlformats.org/officeDocument/2006/relationships/tags" Target="../tags/tag134.xml"/><Relationship Id="rId49" Type="http://schemas.openxmlformats.org/officeDocument/2006/relationships/tags" Target="../tags/tag147.xml"/><Relationship Id="rId57" Type="http://schemas.openxmlformats.org/officeDocument/2006/relationships/tags" Target="../tags/tag155.xml"/><Relationship Id="rId10" Type="http://schemas.openxmlformats.org/officeDocument/2006/relationships/tags" Target="../tags/tag108.xml"/><Relationship Id="rId31" Type="http://schemas.openxmlformats.org/officeDocument/2006/relationships/tags" Target="../tags/tag129.xml"/><Relationship Id="rId44" Type="http://schemas.openxmlformats.org/officeDocument/2006/relationships/tags" Target="../tags/tag142.xml"/><Relationship Id="rId52" Type="http://schemas.openxmlformats.org/officeDocument/2006/relationships/tags" Target="../tags/tag150.xml"/><Relationship Id="rId60" Type="http://schemas.openxmlformats.org/officeDocument/2006/relationships/tags" Target="../tags/tag158.xml"/><Relationship Id="rId65" Type="http://schemas.openxmlformats.org/officeDocument/2006/relationships/tags" Target="../tags/tag163.xml"/><Relationship Id="rId73" Type="http://schemas.openxmlformats.org/officeDocument/2006/relationships/tags" Target="../tags/tag171.xml"/><Relationship Id="rId78" Type="http://schemas.openxmlformats.org/officeDocument/2006/relationships/tags" Target="../tags/tag176.xml"/><Relationship Id="rId81" Type="http://schemas.openxmlformats.org/officeDocument/2006/relationships/tags" Target="../tags/tag179.xml"/><Relationship Id="rId86" Type="http://schemas.openxmlformats.org/officeDocument/2006/relationships/tags" Target="../tags/tag184.xml"/><Relationship Id="rId4" Type="http://schemas.openxmlformats.org/officeDocument/2006/relationships/tags" Target="../tags/tag102.xml"/><Relationship Id="rId9" Type="http://schemas.openxmlformats.org/officeDocument/2006/relationships/tags" Target="../tags/tag107.xml"/><Relationship Id="rId13" Type="http://schemas.openxmlformats.org/officeDocument/2006/relationships/tags" Target="../tags/tag111.xml"/><Relationship Id="rId18" Type="http://schemas.openxmlformats.org/officeDocument/2006/relationships/tags" Target="../tags/tag116.xml"/><Relationship Id="rId39" Type="http://schemas.openxmlformats.org/officeDocument/2006/relationships/tags" Target="../tags/tag137.xml"/><Relationship Id="rId34" Type="http://schemas.openxmlformats.org/officeDocument/2006/relationships/tags" Target="../tags/tag132.xml"/><Relationship Id="rId50" Type="http://schemas.openxmlformats.org/officeDocument/2006/relationships/tags" Target="../tags/tag148.xml"/><Relationship Id="rId55" Type="http://schemas.openxmlformats.org/officeDocument/2006/relationships/tags" Target="../tags/tag153.xml"/><Relationship Id="rId76" Type="http://schemas.openxmlformats.org/officeDocument/2006/relationships/tags" Target="../tags/tag174.xml"/><Relationship Id="rId7" Type="http://schemas.openxmlformats.org/officeDocument/2006/relationships/tags" Target="../tags/tag105.xml"/><Relationship Id="rId71" Type="http://schemas.openxmlformats.org/officeDocument/2006/relationships/tags" Target="../tags/tag169.xml"/><Relationship Id="rId2" Type="http://schemas.openxmlformats.org/officeDocument/2006/relationships/tags" Target="../tags/tag100.xml"/><Relationship Id="rId29" Type="http://schemas.openxmlformats.org/officeDocument/2006/relationships/tags" Target="../tags/tag127.xml"/><Relationship Id="rId24" Type="http://schemas.openxmlformats.org/officeDocument/2006/relationships/tags" Target="../tags/tag122.xml"/><Relationship Id="rId40" Type="http://schemas.openxmlformats.org/officeDocument/2006/relationships/tags" Target="../tags/tag138.xml"/><Relationship Id="rId45" Type="http://schemas.openxmlformats.org/officeDocument/2006/relationships/tags" Target="../tags/tag143.xml"/><Relationship Id="rId66" Type="http://schemas.openxmlformats.org/officeDocument/2006/relationships/tags" Target="../tags/tag164.xml"/><Relationship Id="rId87" Type="http://schemas.openxmlformats.org/officeDocument/2006/relationships/tags" Target="../tags/tag185.xml"/><Relationship Id="rId61" Type="http://schemas.openxmlformats.org/officeDocument/2006/relationships/tags" Target="../tags/tag159.xml"/><Relationship Id="rId82" Type="http://schemas.openxmlformats.org/officeDocument/2006/relationships/tags" Target="../tags/tag180.xml"/><Relationship Id="rId19" Type="http://schemas.openxmlformats.org/officeDocument/2006/relationships/tags" Target="../tags/tag11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notesSlide" Target="../notesSlides/notesSlide45.xml"/><Relationship Id="rId1" Type="http://schemas.openxmlformats.org/officeDocument/2006/relationships/slideLayout" Target="../slideLayouts/slideLayout24.xml"/><Relationship Id="rId6" Type="http://schemas.openxmlformats.org/officeDocument/2006/relationships/image" Target="../media/image98.emf"/><Relationship Id="rId5" Type="http://schemas.openxmlformats.org/officeDocument/2006/relationships/oleObject" Target="../embeddings/oleObject54.bin"/><Relationship Id="rId4" Type="http://schemas.openxmlformats.org/officeDocument/2006/relationships/image" Target="../media/image97.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notesSlide" Target="../notesSlides/notesSlide46.xml"/><Relationship Id="rId1" Type="http://schemas.openxmlformats.org/officeDocument/2006/relationships/slideLayout" Target="../slideLayouts/slideLayout24.xml"/><Relationship Id="rId4" Type="http://schemas.openxmlformats.org/officeDocument/2006/relationships/image" Target="../media/image99.emf"/></Relationships>
</file>

<file path=ppt/slides/_rels/slide49.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oleObject" Target="../embeddings/oleObject61.bin"/><Relationship Id="rId18" Type="http://schemas.openxmlformats.org/officeDocument/2006/relationships/image" Target="../media/image107.emf"/><Relationship Id="rId3" Type="http://schemas.openxmlformats.org/officeDocument/2006/relationships/oleObject" Target="../embeddings/oleObject56.bin"/><Relationship Id="rId21" Type="http://schemas.openxmlformats.org/officeDocument/2006/relationships/oleObject" Target="../embeddings/oleObject65.bin"/><Relationship Id="rId7" Type="http://schemas.openxmlformats.org/officeDocument/2006/relationships/oleObject" Target="../embeddings/oleObject58.bin"/><Relationship Id="rId12" Type="http://schemas.openxmlformats.org/officeDocument/2006/relationships/image" Target="../media/image104.emf"/><Relationship Id="rId17" Type="http://schemas.openxmlformats.org/officeDocument/2006/relationships/oleObject" Target="../embeddings/oleObject63.bin"/><Relationship Id="rId2" Type="http://schemas.openxmlformats.org/officeDocument/2006/relationships/notesSlide" Target="../notesSlides/notesSlide47.xml"/><Relationship Id="rId16" Type="http://schemas.openxmlformats.org/officeDocument/2006/relationships/image" Target="../media/image106.emf"/><Relationship Id="rId20" Type="http://schemas.openxmlformats.org/officeDocument/2006/relationships/image" Target="../media/image108.emf"/><Relationship Id="rId1" Type="http://schemas.openxmlformats.org/officeDocument/2006/relationships/slideLayout" Target="../slideLayouts/slideLayout24.xml"/><Relationship Id="rId6" Type="http://schemas.openxmlformats.org/officeDocument/2006/relationships/image" Target="../media/image101.emf"/><Relationship Id="rId11" Type="http://schemas.openxmlformats.org/officeDocument/2006/relationships/oleObject" Target="../embeddings/oleObject60.bin"/><Relationship Id="rId5" Type="http://schemas.openxmlformats.org/officeDocument/2006/relationships/oleObject" Target="../embeddings/oleObject57.bin"/><Relationship Id="rId15" Type="http://schemas.openxmlformats.org/officeDocument/2006/relationships/oleObject" Target="../embeddings/oleObject62.bin"/><Relationship Id="rId10" Type="http://schemas.openxmlformats.org/officeDocument/2006/relationships/image" Target="../media/image103.emf"/><Relationship Id="rId19" Type="http://schemas.openxmlformats.org/officeDocument/2006/relationships/oleObject" Target="../embeddings/oleObject64.bin"/><Relationship Id="rId4" Type="http://schemas.openxmlformats.org/officeDocument/2006/relationships/image" Target="../media/image100.emf"/><Relationship Id="rId9" Type="http://schemas.openxmlformats.org/officeDocument/2006/relationships/oleObject" Target="../embeddings/oleObject59.bin"/><Relationship Id="rId14" Type="http://schemas.openxmlformats.org/officeDocument/2006/relationships/image" Target="../media/image105.emf"/><Relationship Id="rId22" Type="http://schemas.openxmlformats.org/officeDocument/2006/relationships/image" Target="../media/image109.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notesSlide" Target="../notesSlides/notesSlide48.xml"/><Relationship Id="rId1" Type="http://schemas.openxmlformats.org/officeDocument/2006/relationships/slideLayout" Target="../slideLayouts/slideLayout24.xml"/><Relationship Id="rId6" Type="http://schemas.openxmlformats.org/officeDocument/2006/relationships/image" Target="../media/image111.emf"/><Relationship Id="rId5" Type="http://schemas.openxmlformats.org/officeDocument/2006/relationships/oleObject" Target="../embeddings/oleObject67.bin"/><Relationship Id="rId4" Type="http://schemas.openxmlformats.org/officeDocument/2006/relationships/image" Target="../media/image110.emf"/></Relationships>
</file>

<file path=ppt/slides/_rels/slide5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hyperlink" Target="https://www.proprofs.com/quiz-school/ugc/story.php?title=essentials-of-process-modeling" TargetMode="Externa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hyperlink" Target="https://mbf-iut.i3s.unice.fr/lib/exe/fetch.php?media=2019_2020:s2:td:le_poster_bpmn_2.0_de_signavio.pdf" TargetMode="Externa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oleObject" Target="../embeddings/oleObject6.bin"/><Relationship Id="rId18" Type="http://schemas.openxmlformats.org/officeDocument/2006/relationships/image" Target="../media/image24.jpe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8.emf"/><Relationship Id="rId17" Type="http://schemas.openxmlformats.org/officeDocument/2006/relationships/image" Target="../media/image23.jpeg"/><Relationship Id="rId2" Type="http://schemas.openxmlformats.org/officeDocument/2006/relationships/notesSlide" Target="../notesSlides/notesSlide4.xml"/><Relationship Id="rId16" Type="http://schemas.openxmlformats.org/officeDocument/2006/relationships/image" Target="../media/image20.emf"/><Relationship Id="rId1" Type="http://schemas.openxmlformats.org/officeDocument/2006/relationships/slideLayout" Target="../slideLayouts/slideLayout24.xml"/><Relationship Id="rId6" Type="http://schemas.openxmlformats.org/officeDocument/2006/relationships/image" Target="../media/image15.e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8.bin"/><Relationship Id="rId10" Type="http://schemas.openxmlformats.org/officeDocument/2006/relationships/image" Target="../media/image17.emf"/><Relationship Id="rId19" Type="http://schemas.openxmlformats.org/officeDocument/2006/relationships/image" Target="../media/image25.jpeg"/><Relationship Id="rId4" Type="http://schemas.openxmlformats.org/officeDocument/2006/relationships/image" Target="../media/image14.emf"/><Relationship Id="rId9" Type="http://schemas.openxmlformats.org/officeDocument/2006/relationships/oleObject" Target="../embeddings/oleObject4.bin"/><Relationship Id="rId14" Type="http://schemas.openxmlformats.org/officeDocument/2006/relationships/image" Target="../media/image19.emf"/></Relationships>
</file>

<file path=ppt/slides/_rels/slide7.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oleObject" Target="../embeddings/oleObject6.bin"/><Relationship Id="rId18" Type="http://schemas.openxmlformats.org/officeDocument/2006/relationships/image" Target="../media/image24.jpe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8.emf"/><Relationship Id="rId17" Type="http://schemas.openxmlformats.org/officeDocument/2006/relationships/image" Target="../media/image23.jpeg"/><Relationship Id="rId2" Type="http://schemas.openxmlformats.org/officeDocument/2006/relationships/notesSlide" Target="../notesSlides/notesSlide5.xml"/><Relationship Id="rId16" Type="http://schemas.openxmlformats.org/officeDocument/2006/relationships/image" Target="../media/image20.emf"/><Relationship Id="rId1" Type="http://schemas.openxmlformats.org/officeDocument/2006/relationships/slideLayout" Target="../slideLayouts/slideLayout24.xml"/><Relationship Id="rId6" Type="http://schemas.openxmlformats.org/officeDocument/2006/relationships/image" Target="../media/image15.e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8.bin"/><Relationship Id="rId10" Type="http://schemas.openxmlformats.org/officeDocument/2006/relationships/image" Target="../media/image17.emf"/><Relationship Id="rId19" Type="http://schemas.openxmlformats.org/officeDocument/2006/relationships/image" Target="../media/image25.jpeg"/><Relationship Id="rId4" Type="http://schemas.openxmlformats.org/officeDocument/2006/relationships/image" Target="../media/image14.emf"/><Relationship Id="rId9" Type="http://schemas.openxmlformats.org/officeDocument/2006/relationships/oleObject" Target="../embeddings/oleObject4.bin"/><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31.emf"/><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28.e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30.emf"/><Relationship Id="rId4" Type="http://schemas.openxmlformats.org/officeDocument/2006/relationships/image" Target="../media/image27.emf"/><Relationship Id="rId9" Type="http://schemas.openxmlformats.org/officeDocument/2006/relationships/oleObject" Target="../embeddings/oleObject1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AE2A28-2CF9-C234-DBA9-F32048FE1004}"/>
              </a:ext>
            </a:extLst>
          </p:cNvPr>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a:t>
            </a:fld>
            <a:endParaRPr lang="en-AU">
              <a:solidFill>
                <a:prstClr val="black">
                  <a:lumMod val="50000"/>
                  <a:lumOff val="50000"/>
                </a:prstClr>
              </a:solidFill>
            </a:endParaRPr>
          </a:p>
        </p:txBody>
      </p:sp>
      <p:sp>
        <p:nvSpPr>
          <p:cNvPr id="5" name="Title 12">
            <a:extLst>
              <a:ext uri="{FF2B5EF4-FFF2-40B4-BE49-F238E27FC236}">
                <a16:creationId xmlns:a16="http://schemas.microsoft.com/office/drawing/2014/main" id="{9E54B150-3A3C-C225-C4C5-A078227D17B7}"/>
              </a:ext>
            </a:extLst>
          </p:cNvPr>
          <p:cNvSpPr txBox="1">
            <a:spLocks/>
          </p:cNvSpPr>
          <p:nvPr/>
        </p:nvSpPr>
        <p:spPr>
          <a:xfrm>
            <a:off x="2897079" y="2121483"/>
            <a:ext cx="58674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C00000"/>
                </a:solidFill>
                <a:latin typeface="+mj-lt"/>
                <a:ea typeface="+mj-ea"/>
                <a:cs typeface="Times New Roman" panose="02020603050405020304" pitchFamily="18" charset="0"/>
              </a:defRPr>
            </a:lvl1pPr>
          </a:lstStyle>
          <a:p>
            <a:br>
              <a:rPr lang="en-AU" sz="4000" dirty="0"/>
            </a:br>
            <a:r>
              <a:rPr lang="en-AU" sz="4000" dirty="0"/>
              <a:t>Process Modelling</a:t>
            </a:r>
          </a:p>
          <a:p>
            <a:endParaRPr lang="en-US" sz="4000" dirty="0"/>
          </a:p>
        </p:txBody>
      </p:sp>
    </p:spTree>
    <p:extLst>
      <p:ext uri="{BB962C8B-B14F-4D97-AF65-F5344CB8AC3E}">
        <p14:creationId xmlns:p14="http://schemas.microsoft.com/office/powerpoint/2010/main" val="132748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3392" y="1750849"/>
            <a:ext cx="10753194" cy="4599892"/>
          </a:xfrm>
        </p:spPr>
        <p:txBody>
          <a:bodyPr>
            <a:normAutofit/>
          </a:bodyPr>
          <a:lstStyle/>
          <a:p>
            <a:pPr marL="0" indent="0">
              <a:buNone/>
            </a:pPr>
            <a:r>
              <a:rPr lang="en-AU" dirty="0"/>
              <a:t>An order-to-cash process is triggered by the receipt of a purchase order from a customer. Upon receipt, </a:t>
            </a:r>
            <a:r>
              <a:rPr lang="en-US" dirty="0"/>
              <a:t>the purchase order has to be checked against the stock to determine if the the requested item(s) are available. Depending on stock availability the purchase order may be confirmed or rejected. </a:t>
            </a:r>
          </a:p>
          <a:p>
            <a:pPr marL="0" indent="0">
              <a:buNone/>
            </a:pPr>
            <a:r>
              <a:rPr lang="en-US" dirty="0"/>
              <a:t>If the purchase order is confirmed, an invoice is emitted and the goods requested are shipped. The process completes by archiving the </a:t>
            </a:r>
            <a:r>
              <a:rPr lang="en-AU" dirty="0"/>
              <a:t>order.</a:t>
            </a:r>
          </a:p>
          <a:p>
            <a:endParaRPr lang="en-AU" dirty="0"/>
          </a:p>
        </p:txBody>
      </p:sp>
      <p:sp>
        <p:nvSpPr>
          <p:cNvPr id="3" name="Title 2"/>
          <p:cNvSpPr>
            <a:spLocks noGrp="1"/>
          </p:cNvSpPr>
          <p:nvPr>
            <p:ph type="title"/>
          </p:nvPr>
        </p:nvSpPr>
        <p:spPr/>
        <p:txBody>
          <a:bodyPr/>
          <a:lstStyle/>
          <a:p>
            <a:r>
              <a:rPr lang="en-AU" dirty="0"/>
              <a:t>Let’s start </a:t>
            </a:r>
            <a:r>
              <a:rPr lang="en-AU" dirty="0" err="1"/>
              <a:t>modeling</a:t>
            </a:r>
            <a:endParaRPr lang="en-AU" dirty="0"/>
          </a:p>
        </p:txBody>
      </p:sp>
      <p:sp>
        <p:nvSpPr>
          <p:cNvPr id="4" name="Rectangle 5"/>
          <p:cNvSpPr>
            <a:spLocks noChangeArrowheads="1"/>
          </p:cNvSpPr>
          <p:nvPr/>
        </p:nvSpPr>
        <p:spPr bwMode="auto">
          <a:xfrm>
            <a:off x="700626" y="1111166"/>
            <a:ext cx="1505540" cy="369332"/>
          </a:xfrm>
          <a:prstGeom prst="rect">
            <a:avLst/>
          </a:prstGeom>
          <a:noFill/>
          <a:ln w="9525">
            <a:noFill/>
            <a:miter lim="800000"/>
            <a:headEnd/>
            <a:tailEnd/>
          </a:ln>
          <a:effectLst/>
        </p:spPr>
        <p:txBody>
          <a:bodyPr wrap="none">
            <a:spAutoFit/>
          </a:bodyPr>
          <a:lstStyle/>
          <a:p>
            <a:pPr algn="l"/>
            <a:r>
              <a:rPr lang="en-AU" b="1" dirty="0">
                <a:solidFill>
                  <a:schemeClr val="tx1">
                    <a:lumMod val="75000"/>
                    <a:lumOff val="25000"/>
                  </a:schemeClr>
                </a:solidFill>
                <a:latin typeface="+mj-lt"/>
              </a:rPr>
              <a:t>Order-to-cash</a:t>
            </a:r>
          </a:p>
        </p:txBody>
      </p:sp>
    </p:spTree>
    <p:extLst>
      <p:ext uri="{BB962C8B-B14F-4D97-AF65-F5344CB8AC3E}">
        <p14:creationId xmlns:p14="http://schemas.microsoft.com/office/powerpoint/2010/main" val="860881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3391" y="1526205"/>
            <a:ext cx="10941079" cy="4824536"/>
          </a:xfrm>
        </p:spPr>
        <p:txBody>
          <a:bodyPr>
            <a:normAutofit/>
          </a:bodyPr>
          <a:lstStyle/>
          <a:p>
            <a:r>
              <a:rPr lang="en-AU" dirty="0"/>
              <a:t>An order-to-cash process is triggered by the receipt of a purchase order from a customer. </a:t>
            </a:r>
          </a:p>
          <a:p>
            <a:r>
              <a:rPr lang="en-AU" dirty="0"/>
              <a:t>Upon receipt, </a:t>
            </a:r>
            <a:r>
              <a:rPr lang="en-US" dirty="0"/>
              <a:t>the purchase order has to be checked against the stock to determine if the the requested item(s) are available. </a:t>
            </a:r>
          </a:p>
          <a:p>
            <a:r>
              <a:rPr lang="en-US" dirty="0"/>
              <a:t>Depending on stock availability the purchase order may be confirmed or rejected. </a:t>
            </a:r>
          </a:p>
          <a:p>
            <a:r>
              <a:rPr lang="en-US" dirty="0"/>
              <a:t>If the purchase order is confirmed, an invoice is emitted and the goods requested are shipped. The process completes by archiving the </a:t>
            </a:r>
            <a:r>
              <a:rPr lang="en-AU" dirty="0"/>
              <a:t>order.</a:t>
            </a:r>
          </a:p>
          <a:p>
            <a:endParaRPr lang="en-AU" dirty="0"/>
          </a:p>
        </p:txBody>
      </p:sp>
      <p:sp>
        <p:nvSpPr>
          <p:cNvPr id="3" name="Title 2"/>
          <p:cNvSpPr>
            <a:spLocks noGrp="1"/>
          </p:cNvSpPr>
          <p:nvPr>
            <p:ph type="title"/>
          </p:nvPr>
        </p:nvSpPr>
        <p:spPr/>
        <p:txBody>
          <a:bodyPr/>
          <a:lstStyle/>
          <a:p>
            <a:r>
              <a:rPr lang="en-AU" dirty="0"/>
              <a:t>Let’s start </a:t>
            </a:r>
            <a:r>
              <a:rPr lang="en-AU" dirty="0" err="1"/>
              <a:t>modeling</a:t>
            </a:r>
            <a:r>
              <a:rPr lang="en-AU" dirty="0"/>
              <a:t> – break it down</a:t>
            </a:r>
          </a:p>
        </p:txBody>
      </p:sp>
      <p:sp>
        <p:nvSpPr>
          <p:cNvPr id="4" name="Rectangle 5"/>
          <p:cNvSpPr>
            <a:spLocks noChangeArrowheads="1"/>
          </p:cNvSpPr>
          <p:nvPr/>
        </p:nvSpPr>
        <p:spPr bwMode="auto">
          <a:xfrm>
            <a:off x="623391" y="1052736"/>
            <a:ext cx="1505540" cy="369332"/>
          </a:xfrm>
          <a:prstGeom prst="rect">
            <a:avLst/>
          </a:prstGeom>
          <a:noFill/>
          <a:ln w="9525">
            <a:noFill/>
            <a:miter lim="800000"/>
            <a:headEnd/>
            <a:tailEnd/>
          </a:ln>
          <a:effectLst/>
        </p:spPr>
        <p:txBody>
          <a:bodyPr wrap="none">
            <a:spAutoFit/>
          </a:bodyPr>
          <a:lstStyle/>
          <a:p>
            <a:pPr algn="l"/>
            <a:r>
              <a:rPr lang="en-AU" b="1" dirty="0">
                <a:solidFill>
                  <a:schemeClr val="tx1">
                    <a:lumMod val="75000"/>
                    <a:lumOff val="25000"/>
                  </a:schemeClr>
                </a:solidFill>
                <a:latin typeface="+mj-lt"/>
              </a:rPr>
              <a:t>Order-to-cash</a:t>
            </a:r>
          </a:p>
        </p:txBody>
      </p:sp>
    </p:spTree>
    <p:extLst>
      <p:ext uri="{BB962C8B-B14F-4D97-AF65-F5344CB8AC3E}">
        <p14:creationId xmlns:p14="http://schemas.microsoft.com/office/powerpoint/2010/main" val="2425012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AU" b="1" dirty="0"/>
              <a:t>An order-to-cash process is triggered by the receipt of a purchase order from a customer. </a:t>
            </a:r>
          </a:p>
          <a:p>
            <a:r>
              <a:rPr lang="en-AU" b="1" dirty="0"/>
              <a:t>Upon receipt, </a:t>
            </a:r>
            <a:r>
              <a:rPr lang="en-US" b="1" dirty="0"/>
              <a:t>the purchase order has to be checked against the stock to determine if the the requested item(s) are available. </a:t>
            </a:r>
          </a:p>
          <a:p>
            <a:pPr marL="0" indent="0">
              <a:buNone/>
            </a:pPr>
            <a:endParaRPr lang="en-AU" dirty="0"/>
          </a:p>
        </p:txBody>
      </p:sp>
      <p:sp>
        <p:nvSpPr>
          <p:cNvPr id="3" name="Title 2"/>
          <p:cNvSpPr>
            <a:spLocks noGrp="1"/>
          </p:cNvSpPr>
          <p:nvPr>
            <p:ph type="title"/>
          </p:nvPr>
        </p:nvSpPr>
        <p:spPr/>
        <p:txBody>
          <a:bodyPr/>
          <a:lstStyle/>
          <a:p>
            <a:r>
              <a:rPr lang="en-AU" dirty="0"/>
              <a:t>Let’s start </a:t>
            </a:r>
            <a:r>
              <a:rPr lang="en-AU" dirty="0" err="1"/>
              <a:t>modeling</a:t>
            </a:r>
            <a:r>
              <a:rPr lang="en-AU" dirty="0"/>
              <a:t> – break it down</a:t>
            </a:r>
          </a:p>
        </p:txBody>
      </p:sp>
      <p:sp>
        <p:nvSpPr>
          <p:cNvPr id="4" name="Rectangle 5"/>
          <p:cNvSpPr>
            <a:spLocks noChangeArrowheads="1"/>
          </p:cNvSpPr>
          <p:nvPr/>
        </p:nvSpPr>
        <p:spPr bwMode="auto">
          <a:xfrm>
            <a:off x="623392" y="920138"/>
            <a:ext cx="1505540" cy="369332"/>
          </a:xfrm>
          <a:prstGeom prst="rect">
            <a:avLst/>
          </a:prstGeom>
          <a:noFill/>
          <a:ln w="9525">
            <a:noFill/>
            <a:miter lim="800000"/>
            <a:headEnd/>
            <a:tailEnd/>
          </a:ln>
          <a:effectLst/>
        </p:spPr>
        <p:txBody>
          <a:bodyPr wrap="none">
            <a:spAutoFit/>
          </a:bodyPr>
          <a:lstStyle/>
          <a:p>
            <a:pPr algn="l"/>
            <a:r>
              <a:rPr lang="en-AU" b="1" dirty="0">
                <a:solidFill>
                  <a:schemeClr val="tx1">
                    <a:lumMod val="75000"/>
                    <a:lumOff val="25000"/>
                  </a:schemeClr>
                </a:solidFill>
                <a:latin typeface="+mj-lt"/>
              </a:rPr>
              <a:t>Order-to-cash</a:t>
            </a:r>
          </a:p>
        </p:txBody>
      </p:sp>
    </p:spTree>
    <p:extLst>
      <p:ext uri="{BB962C8B-B14F-4D97-AF65-F5344CB8AC3E}">
        <p14:creationId xmlns:p14="http://schemas.microsoft.com/office/powerpoint/2010/main" val="2079354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46" name="Rectangle 6"/>
          <p:cNvSpPr>
            <a:spLocks noGrp="1" noChangeArrowheads="1"/>
          </p:cNvSpPr>
          <p:nvPr>
            <p:ph type="title"/>
          </p:nvPr>
        </p:nvSpPr>
        <p:spPr>
          <a:noFill/>
          <a:ln/>
        </p:spPr>
        <p:txBody>
          <a:bodyPr/>
          <a:lstStyle/>
          <a:p>
            <a:r>
              <a:rPr lang="en-AU" dirty="0"/>
              <a:t>BPMN Model</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13</a:t>
            </a:fld>
            <a:endParaRPr lang="en-AU">
              <a:solidFill>
                <a:prstClr val="black">
                  <a:lumMod val="50000"/>
                  <a:lumOff val="50000"/>
                </a:prstClr>
              </a:solidFill>
            </a:endParaRPr>
          </a:p>
        </p:txBody>
      </p:sp>
      <p:sp>
        <p:nvSpPr>
          <p:cNvPr id="10" name="Rectangle 5"/>
          <p:cNvSpPr>
            <a:spLocks noChangeArrowheads="1"/>
          </p:cNvSpPr>
          <p:nvPr/>
        </p:nvSpPr>
        <p:spPr bwMode="auto">
          <a:xfrm>
            <a:off x="815413" y="1025498"/>
            <a:ext cx="1505540" cy="369332"/>
          </a:xfrm>
          <a:prstGeom prst="rect">
            <a:avLst/>
          </a:prstGeom>
          <a:noFill/>
          <a:ln w="9525">
            <a:noFill/>
            <a:miter lim="800000"/>
            <a:headEnd/>
            <a:tailEnd/>
          </a:ln>
          <a:effectLst/>
        </p:spPr>
        <p:txBody>
          <a:bodyPr wrap="none">
            <a:spAutoFit/>
          </a:bodyPr>
          <a:lstStyle/>
          <a:p>
            <a:pPr algn="l"/>
            <a:r>
              <a:rPr lang="en-AU" b="1" dirty="0">
                <a:solidFill>
                  <a:schemeClr val="tx1">
                    <a:lumMod val="75000"/>
                    <a:lumOff val="25000"/>
                  </a:schemeClr>
                </a:solidFill>
                <a:latin typeface="+mj-lt"/>
              </a:rPr>
              <a:t>Order-to-cash</a:t>
            </a:r>
          </a:p>
        </p:txBody>
      </p:sp>
      <p:graphicFrame>
        <p:nvGraphicFramePr>
          <p:cNvPr id="11" name="Object 10"/>
          <p:cNvGraphicFramePr>
            <a:graphicFrameLocks noChangeAspect="1"/>
          </p:cNvGraphicFramePr>
          <p:nvPr/>
        </p:nvGraphicFramePr>
        <p:xfrm>
          <a:off x="1830130" y="2106256"/>
          <a:ext cx="738188" cy="2393950"/>
        </p:xfrm>
        <a:graphic>
          <a:graphicData uri="http://schemas.openxmlformats.org/presentationml/2006/ole">
            <mc:AlternateContent xmlns:mc="http://schemas.openxmlformats.org/markup-compatibility/2006">
              <mc:Choice xmlns:v="urn:schemas-microsoft-com:vml" Requires="v">
                <p:oleObj name="Visio" r:id="rId3" imgW="790214" imgH="2575736" progId="Visio.Drawing.11">
                  <p:embed/>
                </p:oleObj>
              </mc:Choice>
              <mc:Fallback>
                <p:oleObj name="Visio" r:id="rId3" imgW="790214" imgH="2575736" progId="Visio.Drawing.11">
                  <p:embed/>
                  <p:pic>
                    <p:nvPicPr>
                      <p:cNvPr id="11" name="Object 10"/>
                      <p:cNvPicPr>
                        <a:picLocks noChangeAspect="1" noChangeArrowheads="1"/>
                      </p:cNvPicPr>
                      <p:nvPr/>
                    </p:nvPicPr>
                    <p:blipFill>
                      <a:blip r:embed="rId4"/>
                      <a:srcRect/>
                      <a:stretch>
                        <a:fillRect/>
                      </a:stretch>
                    </p:blipFill>
                    <p:spPr bwMode="auto">
                      <a:xfrm>
                        <a:off x="1830130" y="2106256"/>
                        <a:ext cx="738188" cy="2393950"/>
                      </a:xfrm>
                      <a:prstGeom prst="rect">
                        <a:avLst/>
                      </a:prstGeom>
                      <a:noFill/>
                      <a:ln>
                        <a:noFill/>
                      </a:ln>
                      <a:effectLst/>
                    </p:spPr>
                  </p:pic>
                </p:oleObj>
              </mc:Fallback>
            </mc:AlternateContent>
          </a:graphicData>
        </a:graphic>
      </p:graphicFrame>
      <p:graphicFrame>
        <p:nvGraphicFramePr>
          <p:cNvPr id="18" name="Object 17"/>
          <p:cNvGraphicFramePr>
            <a:graphicFrameLocks noChangeAspect="1"/>
          </p:cNvGraphicFramePr>
          <p:nvPr/>
        </p:nvGraphicFramePr>
        <p:xfrm>
          <a:off x="2327520" y="2106256"/>
          <a:ext cx="1428750" cy="2393950"/>
        </p:xfrm>
        <a:graphic>
          <a:graphicData uri="http://schemas.openxmlformats.org/presentationml/2006/ole">
            <mc:AlternateContent xmlns:mc="http://schemas.openxmlformats.org/markup-compatibility/2006">
              <mc:Choice xmlns:v="urn:schemas-microsoft-com:vml" Requires="v">
                <p:oleObj name="Visio" r:id="rId5" imgW="1527479" imgH="2575736" progId="Visio.Drawing.11">
                  <p:embed/>
                </p:oleObj>
              </mc:Choice>
              <mc:Fallback>
                <p:oleObj name="Visio" r:id="rId5" imgW="1527479" imgH="2575736" progId="Visio.Drawing.11">
                  <p:embed/>
                  <p:pic>
                    <p:nvPicPr>
                      <p:cNvPr id="18" name="Object 17"/>
                      <p:cNvPicPr>
                        <a:picLocks noChangeAspect="1" noChangeArrowheads="1"/>
                      </p:cNvPicPr>
                      <p:nvPr/>
                    </p:nvPicPr>
                    <p:blipFill>
                      <a:blip r:embed="rId6"/>
                      <a:srcRect/>
                      <a:stretch>
                        <a:fillRect/>
                      </a:stretch>
                    </p:blipFill>
                    <p:spPr bwMode="auto">
                      <a:xfrm>
                        <a:off x="2327520" y="2106256"/>
                        <a:ext cx="1428750" cy="23939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606359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AU" dirty="0"/>
              <a:t>An order-to-cash process is triggered by the receipt of a purchase order from a customer. </a:t>
            </a:r>
          </a:p>
          <a:p>
            <a:r>
              <a:rPr lang="en-AU" dirty="0"/>
              <a:t>Upon receipt, </a:t>
            </a:r>
            <a:r>
              <a:rPr lang="en-US" dirty="0"/>
              <a:t>the purchase order has to be checked against the stock to determine if the the requested item(s) are available. </a:t>
            </a:r>
          </a:p>
          <a:p>
            <a:r>
              <a:rPr lang="en-US" b="1" dirty="0"/>
              <a:t>Depending on stock availability the purchase order may be confirmed or rejected.</a:t>
            </a:r>
            <a:r>
              <a:rPr lang="en-US" dirty="0"/>
              <a:t> </a:t>
            </a:r>
          </a:p>
          <a:p>
            <a:r>
              <a:rPr lang="en-US" b="1" dirty="0"/>
              <a:t>If the purchase order is confirmed, an invoice is emitted and the goods requested are shipped. The process completes by archiving the order.</a:t>
            </a:r>
          </a:p>
          <a:p>
            <a:endParaRPr lang="en-AU" dirty="0"/>
          </a:p>
        </p:txBody>
      </p:sp>
      <p:sp>
        <p:nvSpPr>
          <p:cNvPr id="3" name="Title 2"/>
          <p:cNvSpPr>
            <a:spLocks noGrp="1"/>
          </p:cNvSpPr>
          <p:nvPr>
            <p:ph type="title"/>
          </p:nvPr>
        </p:nvSpPr>
        <p:spPr/>
        <p:txBody>
          <a:bodyPr/>
          <a:lstStyle/>
          <a:p>
            <a:r>
              <a:rPr lang="en-AU" dirty="0"/>
              <a:t>Let’s start </a:t>
            </a:r>
            <a:r>
              <a:rPr lang="en-AU" dirty="0" err="1"/>
              <a:t>modeling</a:t>
            </a:r>
            <a:r>
              <a:rPr lang="en-AU" dirty="0"/>
              <a:t> – break it down</a:t>
            </a:r>
          </a:p>
        </p:txBody>
      </p:sp>
      <p:sp>
        <p:nvSpPr>
          <p:cNvPr id="4" name="Rectangle 5"/>
          <p:cNvSpPr>
            <a:spLocks noChangeArrowheads="1"/>
          </p:cNvSpPr>
          <p:nvPr/>
        </p:nvSpPr>
        <p:spPr bwMode="auto">
          <a:xfrm>
            <a:off x="1991544" y="958761"/>
            <a:ext cx="1505540" cy="369332"/>
          </a:xfrm>
          <a:prstGeom prst="rect">
            <a:avLst/>
          </a:prstGeom>
          <a:noFill/>
          <a:ln w="9525">
            <a:noFill/>
            <a:miter lim="800000"/>
            <a:headEnd/>
            <a:tailEnd/>
          </a:ln>
          <a:effectLst/>
        </p:spPr>
        <p:txBody>
          <a:bodyPr wrap="none">
            <a:spAutoFit/>
          </a:bodyPr>
          <a:lstStyle/>
          <a:p>
            <a:pPr algn="l"/>
            <a:r>
              <a:rPr lang="en-AU" b="1" dirty="0">
                <a:solidFill>
                  <a:schemeClr val="tx1">
                    <a:lumMod val="75000"/>
                    <a:lumOff val="25000"/>
                  </a:schemeClr>
                </a:solidFill>
                <a:latin typeface="+mj-lt"/>
              </a:rPr>
              <a:t>Order-to-cash</a:t>
            </a:r>
          </a:p>
        </p:txBody>
      </p:sp>
    </p:spTree>
    <p:extLst>
      <p:ext uri="{BB962C8B-B14F-4D97-AF65-F5344CB8AC3E}">
        <p14:creationId xmlns:p14="http://schemas.microsoft.com/office/powerpoint/2010/main" val="2588090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46" name="Rectangle 6"/>
          <p:cNvSpPr>
            <a:spLocks noGrp="1" noChangeArrowheads="1"/>
          </p:cNvSpPr>
          <p:nvPr>
            <p:ph type="title"/>
          </p:nvPr>
        </p:nvSpPr>
        <p:spPr>
          <a:noFill/>
          <a:ln/>
        </p:spPr>
        <p:txBody>
          <a:bodyPr/>
          <a:lstStyle/>
          <a:p>
            <a:r>
              <a:rPr lang="en-AU" dirty="0"/>
              <a:t>BPMN Model</a:t>
            </a:r>
          </a:p>
        </p:txBody>
      </p:sp>
      <p:sp>
        <p:nvSpPr>
          <p:cNvPr id="2007048" name="Text Box 8"/>
          <p:cNvSpPr txBox="1">
            <a:spLocks noChangeArrowheads="1"/>
          </p:cNvSpPr>
          <p:nvPr/>
        </p:nvSpPr>
        <p:spPr bwMode="auto">
          <a:xfrm>
            <a:off x="1693782" y="3865683"/>
            <a:ext cx="871538" cy="646331"/>
          </a:xfrm>
          <a:prstGeom prst="rect">
            <a:avLst/>
          </a:prstGeom>
          <a:noFill/>
          <a:ln w="9525">
            <a:noFill/>
            <a:miter lim="800000"/>
            <a:headEnd/>
            <a:tailEnd/>
          </a:ln>
          <a:effectLst/>
        </p:spPr>
        <p:txBody>
          <a:bodyPr>
            <a:spAutoFit/>
          </a:bodyPr>
          <a:lstStyle/>
          <a:p>
            <a:pPr algn="ctr"/>
            <a:r>
              <a:rPr lang="en-AU" dirty="0"/>
              <a:t>start</a:t>
            </a:r>
            <a:br>
              <a:rPr lang="en-AU" dirty="0"/>
            </a:br>
            <a:r>
              <a:rPr lang="en-AU" dirty="0"/>
              <a:t>event</a:t>
            </a:r>
          </a:p>
        </p:txBody>
      </p:sp>
      <p:sp>
        <p:nvSpPr>
          <p:cNvPr id="2007049" name="Text Box 9"/>
          <p:cNvSpPr txBox="1">
            <a:spLocks noChangeArrowheads="1"/>
          </p:cNvSpPr>
          <p:nvPr/>
        </p:nvSpPr>
        <p:spPr bwMode="auto">
          <a:xfrm>
            <a:off x="9433094" y="2978437"/>
            <a:ext cx="947737" cy="646331"/>
          </a:xfrm>
          <a:prstGeom prst="rect">
            <a:avLst/>
          </a:prstGeom>
          <a:noFill/>
          <a:ln w="9525">
            <a:noFill/>
            <a:miter lim="800000"/>
            <a:headEnd/>
            <a:tailEnd/>
          </a:ln>
          <a:effectLst/>
        </p:spPr>
        <p:txBody>
          <a:bodyPr>
            <a:spAutoFit/>
          </a:bodyPr>
          <a:lstStyle/>
          <a:p>
            <a:r>
              <a:rPr lang="en-AU" dirty="0"/>
              <a:t>end</a:t>
            </a:r>
            <a:br>
              <a:rPr lang="en-AU" dirty="0"/>
            </a:br>
            <a:r>
              <a:rPr lang="en-AU" dirty="0"/>
              <a:t>event</a:t>
            </a:r>
          </a:p>
        </p:txBody>
      </p:sp>
      <p:sp>
        <p:nvSpPr>
          <p:cNvPr id="2007050" name="Text Box 10"/>
          <p:cNvSpPr txBox="1">
            <a:spLocks noChangeArrowheads="1"/>
          </p:cNvSpPr>
          <p:nvPr/>
        </p:nvSpPr>
        <p:spPr bwMode="auto">
          <a:xfrm>
            <a:off x="2702428" y="2373822"/>
            <a:ext cx="1139582" cy="369332"/>
          </a:xfrm>
          <a:prstGeom prst="rect">
            <a:avLst/>
          </a:prstGeom>
          <a:noFill/>
          <a:ln w="9525">
            <a:noFill/>
            <a:miter lim="800000"/>
            <a:headEnd/>
            <a:tailEnd/>
          </a:ln>
          <a:effectLst/>
        </p:spPr>
        <p:txBody>
          <a:bodyPr wrap="square">
            <a:spAutoFit/>
          </a:bodyPr>
          <a:lstStyle/>
          <a:p>
            <a:pPr algn="l"/>
            <a:r>
              <a:rPr lang="en-AU" dirty="0"/>
              <a:t>activity</a:t>
            </a:r>
          </a:p>
        </p:txBody>
      </p:sp>
      <p:sp>
        <p:nvSpPr>
          <p:cNvPr id="2007053" name="Text Box 13"/>
          <p:cNvSpPr txBox="1">
            <a:spLocks noChangeArrowheads="1"/>
          </p:cNvSpPr>
          <p:nvPr/>
        </p:nvSpPr>
        <p:spPr bwMode="auto">
          <a:xfrm>
            <a:off x="4588341" y="2928549"/>
            <a:ext cx="1993635" cy="369332"/>
          </a:xfrm>
          <a:prstGeom prst="rect">
            <a:avLst/>
          </a:prstGeom>
          <a:noFill/>
          <a:ln w="9525">
            <a:noFill/>
            <a:miter lim="800000"/>
            <a:headEnd/>
            <a:tailEnd/>
          </a:ln>
          <a:effectLst/>
        </p:spPr>
        <p:txBody>
          <a:bodyPr wrap="square">
            <a:spAutoFit/>
          </a:bodyPr>
          <a:lstStyle/>
          <a:p>
            <a:pPr algn="l"/>
            <a:r>
              <a:rPr lang="en-AU" dirty="0"/>
              <a:t>split gateway</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15</a:t>
            </a:fld>
            <a:endParaRPr lang="en-AU">
              <a:solidFill>
                <a:prstClr val="black">
                  <a:lumMod val="50000"/>
                  <a:lumOff val="50000"/>
                </a:prstClr>
              </a:solidFill>
            </a:endParaRPr>
          </a:p>
        </p:txBody>
      </p:sp>
      <p:sp>
        <p:nvSpPr>
          <p:cNvPr id="10" name="Rectangle 5"/>
          <p:cNvSpPr>
            <a:spLocks noChangeArrowheads="1"/>
          </p:cNvSpPr>
          <p:nvPr/>
        </p:nvSpPr>
        <p:spPr bwMode="auto">
          <a:xfrm>
            <a:off x="1991544" y="958761"/>
            <a:ext cx="1505540" cy="369332"/>
          </a:xfrm>
          <a:prstGeom prst="rect">
            <a:avLst/>
          </a:prstGeom>
          <a:noFill/>
          <a:ln w="9525">
            <a:noFill/>
            <a:miter lim="800000"/>
            <a:headEnd/>
            <a:tailEnd/>
          </a:ln>
          <a:effectLst/>
        </p:spPr>
        <p:txBody>
          <a:bodyPr wrap="none">
            <a:spAutoFit/>
          </a:bodyPr>
          <a:lstStyle/>
          <a:p>
            <a:pPr algn="l"/>
            <a:r>
              <a:rPr lang="en-AU" b="1" dirty="0">
                <a:solidFill>
                  <a:schemeClr val="tx1">
                    <a:lumMod val="75000"/>
                    <a:lumOff val="25000"/>
                  </a:schemeClr>
                </a:solidFill>
                <a:latin typeface="+mj-lt"/>
              </a:rPr>
              <a:t>Order-to-cash</a:t>
            </a:r>
          </a:p>
        </p:txBody>
      </p:sp>
      <p:graphicFrame>
        <p:nvGraphicFramePr>
          <p:cNvPr id="11" name="Object 10"/>
          <p:cNvGraphicFramePr>
            <a:graphicFrameLocks noChangeAspect="1"/>
          </p:cNvGraphicFramePr>
          <p:nvPr/>
        </p:nvGraphicFramePr>
        <p:xfrm>
          <a:off x="1720676" y="2106256"/>
          <a:ext cx="847642" cy="2393950"/>
        </p:xfrm>
        <a:graphic>
          <a:graphicData uri="http://schemas.openxmlformats.org/presentationml/2006/ole">
            <mc:AlternateContent xmlns:mc="http://schemas.openxmlformats.org/markup-compatibility/2006">
              <mc:Choice xmlns:v="urn:schemas-microsoft-com:vml" Requires="v">
                <p:oleObj name="Visio" r:id="rId3" imgW="790214" imgH="2575736" progId="Visio.Drawing.11">
                  <p:embed/>
                </p:oleObj>
              </mc:Choice>
              <mc:Fallback>
                <p:oleObj name="Visio" r:id="rId3" imgW="790214" imgH="2575736" progId="Visio.Drawing.11">
                  <p:embed/>
                  <p:pic>
                    <p:nvPicPr>
                      <p:cNvPr id="11" name="Object 10"/>
                      <p:cNvPicPr>
                        <a:picLocks noChangeAspect="1" noChangeArrowheads="1"/>
                      </p:cNvPicPr>
                      <p:nvPr/>
                    </p:nvPicPr>
                    <p:blipFill>
                      <a:blip r:embed="rId4"/>
                      <a:srcRect/>
                      <a:stretch>
                        <a:fillRect/>
                      </a:stretch>
                    </p:blipFill>
                    <p:spPr bwMode="auto">
                      <a:xfrm>
                        <a:off x="1720676" y="2106256"/>
                        <a:ext cx="847642" cy="2393950"/>
                      </a:xfrm>
                      <a:prstGeom prst="rect">
                        <a:avLst/>
                      </a:prstGeom>
                      <a:noFill/>
                      <a:ln>
                        <a:noFill/>
                      </a:ln>
                      <a:effectLst/>
                    </p:spPr>
                  </p:pic>
                </p:oleObj>
              </mc:Fallback>
            </mc:AlternateContent>
          </a:graphicData>
        </a:graphic>
      </p:graphicFrame>
      <p:sp>
        <p:nvSpPr>
          <p:cNvPr id="12" name="Text Box 9"/>
          <p:cNvSpPr txBox="1">
            <a:spLocks noChangeArrowheads="1"/>
          </p:cNvSpPr>
          <p:nvPr/>
        </p:nvSpPr>
        <p:spPr bwMode="auto">
          <a:xfrm>
            <a:off x="6445894" y="2002727"/>
            <a:ext cx="947737" cy="646331"/>
          </a:xfrm>
          <a:prstGeom prst="rect">
            <a:avLst/>
          </a:prstGeom>
          <a:noFill/>
          <a:ln w="9525">
            <a:noFill/>
            <a:miter lim="800000"/>
            <a:headEnd/>
            <a:tailEnd/>
          </a:ln>
          <a:effectLst/>
        </p:spPr>
        <p:txBody>
          <a:bodyPr>
            <a:spAutoFit/>
          </a:bodyPr>
          <a:lstStyle/>
          <a:p>
            <a:pPr algn="l"/>
            <a:r>
              <a:rPr lang="en-AU" dirty="0"/>
              <a:t>end</a:t>
            </a:r>
            <a:br>
              <a:rPr lang="en-AU" dirty="0"/>
            </a:br>
            <a:r>
              <a:rPr lang="en-AU" dirty="0"/>
              <a:t>event</a:t>
            </a:r>
          </a:p>
        </p:txBody>
      </p:sp>
      <p:graphicFrame>
        <p:nvGraphicFramePr>
          <p:cNvPr id="14" name="Object 13"/>
          <p:cNvGraphicFramePr>
            <a:graphicFrameLocks noChangeAspect="1"/>
          </p:cNvGraphicFramePr>
          <p:nvPr/>
        </p:nvGraphicFramePr>
        <p:xfrm>
          <a:off x="6956341" y="2098509"/>
          <a:ext cx="1311275" cy="2393950"/>
        </p:xfrm>
        <a:graphic>
          <a:graphicData uri="http://schemas.openxmlformats.org/presentationml/2006/ole">
            <mc:AlternateContent xmlns:mc="http://schemas.openxmlformats.org/markup-compatibility/2006">
              <mc:Choice xmlns:v="urn:schemas-microsoft-com:vml" Requires="v">
                <p:oleObj name="Visio" r:id="rId5" imgW="1402814" imgH="2575736" progId="Visio.Drawing.11">
                  <p:embed/>
                </p:oleObj>
              </mc:Choice>
              <mc:Fallback>
                <p:oleObj name="Visio" r:id="rId5" imgW="1402814" imgH="2575736" progId="Visio.Drawing.11">
                  <p:embed/>
                  <p:pic>
                    <p:nvPicPr>
                      <p:cNvPr id="14" name="Object 13"/>
                      <p:cNvPicPr>
                        <a:picLocks noChangeAspect="1" noChangeArrowheads="1"/>
                      </p:cNvPicPr>
                      <p:nvPr/>
                    </p:nvPicPr>
                    <p:blipFill>
                      <a:blip r:embed="rId6"/>
                      <a:srcRect/>
                      <a:stretch>
                        <a:fillRect/>
                      </a:stretch>
                    </p:blipFill>
                    <p:spPr bwMode="auto">
                      <a:xfrm>
                        <a:off x="6956341" y="2098509"/>
                        <a:ext cx="1311275" cy="2393950"/>
                      </a:xfrm>
                      <a:prstGeom prst="rect">
                        <a:avLst/>
                      </a:prstGeom>
                      <a:noFill/>
                      <a:ln>
                        <a:noFill/>
                      </a:ln>
                      <a:effectLst/>
                    </p:spPr>
                  </p:pic>
                </p:oleObj>
              </mc:Fallback>
            </mc:AlternateContent>
          </a:graphicData>
        </a:graphic>
      </p:graphicFrame>
      <p:graphicFrame>
        <p:nvGraphicFramePr>
          <p:cNvPr id="15" name="Object 14"/>
          <p:cNvGraphicFramePr>
            <a:graphicFrameLocks noChangeAspect="1"/>
          </p:cNvGraphicFramePr>
          <p:nvPr/>
        </p:nvGraphicFramePr>
        <p:xfrm>
          <a:off x="5695071" y="2098509"/>
          <a:ext cx="1306513" cy="889000"/>
        </p:xfrm>
        <a:graphic>
          <a:graphicData uri="http://schemas.openxmlformats.org/presentationml/2006/ole">
            <mc:AlternateContent xmlns:mc="http://schemas.openxmlformats.org/markup-compatibility/2006">
              <mc:Choice xmlns:v="urn:schemas-microsoft-com:vml" Requires="v">
                <p:oleObj name="Visio" r:id="rId7" imgW="1398122" imgH="957774" progId="Visio.Drawing.11">
                  <p:embed/>
                </p:oleObj>
              </mc:Choice>
              <mc:Fallback>
                <p:oleObj name="Visio" r:id="rId7" imgW="1398122" imgH="957774" progId="Visio.Drawing.11">
                  <p:embed/>
                  <p:pic>
                    <p:nvPicPr>
                      <p:cNvPr id="15" name="Object 14"/>
                      <p:cNvPicPr>
                        <a:picLocks noChangeAspect="1" noChangeArrowheads="1"/>
                      </p:cNvPicPr>
                      <p:nvPr/>
                    </p:nvPicPr>
                    <p:blipFill>
                      <a:blip r:embed="rId8"/>
                      <a:srcRect/>
                      <a:stretch>
                        <a:fillRect/>
                      </a:stretch>
                    </p:blipFill>
                    <p:spPr bwMode="auto">
                      <a:xfrm>
                        <a:off x="5695071" y="2098509"/>
                        <a:ext cx="1306513" cy="889000"/>
                      </a:xfrm>
                      <a:prstGeom prst="rect">
                        <a:avLst/>
                      </a:prstGeom>
                      <a:noFill/>
                      <a:ln>
                        <a:noFill/>
                      </a:ln>
                      <a:effectLst/>
                    </p:spPr>
                  </p:pic>
                </p:oleObj>
              </mc:Fallback>
            </mc:AlternateContent>
          </a:graphicData>
        </a:graphic>
      </p:graphicFrame>
      <p:graphicFrame>
        <p:nvGraphicFramePr>
          <p:cNvPr id="16" name="Object 15"/>
          <p:cNvGraphicFramePr>
            <a:graphicFrameLocks noChangeAspect="1"/>
          </p:cNvGraphicFramePr>
          <p:nvPr/>
        </p:nvGraphicFramePr>
        <p:xfrm>
          <a:off x="8253101" y="2098509"/>
          <a:ext cx="1919288" cy="2393950"/>
        </p:xfrm>
        <a:graphic>
          <a:graphicData uri="http://schemas.openxmlformats.org/presentationml/2006/ole">
            <mc:AlternateContent xmlns:mc="http://schemas.openxmlformats.org/markup-compatibility/2006">
              <mc:Choice xmlns:v="urn:schemas-microsoft-com:vml" Requires="v">
                <p:oleObj name="Visio" r:id="rId9" imgW="2053618" imgH="2575736" progId="Visio.Drawing.11">
                  <p:embed/>
                </p:oleObj>
              </mc:Choice>
              <mc:Fallback>
                <p:oleObj name="Visio" r:id="rId9" imgW="2053618" imgH="2575736" progId="Visio.Drawing.11">
                  <p:embed/>
                  <p:pic>
                    <p:nvPicPr>
                      <p:cNvPr id="16" name="Object 15"/>
                      <p:cNvPicPr>
                        <a:picLocks noChangeAspect="1" noChangeArrowheads="1"/>
                      </p:cNvPicPr>
                      <p:nvPr/>
                    </p:nvPicPr>
                    <p:blipFill>
                      <a:blip r:embed="rId10"/>
                      <a:srcRect/>
                      <a:stretch>
                        <a:fillRect/>
                      </a:stretch>
                    </p:blipFill>
                    <p:spPr bwMode="auto">
                      <a:xfrm>
                        <a:off x="8253101" y="2098509"/>
                        <a:ext cx="1919288" cy="2393950"/>
                      </a:xfrm>
                      <a:prstGeom prst="rect">
                        <a:avLst/>
                      </a:prstGeom>
                      <a:noFill/>
                      <a:ln>
                        <a:noFill/>
                      </a:ln>
                      <a:effectLst/>
                    </p:spPr>
                  </p:pic>
                </p:oleObj>
              </mc:Fallback>
            </mc:AlternateContent>
          </a:graphicData>
        </a:graphic>
      </p:graphicFrame>
      <p:graphicFrame>
        <p:nvGraphicFramePr>
          <p:cNvPr id="17" name="Object 16"/>
          <p:cNvGraphicFramePr>
            <a:graphicFrameLocks noChangeAspect="1"/>
          </p:cNvGraphicFramePr>
          <p:nvPr/>
        </p:nvGraphicFramePr>
        <p:xfrm>
          <a:off x="3696950" y="2098999"/>
          <a:ext cx="2093913" cy="2393950"/>
        </p:xfrm>
        <a:graphic>
          <a:graphicData uri="http://schemas.openxmlformats.org/presentationml/2006/ole">
            <mc:AlternateContent xmlns:mc="http://schemas.openxmlformats.org/markup-compatibility/2006">
              <mc:Choice xmlns:v="urn:schemas-microsoft-com:vml" Requires="v">
                <p:oleObj name="Visio" r:id="rId11" imgW="2240615" imgH="2575736" progId="Visio.Drawing.11">
                  <p:embed/>
                </p:oleObj>
              </mc:Choice>
              <mc:Fallback>
                <p:oleObj name="Visio" r:id="rId11" imgW="2240615" imgH="2575736" progId="Visio.Drawing.11">
                  <p:embed/>
                  <p:pic>
                    <p:nvPicPr>
                      <p:cNvPr id="17" name="Object 16"/>
                      <p:cNvPicPr>
                        <a:picLocks noChangeAspect="1" noChangeArrowheads="1"/>
                      </p:cNvPicPr>
                      <p:nvPr/>
                    </p:nvPicPr>
                    <p:blipFill>
                      <a:blip r:embed="rId12"/>
                      <a:srcRect/>
                      <a:stretch>
                        <a:fillRect/>
                      </a:stretch>
                    </p:blipFill>
                    <p:spPr bwMode="auto">
                      <a:xfrm>
                        <a:off x="3696950" y="2098999"/>
                        <a:ext cx="2093913" cy="2393950"/>
                      </a:xfrm>
                      <a:prstGeom prst="rect">
                        <a:avLst/>
                      </a:prstGeom>
                      <a:noFill/>
                      <a:ln>
                        <a:noFill/>
                      </a:ln>
                      <a:effectLst/>
                    </p:spPr>
                  </p:pic>
                </p:oleObj>
              </mc:Fallback>
            </mc:AlternateContent>
          </a:graphicData>
        </a:graphic>
      </p:graphicFrame>
      <p:graphicFrame>
        <p:nvGraphicFramePr>
          <p:cNvPr id="18" name="Object 17"/>
          <p:cNvGraphicFramePr>
            <a:graphicFrameLocks noChangeAspect="1"/>
          </p:cNvGraphicFramePr>
          <p:nvPr/>
        </p:nvGraphicFramePr>
        <p:xfrm>
          <a:off x="2327520" y="2106256"/>
          <a:ext cx="1428750" cy="2393950"/>
        </p:xfrm>
        <a:graphic>
          <a:graphicData uri="http://schemas.openxmlformats.org/presentationml/2006/ole">
            <mc:AlternateContent xmlns:mc="http://schemas.openxmlformats.org/markup-compatibility/2006">
              <mc:Choice xmlns:v="urn:schemas-microsoft-com:vml" Requires="v">
                <p:oleObj name="Visio" r:id="rId13" imgW="1527479" imgH="2575736" progId="Visio.Drawing.11">
                  <p:embed/>
                </p:oleObj>
              </mc:Choice>
              <mc:Fallback>
                <p:oleObj name="Visio" r:id="rId13" imgW="1527479" imgH="2575736" progId="Visio.Drawing.11">
                  <p:embed/>
                  <p:pic>
                    <p:nvPicPr>
                      <p:cNvPr id="18" name="Object 17"/>
                      <p:cNvPicPr>
                        <a:picLocks noChangeAspect="1" noChangeArrowheads="1"/>
                      </p:cNvPicPr>
                      <p:nvPr/>
                    </p:nvPicPr>
                    <p:blipFill>
                      <a:blip r:embed="rId14"/>
                      <a:srcRect/>
                      <a:stretch>
                        <a:fillRect/>
                      </a:stretch>
                    </p:blipFill>
                    <p:spPr bwMode="auto">
                      <a:xfrm>
                        <a:off x="2327520" y="2106256"/>
                        <a:ext cx="1428750" cy="2393950"/>
                      </a:xfrm>
                      <a:prstGeom prst="rect">
                        <a:avLst/>
                      </a:prstGeom>
                      <a:noFill/>
                      <a:ln>
                        <a:noFill/>
                      </a:ln>
                      <a:effectLst/>
                    </p:spPr>
                  </p:pic>
                </p:oleObj>
              </mc:Fallback>
            </mc:AlternateContent>
          </a:graphicData>
        </a:graphic>
      </p:graphicFrame>
      <p:graphicFrame>
        <p:nvGraphicFramePr>
          <p:cNvPr id="19" name="Object 18"/>
          <p:cNvGraphicFramePr>
            <a:graphicFrameLocks noChangeAspect="1"/>
          </p:cNvGraphicFramePr>
          <p:nvPr/>
        </p:nvGraphicFramePr>
        <p:xfrm>
          <a:off x="5714097" y="3530516"/>
          <a:ext cx="1306512" cy="965200"/>
        </p:xfrm>
        <a:graphic>
          <a:graphicData uri="http://schemas.openxmlformats.org/presentationml/2006/ole">
            <mc:AlternateContent xmlns:mc="http://schemas.openxmlformats.org/markup-compatibility/2006">
              <mc:Choice xmlns:v="urn:schemas-microsoft-com:vml" Requires="v">
                <p:oleObj name="Visio" r:id="rId15" imgW="1398122" imgH="1038873" progId="Visio.Drawing.11">
                  <p:embed/>
                </p:oleObj>
              </mc:Choice>
              <mc:Fallback>
                <p:oleObj name="Visio" r:id="rId15" imgW="1398122" imgH="1038873" progId="Visio.Drawing.11">
                  <p:embed/>
                  <p:pic>
                    <p:nvPicPr>
                      <p:cNvPr id="19" name="Object 18"/>
                      <p:cNvPicPr>
                        <a:picLocks noChangeAspect="1" noChangeArrowheads="1"/>
                      </p:cNvPicPr>
                      <p:nvPr/>
                    </p:nvPicPr>
                    <p:blipFill>
                      <a:blip r:embed="rId16"/>
                      <a:srcRect/>
                      <a:stretch>
                        <a:fillRect/>
                      </a:stretch>
                    </p:blipFill>
                    <p:spPr bwMode="auto">
                      <a:xfrm>
                        <a:off x="5714097" y="3530516"/>
                        <a:ext cx="1306512" cy="965200"/>
                      </a:xfrm>
                      <a:prstGeom prst="rect">
                        <a:avLst/>
                      </a:prstGeom>
                      <a:noFill/>
                      <a:ln>
                        <a:noFill/>
                      </a:ln>
                      <a:effectLst/>
                    </p:spPr>
                  </p:pic>
                </p:oleObj>
              </mc:Fallback>
            </mc:AlternateContent>
          </a:graphicData>
        </a:graphic>
      </p:graphicFrame>
      <p:sp>
        <p:nvSpPr>
          <p:cNvPr id="21" name="Rounded Rectangle 20"/>
          <p:cNvSpPr/>
          <p:nvPr/>
        </p:nvSpPr>
        <p:spPr bwMode="auto">
          <a:xfrm>
            <a:off x="2673695" y="2867025"/>
            <a:ext cx="1023254" cy="692151"/>
          </a:xfrm>
          <a:prstGeom prst="roundRect">
            <a:avLst/>
          </a:prstGeom>
          <a:noFill/>
          <a:ln w="57150"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AU" sz="2400">
              <a:solidFill>
                <a:prstClr val="black"/>
              </a:solidFill>
              <a:latin typeface="Times New Roman" pitchFamily="-106" charset="0"/>
              <a:ea typeface="ＭＳ Ｐゴシック" pitchFamily="34" charset="-128"/>
            </a:endParaRPr>
          </a:p>
        </p:txBody>
      </p:sp>
      <p:sp>
        <p:nvSpPr>
          <p:cNvPr id="3" name="Oval 2"/>
          <p:cNvSpPr/>
          <p:nvPr/>
        </p:nvSpPr>
        <p:spPr>
          <a:xfrm>
            <a:off x="1953155" y="3046106"/>
            <a:ext cx="401485" cy="335203"/>
          </a:xfrm>
          <a:prstGeom prst="ellipse">
            <a:avLst/>
          </a:prstGeom>
          <a:noFill/>
          <a:ln w="57150"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AU" sz="2400">
              <a:solidFill>
                <a:prstClr val="black"/>
              </a:solidFill>
              <a:latin typeface="Times New Roman" pitchFamily="-106" charset="0"/>
              <a:ea typeface="ＭＳ Ｐゴシック" pitchFamily="34" charset="-128"/>
            </a:endParaRPr>
          </a:p>
        </p:txBody>
      </p:sp>
      <p:sp>
        <p:nvSpPr>
          <p:cNvPr id="4" name="TextBox 3"/>
          <p:cNvSpPr txBox="1"/>
          <p:nvPr/>
        </p:nvSpPr>
        <p:spPr>
          <a:xfrm>
            <a:off x="833718" y="5351402"/>
            <a:ext cx="8770479" cy="461665"/>
          </a:xfrm>
          <a:prstGeom prst="rect">
            <a:avLst/>
          </a:prstGeom>
          <a:noFill/>
        </p:spPr>
        <p:txBody>
          <a:bodyPr wrap="square" rtlCol="0">
            <a:spAutoFit/>
          </a:bodyPr>
          <a:lstStyle/>
          <a:p>
            <a:pPr marL="342900" indent="-342900">
              <a:buFont typeface="Arial" panose="020B0604020202020204" pitchFamily="34" charset="0"/>
              <a:buChar char="•"/>
            </a:pPr>
            <a:r>
              <a:rPr lang="en-AU" sz="2400" dirty="0">
                <a:solidFill>
                  <a:schemeClr val="tx1">
                    <a:lumMod val="75000"/>
                    <a:lumOff val="25000"/>
                  </a:schemeClr>
                </a:solidFill>
                <a:latin typeface="+mj-lt"/>
              </a:rPr>
              <a:t>Event: noun + past-participle verb (e.g. insurance claim lodged)</a:t>
            </a:r>
          </a:p>
        </p:txBody>
      </p:sp>
      <p:sp>
        <p:nvSpPr>
          <p:cNvPr id="22" name="TextBox 21"/>
          <p:cNvSpPr txBox="1"/>
          <p:nvPr/>
        </p:nvSpPr>
        <p:spPr>
          <a:xfrm>
            <a:off x="905413" y="4947345"/>
            <a:ext cx="2136482" cy="369332"/>
          </a:xfrm>
          <a:prstGeom prst="rect">
            <a:avLst/>
          </a:prstGeom>
          <a:noFill/>
        </p:spPr>
        <p:txBody>
          <a:bodyPr wrap="none" rtlCol="0">
            <a:spAutoFit/>
          </a:bodyPr>
          <a:lstStyle/>
          <a:p>
            <a:r>
              <a:rPr lang="en-AU" b="1" dirty="0">
                <a:solidFill>
                  <a:schemeClr val="tx1">
                    <a:lumMod val="75000"/>
                    <a:lumOff val="25000"/>
                  </a:schemeClr>
                </a:solidFill>
                <a:latin typeface="+mj-lt"/>
              </a:rPr>
              <a:t>Naming conventions</a:t>
            </a:r>
          </a:p>
        </p:txBody>
      </p:sp>
      <p:sp>
        <p:nvSpPr>
          <p:cNvPr id="23" name="TextBox 22"/>
          <p:cNvSpPr txBox="1"/>
          <p:nvPr/>
        </p:nvSpPr>
        <p:spPr>
          <a:xfrm>
            <a:off x="833718" y="5836511"/>
            <a:ext cx="7691571" cy="461665"/>
          </a:xfrm>
          <a:prstGeom prst="rect">
            <a:avLst/>
          </a:prstGeom>
          <a:noFill/>
        </p:spPr>
        <p:txBody>
          <a:bodyPr wrap="square" rtlCol="0">
            <a:spAutoFit/>
          </a:bodyPr>
          <a:lstStyle/>
          <a:p>
            <a:pPr marL="342900" indent="-342900">
              <a:buFont typeface="Arial" panose="020B0604020202020204" pitchFamily="34" charset="0"/>
              <a:buChar char="•"/>
            </a:pPr>
            <a:r>
              <a:rPr lang="en-AU" sz="2400" dirty="0">
                <a:solidFill>
                  <a:schemeClr val="tx1">
                    <a:lumMod val="75000"/>
                    <a:lumOff val="25000"/>
                  </a:schemeClr>
                </a:solidFill>
                <a:latin typeface="+mj-lt"/>
              </a:rPr>
              <a:t>Activity: verb + noun (e.g. assess credit risk) </a:t>
            </a:r>
          </a:p>
        </p:txBody>
      </p:sp>
    </p:spTree>
    <p:extLst>
      <p:ext uri="{BB962C8B-B14F-4D97-AF65-F5344CB8AC3E}">
        <p14:creationId xmlns:p14="http://schemas.microsoft.com/office/powerpoint/2010/main" val="32021578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1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750"/>
                                        <p:tgtEl>
                                          <p:spTgt spid="19"/>
                                        </p:tgtEl>
                                      </p:cBhvr>
                                    </p:animEffect>
                                  </p:childTnLst>
                                </p:cTn>
                              </p:par>
                            </p:childTnLst>
                          </p:cTn>
                        </p:par>
                        <p:par>
                          <p:cTn id="26" fill="hold">
                            <p:stCondLst>
                              <p:cond delay="750"/>
                            </p:stCondLst>
                            <p:childTnLst>
                              <p:par>
                                <p:cTn id="27" presetID="22" presetClass="entr" presetSubtype="8"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750"/>
                                        <p:tgtEl>
                                          <p:spTgt spid="14"/>
                                        </p:tgtEl>
                                      </p:cBhvr>
                                    </p:animEffect>
                                  </p:childTnLst>
                                </p:cTn>
                              </p:par>
                            </p:childTnLst>
                          </p:cTn>
                        </p:par>
                        <p:par>
                          <p:cTn id="30" fill="hold">
                            <p:stCondLst>
                              <p:cond delay="1500"/>
                            </p:stCondLst>
                            <p:childTnLst>
                              <p:par>
                                <p:cTn id="31" presetID="22" presetClass="entr" presetSubtype="8"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10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07048"/>
                                        </p:tgtEl>
                                        <p:attrNameLst>
                                          <p:attrName>style.visibility</p:attrName>
                                        </p:attrNameLst>
                                      </p:cBhvr>
                                      <p:to>
                                        <p:strVal val="visible"/>
                                      </p:to>
                                    </p:set>
                                    <p:animEffect transition="in" filter="fade">
                                      <p:cBhvr>
                                        <p:cTn id="38" dur="1000"/>
                                        <p:tgtEl>
                                          <p:spTgt spid="200704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07049"/>
                                        </p:tgtEl>
                                        <p:attrNameLst>
                                          <p:attrName>style.visibility</p:attrName>
                                        </p:attrNameLst>
                                      </p:cBhvr>
                                      <p:to>
                                        <p:strVal val="visible"/>
                                      </p:to>
                                    </p:set>
                                    <p:animEffect transition="in" filter="fade">
                                      <p:cBhvr>
                                        <p:cTn id="41" dur="1000"/>
                                        <p:tgtEl>
                                          <p:spTgt spid="200704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07050"/>
                                        </p:tgtEl>
                                        <p:attrNameLst>
                                          <p:attrName>style.visibility</p:attrName>
                                        </p:attrNameLst>
                                      </p:cBhvr>
                                      <p:to>
                                        <p:strVal val="visible"/>
                                      </p:to>
                                    </p:set>
                                    <p:animEffect transition="in" filter="fade">
                                      <p:cBhvr>
                                        <p:cTn id="44" dur="1000"/>
                                        <p:tgtEl>
                                          <p:spTgt spid="20070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07053"/>
                                        </p:tgtEl>
                                        <p:attrNameLst>
                                          <p:attrName>style.visibility</p:attrName>
                                        </p:attrNameLst>
                                      </p:cBhvr>
                                      <p:to>
                                        <p:strVal val="visible"/>
                                      </p:to>
                                    </p:set>
                                    <p:animEffect transition="in" filter="fade">
                                      <p:cBhvr>
                                        <p:cTn id="47" dur="1000"/>
                                        <p:tgtEl>
                                          <p:spTgt spid="200705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4">
                                            <p:txEl>
                                              <p:pRg st="0" end="0"/>
                                            </p:txEl>
                                          </p:spTgt>
                                        </p:tgtEl>
                                        <p:attrNameLst>
                                          <p:attrName>style.visibility</p:attrName>
                                        </p:attrNameLst>
                                      </p:cBhvr>
                                      <p:to>
                                        <p:strVal val="visible"/>
                                      </p:to>
                                    </p:set>
                                    <p:animEffect transition="in" filter="wipe(up)">
                                      <p:cBhvr>
                                        <p:cTn id="59" dur="500"/>
                                        <p:tgtEl>
                                          <p:spTgt spid="4">
                                            <p:txEl>
                                              <p:pRg st="0" end="0"/>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23">
                                            <p:txEl>
                                              <p:pRg st="0" end="0"/>
                                            </p:txEl>
                                          </p:spTgt>
                                        </p:tgtEl>
                                        <p:attrNameLst>
                                          <p:attrName>style.visibility</p:attrName>
                                        </p:attrNameLst>
                                      </p:cBhvr>
                                      <p:to>
                                        <p:strVal val="visible"/>
                                      </p:to>
                                    </p:set>
                                    <p:animEffect transition="in" filter="wipe(up)">
                                      <p:cBhvr>
                                        <p:cTn id="67" dur="500"/>
                                        <p:tgtEl>
                                          <p:spTgt spid="23">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48" grpId="0"/>
      <p:bldP spid="2007049" grpId="0"/>
      <p:bldP spid="2007050" grpId="0"/>
      <p:bldP spid="2007053" grpId="0"/>
      <p:bldP spid="12" grpId="0"/>
      <p:bldP spid="21" grpId="0" animBg="1"/>
      <p:bldP spid="3" grpId="0" animBg="1"/>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nvGraphicFramePr>
        <p:xfrm>
          <a:off x="1807115" y="1994407"/>
          <a:ext cx="8433755" cy="2393938"/>
        </p:xfrm>
        <a:graphic>
          <a:graphicData uri="http://schemas.openxmlformats.org/presentationml/2006/ole">
            <mc:AlternateContent xmlns:mc="http://schemas.openxmlformats.org/markup-compatibility/2006">
              <mc:Choice xmlns:v="urn:schemas-microsoft-com:vml" Requires="v">
                <p:oleObj name="Visio" r:id="rId3" imgW="9019431" imgH="2575736" progId="Visio.Drawing.11">
                  <p:embed/>
                </p:oleObj>
              </mc:Choice>
              <mc:Fallback>
                <p:oleObj name="Visio" r:id="rId3" imgW="9019431" imgH="2575736" progId="Visio.Drawing.11">
                  <p:embed/>
                  <p:pic>
                    <p:nvPicPr>
                      <p:cNvPr id="11" name="Object 10"/>
                      <p:cNvPicPr>
                        <a:picLocks noChangeAspect="1" noChangeArrowheads="1"/>
                      </p:cNvPicPr>
                      <p:nvPr/>
                    </p:nvPicPr>
                    <p:blipFill>
                      <a:blip r:embed="rId4"/>
                      <a:srcRect/>
                      <a:stretch>
                        <a:fillRect/>
                      </a:stretch>
                    </p:blipFill>
                    <p:spPr bwMode="auto">
                      <a:xfrm>
                        <a:off x="1807115" y="1994407"/>
                        <a:ext cx="8433755" cy="2393938"/>
                      </a:xfrm>
                      <a:prstGeom prst="rect">
                        <a:avLst/>
                      </a:prstGeom>
                      <a:noFill/>
                      <a:ln>
                        <a:noFill/>
                      </a:ln>
                      <a:effectLst/>
                    </p:spPr>
                  </p:pic>
                </p:oleObj>
              </mc:Fallback>
            </mc:AlternateContent>
          </a:graphicData>
        </a:graphic>
      </p:graphicFrame>
      <p:sp>
        <p:nvSpPr>
          <p:cNvPr id="2007046" name="Rectangle 6"/>
          <p:cNvSpPr>
            <a:spLocks noGrp="1" noChangeArrowheads="1"/>
          </p:cNvSpPr>
          <p:nvPr>
            <p:ph type="title"/>
          </p:nvPr>
        </p:nvSpPr>
        <p:spPr>
          <a:noFill/>
          <a:ln/>
        </p:spPr>
        <p:txBody>
          <a:bodyPr>
            <a:noAutofit/>
          </a:bodyPr>
          <a:lstStyle/>
          <a:p>
            <a:r>
              <a:rPr lang="en-AU" dirty="0"/>
              <a:t>Execution of a process model </a:t>
            </a:r>
            <a:br>
              <a:rPr lang="en-AU" dirty="0"/>
            </a:br>
            <a:r>
              <a:rPr lang="en-AU" dirty="0"/>
              <a:t>The “token game”</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16</a:t>
            </a:fld>
            <a:endParaRPr lang="en-AU">
              <a:solidFill>
                <a:prstClr val="black">
                  <a:lumMod val="50000"/>
                  <a:lumOff val="50000"/>
                </a:prstClr>
              </a:solidFill>
            </a:endParaRPr>
          </a:p>
        </p:txBody>
      </p:sp>
      <p:sp>
        <p:nvSpPr>
          <p:cNvPr id="3" name="Oval 2"/>
          <p:cNvSpPr/>
          <p:nvPr/>
        </p:nvSpPr>
        <p:spPr>
          <a:xfrm>
            <a:off x="1774888" y="1451307"/>
            <a:ext cx="172649" cy="1662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1772129" y="1711331"/>
            <a:ext cx="172649" cy="16625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14" name="Oval 13"/>
          <p:cNvSpPr/>
          <p:nvPr/>
        </p:nvSpPr>
        <p:spPr>
          <a:xfrm>
            <a:off x="1772129" y="1971355"/>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4" name="TextBox 3"/>
          <p:cNvSpPr txBox="1"/>
          <p:nvPr/>
        </p:nvSpPr>
        <p:spPr>
          <a:xfrm>
            <a:off x="1991545" y="1341999"/>
            <a:ext cx="1649407" cy="369332"/>
          </a:xfrm>
          <a:prstGeom prst="rect">
            <a:avLst/>
          </a:prstGeom>
          <a:noFill/>
        </p:spPr>
        <p:txBody>
          <a:bodyPr wrap="square" rtlCol="0">
            <a:spAutoFit/>
          </a:bodyPr>
          <a:lstStyle/>
          <a:p>
            <a:pPr algn="l"/>
            <a:r>
              <a:rPr lang="en-AU" dirty="0">
                <a:solidFill>
                  <a:schemeClr val="tx1">
                    <a:lumMod val="75000"/>
                    <a:lumOff val="25000"/>
                  </a:schemeClr>
                </a:solidFill>
                <a:latin typeface="+mj-lt"/>
              </a:rPr>
              <a:t>Order #1</a:t>
            </a:r>
            <a:endParaRPr lang="en-AU" baseline="-25000" dirty="0">
              <a:solidFill>
                <a:schemeClr val="tx1">
                  <a:lumMod val="75000"/>
                  <a:lumOff val="25000"/>
                </a:schemeClr>
              </a:solidFill>
              <a:latin typeface="+mj-lt"/>
            </a:endParaRPr>
          </a:p>
        </p:txBody>
      </p:sp>
      <p:sp>
        <p:nvSpPr>
          <p:cNvPr id="15" name="TextBox 14"/>
          <p:cNvSpPr txBox="1"/>
          <p:nvPr/>
        </p:nvSpPr>
        <p:spPr>
          <a:xfrm>
            <a:off x="1991545" y="1602023"/>
            <a:ext cx="1649407" cy="369332"/>
          </a:xfrm>
          <a:prstGeom prst="rect">
            <a:avLst/>
          </a:prstGeom>
          <a:noFill/>
        </p:spPr>
        <p:txBody>
          <a:bodyPr wrap="square" rtlCol="0">
            <a:spAutoFit/>
          </a:bodyPr>
          <a:lstStyle/>
          <a:p>
            <a:pPr algn="l"/>
            <a:r>
              <a:rPr lang="en-AU" dirty="0">
                <a:solidFill>
                  <a:schemeClr val="tx1">
                    <a:lumMod val="75000"/>
                    <a:lumOff val="25000"/>
                  </a:schemeClr>
                </a:solidFill>
                <a:latin typeface="+mj-lt"/>
              </a:rPr>
              <a:t>Order #2</a:t>
            </a:r>
          </a:p>
        </p:txBody>
      </p:sp>
      <p:sp>
        <p:nvSpPr>
          <p:cNvPr id="16" name="TextBox 15"/>
          <p:cNvSpPr txBox="1"/>
          <p:nvPr/>
        </p:nvSpPr>
        <p:spPr>
          <a:xfrm>
            <a:off x="1991545" y="1863731"/>
            <a:ext cx="1649407" cy="369332"/>
          </a:xfrm>
          <a:prstGeom prst="rect">
            <a:avLst/>
          </a:prstGeom>
          <a:noFill/>
        </p:spPr>
        <p:txBody>
          <a:bodyPr wrap="square" rtlCol="0">
            <a:spAutoFit/>
          </a:bodyPr>
          <a:lstStyle/>
          <a:p>
            <a:pPr algn="l"/>
            <a:r>
              <a:rPr lang="en-AU" dirty="0">
                <a:solidFill>
                  <a:schemeClr val="tx1">
                    <a:lumMod val="75000"/>
                    <a:lumOff val="25000"/>
                  </a:schemeClr>
                </a:solidFill>
                <a:latin typeface="+mj-lt"/>
              </a:rPr>
              <a:t>Order #3</a:t>
            </a:r>
          </a:p>
        </p:txBody>
      </p:sp>
      <p:sp>
        <p:nvSpPr>
          <p:cNvPr id="12" name="Oval 11"/>
          <p:cNvSpPr/>
          <p:nvPr/>
        </p:nvSpPr>
        <p:spPr>
          <a:xfrm>
            <a:off x="2087148" y="3018678"/>
            <a:ext cx="172649" cy="1662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p:cNvSpPr/>
          <p:nvPr/>
        </p:nvSpPr>
        <p:spPr>
          <a:xfrm>
            <a:off x="2087148" y="3020055"/>
            <a:ext cx="172649" cy="16625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22" name="Oval 21"/>
          <p:cNvSpPr/>
          <p:nvPr/>
        </p:nvSpPr>
        <p:spPr>
          <a:xfrm>
            <a:off x="2089527" y="3017299"/>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742983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5"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grpId="8" nodeType="clickEffect">
                                  <p:stCondLst>
                                    <p:cond delay="0"/>
                                  </p:stCondLst>
                                  <p:childTnLst>
                                    <p:animMotion origin="layout" path="M 3.05556E-6 -4.81481E-6 L 0.03993 0.00024 " pathEditMode="relative" rAng="0" ptsTypes="AA">
                                      <p:cBhvr>
                                        <p:cTn id="21" dur="1000" fill="hold"/>
                                        <p:tgtEl>
                                          <p:spTgt spid="12"/>
                                        </p:tgtEl>
                                        <p:attrNameLst>
                                          <p:attrName>ppt_x</p:attrName>
                                          <p:attrName>ppt_y</p:attrName>
                                        </p:attrNameLst>
                                      </p:cBhvr>
                                      <p:rCtr x="1997" y="0"/>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0" nodeType="clickEffect">
                                  <p:stCondLst>
                                    <p:cond delay="0"/>
                                  </p:stCondLst>
                                  <p:childTnLst>
                                    <p:animMotion origin="layout" path="M 0.03993 0.00024 L 0.1118 -0.00023 " pathEditMode="relative" rAng="0" ptsTypes="AA">
                                      <p:cBhvr>
                                        <p:cTn id="25" dur="2000" fill="hold"/>
                                        <p:tgtEl>
                                          <p:spTgt spid="12"/>
                                        </p:tgtEl>
                                        <p:attrNameLst>
                                          <p:attrName>ppt_x</p:attrName>
                                          <p:attrName>ppt_y</p:attrName>
                                        </p:attrNameLst>
                                      </p:cBhvr>
                                      <p:rCtr x="3750" y="46"/>
                                    </p:animMotion>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1" nodeType="clickEffect">
                                  <p:stCondLst>
                                    <p:cond delay="0"/>
                                  </p:stCondLst>
                                  <p:childTnLst>
                                    <p:animMotion origin="layout" path="M 0.1118 -0.00023 L 0.18316 -0.00277 " pathEditMode="relative" rAng="0" ptsTypes="AA">
                                      <p:cBhvr>
                                        <p:cTn id="29" dur="2000" fill="hold"/>
                                        <p:tgtEl>
                                          <p:spTgt spid="12"/>
                                        </p:tgtEl>
                                        <p:attrNameLst>
                                          <p:attrName>ppt_x</p:attrName>
                                          <p:attrName>ppt_y</p:attrName>
                                        </p:attrNameLst>
                                      </p:cBhvr>
                                      <p:rCtr x="3455" y="-69"/>
                                    </p:animMotion>
                                  </p:childTnLst>
                                </p:cTn>
                              </p:par>
                            </p:childTnLst>
                          </p:cTn>
                        </p:par>
                      </p:childTnLst>
                    </p:cTn>
                  </p:par>
                  <p:par>
                    <p:cTn id="30" fill="hold">
                      <p:stCondLst>
                        <p:cond delay="indefinite"/>
                      </p:stCondLst>
                      <p:childTnLst>
                        <p:par>
                          <p:cTn id="31" fill="hold">
                            <p:stCondLst>
                              <p:cond delay="0"/>
                            </p:stCondLst>
                            <p:childTnLst>
                              <p:par>
                                <p:cTn id="32" presetID="50" presetClass="path" presetSubtype="0" accel="50000" fill="hold" grpId="2" nodeType="clickEffect">
                                  <p:stCondLst>
                                    <p:cond delay="0"/>
                                  </p:stCondLst>
                                  <p:childTnLst>
                                    <p:animMotion origin="layout" path="M 0.18316 -0.00277 L 0.20486 -0.00277 C 0.21475 -0.00277 0.22691 0.02825 0.22691 0.05394 L 0.22691 0.11135 " pathEditMode="relative" rAng="0" ptsTypes="AAAA">
                                      <p:cBhvr>
                                        <p:cTn id="33" dur="2000" fill="hold"/>
                                        <p:tgtEl>
                                          <p:spTgt spid="12"/>
                                        </p:tgtEl>
                                        <p:attrNameLst>
                                          <p:attrName>ppt_x</p:attrName>
                                          <p:attrName>ppt_y</p:attrName>
                                        </p:attrNameLst>
                                      </p:cBhvr>
                                      <p:rCtr x="2187" y="5694"/>
                                    </p:animMotion>
                                  </p:childTnLst>
                                </p:cTn>
                              </p:par>
                            </p:childTnLst>
                          </p:cTn>
                        </p:par>
                        <p:par>
                          <p:cTn id="34" fill="hold">
                            <p:stCondLst>
                              <p:cond delay="2000"/>
                            </p:stCondLst>
                            <p:childTnLst>
                              <p:par>
                                <p:cTn id="35" presetID="63" presetClass="path" presetSubtype="0" decel="50000" fill="hold" grpId="3" nodeType="afterEffect">
                                  <p:stCondLst>
                                    <p:cond delay="0"/>
                                  </p:stCondLst>
                                  <p:childTnLst>
                                    <p:animMotion origin="layout" path="M 0.22691 0.11135 L 0.33021 0.10973 " pathEditMode="relative" rAng="0" ptsTypes="AA">
                                      <p:cBhvr>
                                        <p:cTn id="36" dur="2000" fill="hold"/>
                                        <p:tgtEl>
                                          <p:spTgt spid="12"/>
                                        </p:tgtEl>
                                        <p:attrNameLst>
                                          <p:attrName>ppt_x</p:attrName>
                                          <p:attrName>ppt_y</p:attrName>
                                        </p:attrNameLst>
                                      </p:cBhvr>
                                      <p:rCtr x="5156" y="-93"/>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par>
                          <p:cTn id="45" fill="hold">
                            <p:stCondLst>
                              <p:cond delay="500"/>
                            </p:stCondLst>
                            <p:childTnLst>
                              <p:par>
                                <p:cTn id="46" presetID="53" presetClass="entr" presetSubtype="16" fill="hold" grpId="4" nodeType="after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p:cTn id="48" dur="500" fill="hold"/>
                                        <p:tgtEl>
                                          <p:spTgt spid="21"/>
                                        </p:tgtEl>
                                        <p:attrNameLst>
                                          <p:attrName>ppt_w</p:attrName>
                                        </p:attrNameLst>
                                      </p:cBhvr>
                                      <p:tavLst>
                                        <p:tav tm="0">
                                          <p:val>
                                            <p:fltVal val="0"/>
                                          </p:val>
                                        </p:tav>
                                        <p:tav tm="100000">
                                          <p:val>
                                            <p:strVal val="#ppt_w"/>
                                          </p:val>
                                        </p:tav>
                                      </p:tavLst>
                                    </p:anim>
                                    <p:anim calcmode="lin" valueType="num">
                                      <p:cBhvr>
                                        <p:cTn id="49" dur="500" fill="hold"/>
                                        <p:tgtEl>
                                          <p:spTgt spid="21"/>
                                        </p:tgtEl>
                                        <p:attrNameLst>
                                          <p:attrName>ppt_h</p:attrName>
                                        </p:attrNameLst>
                                      </p:cBhvr>
                                      <p:tavLst>
                                        <p:tav tm="0">
                                          <p:val>
                                            <p:fltVal val="0"/>
                                          </p:val>
                                        </p:tav>
                                        <p:tav tm="100000">
                                          <p:val>
                                            <p:strVal val="#ppt_h"/>
                                          </p:val>
                                        </p:tav>
                                      </p:tavLst>
                                    </p:anim>
                                    <p:animEffect transition="in" filter="fade">
                                      <p:cBhvr>
                                        <p:cTn id="50" dur="500"/>
                                        <p:tgtEl>
                                          <p:spTgt spid="21"/>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3.05556E-6 -4.81481E-6 L 0.1118 -0.00023 " pathEditMode="relative" rAng="0" ptsTypes="AA">
                                      <p:cBhvr>
                                        <p:cTn id="53" dur="2000" fill="hold"/>
                                        <p:tgtEl>
                                          <p:spTgt spid="21"/>
                                        </p:tgtEl>
                                        <p:attrNameLst>
                                          <p:attrName>ppt_x</p:attrName>
                                          <p:attrName>ppt_y</p:attrName>
                                        </p:attrNameLst>
                                      </p:cBhvr>
                                      <p:rCtr x="5590" y="-23"/>
                                    </p:animMotion>
                                  </p:childTnLst>
                                </p:cTn>
                              </p:par>
                            </p:childTnLst>
                          </p:cTn>
                        </p:par>
                      </p:childTnLst>
                    </p:cTn>
                  </p:par>
                  <p:par>
                    <p:cTn id="54" fill="hold">
                      <p:stCondLst>
                        <p:cond delay="indefinite"/>
                      </p:stCondLst>
                      <p:childTnLst>
                        <p:par>
                          <p:cTn id="55" fill="hold">
                            <p:stCondLst>
                              <p:cond delay="0"/>
                            </p:stCondLst>
                            <p:childTnLst>
                              <p:par>
                                <p:cTn id="56" presetID="42" presetClass="path" presetSubtype="0" accel="50000" fill="hold" grpId="1" nodeType="clickEffect">
                                  <p:stCondLst>
                                    <p:cond delay="0"/>
                                  </p:stCondLst>
                                  <p:childTnLst>
                                    <p:animMotion origin="layout" path="M 0.1118 -0.00023 L 0.18437 0.00255 " pathEditMode="relative" rAng="0" ptsTypes="AA">
                                      <p:cBhvr>
                                        <p:cTn id="57" dur="1500" fill="hold"/>
                                        <p:tgtEl>
                                          <p:spTgt spid="21"/>
                                        </p:tgtEl>
                                        <p:attrNameLst>
                                          <p:attrName>ppt_x</p:attrName>
                                          <p:attrName>ppt_y</p:attrName>
                                        </p:attrNameLst>
                                      </p:cBhvr>
                                      <p:rCtr x="3628" y="139"/>
                                    </p:animMotion>
                                  </p:childTnLst>
                                </p:cTn>
                              </p:par>
                            </p:childTnLst>
                          </p:cTn>
                        </p:par>
                        <p:par>
                          <p:cTn id="58" fill="hold">
                            <p:stCondLst>
                              <p:cond delay="1500"/>
                            </p:stCondLst>
                            <p:childTnLst>
                              <p:par>
                                <p:cTn id="59" presetID="50" presetClass="path" presetSubtype="0" fill="hold" grpId="2" nodeType="afterEffect">
                                  <p:stCondLst>
                                    <p:cond delay="0"/>
                                  </p:stCondLst>
                                  <p:childTnLst>
                                    <p:animMotion origin="layout" path="M 0.18437 0.00232 L 0.20521 0.00232 C 0.21458 0.00232 0.22639 -0.028 0.22639 -0.05277 L 0.22639 -0.10763 " pathEditMode="relative" rAng="0" ptsTypes="AAAA">
                                      <p:cBhvr>
                                        <p:cTn id="60" dur="1500" fill="hold"/>
                                        <p:tgtEl>
                                          <p:spTgt spid="21"/>
                                        </p:tgtEl>
                                        <p:attrNameLst>
                                          <p:attrName>ppt_x</p:attrName>
                                          <p:attrName>ppt_y</p:attrName>
                                        </p:attrNameLst>
                                      </p:cBhvr>
                                      <p:rCtr x="2101" y="-5509"/>
                                    </p:animMotion>
                                  </p:childTnLst>
                                </p:cTn>
                              </p:par>
                            </p:childTnLst>
                          </p:cTn>
                        </p:par>
                        <p:par>
                          <p:cTn id="61" fill="hold">
                            <p:stCondLst>
                              <p:cond delay="3000"/>
                            </p:stCondLst>
                            <p:childTnLst>
                              <p:par>
                                <p:cTn id="62" presetID="63" presetClass="path" presetSubtype="0" decel="50000" fill="hold" grpId="3" nodeType="afterEffect">
                                  <p:stCondLst>
                                    <p:cond delay="0"/>
                                  </p:stCondLst>
                                  <p:childTnLst>
                                    <p:animMotion origin="layout" path="M 0.22691 -0.10879 L 0.33021 -0.11041 " pathEditMode="relative" rAng="0" ptsTypes="AA">
                                      <p:cBhvr>
                                        <p:cTn id="63" dur="2000" fill="hold"/>
                                        <p:tgtEl>
                                          <p:spTgt spid="21"/>
                                        </p:tgtEl>
                                        <p:attrNameLst>
                                          <p:attrName>ppt_x</p:attrName>
                                          <p:attrName>ppt_y</p:attrName>
                                        </p:attrNameLst>
                                      </p:cBhvr>
                                      <p:rCtr x="5156" y="-9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left)">
                                      <p:cBhvr>
                                        <p:cTn id="71" dur="500"/>
                                        <p:tgtEl>
                                          <p:spTgt spid="16"/>
                                        </p:tgtEl>
                                      </p:cBhvr>
                                    </p:animEffect>
                                  </p:childTnLst>
                                </p:cTn>
                              </p:par>
                            </p:childTnLst>
                          </p:cTn>
                        </p:par>
                        <p:par>
                          <p:cTn id="72" fill="hold">
                            <p:stCondLst>
                              <p:cond delay="500"/>
                            </p:stCondLst>
                            <p:childTnLst>
                              <p:par>
                                <p:cTn id="73" presetID="53" presetClass="entr" presetSubtype="16" fill="hold" grpId="1" nodeType="after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childTnLst>
                          </p:cTn>
                        </p:par>
                        <p:par>
                          <p:cTn id="78" fill="hold">
                            <p:stCondLst>
                              <p:cond delay="1000"/>
                            </p:stCondLst>
                            <p:childTnLst>
                              <p:par>
                                <p:cTn id="79" presetID="42" presetClass="path" presetSubtype="0" accel="50000" decel="50000" fill="hold" grpId="0" nodeType="afterEffect">
                                  <p:stCondLst>
                                    <p:cond delay="0"/>
                                  </p:stCondLst>
                                  <p:childTnLst>
                                    <p:animMotion origin="layout" path="M -5.55556E-7 -3.33333E-6 L 0.11181 -0.00023 " pathEditMode="relative" rAng="0" ptsTypes="AA">
                                      <p:cBhvr>
                                        <p:cTn id="80" dur="2000" fill="hold"/>
                                        <p:tgtEl>
                                          <p:spTgt spid="22"/>
                                        </p:tgtEl>
                                        <p:attrNameLst>
                                          <p:attrName>ppt_x</p:attrName>
                                          <p:attrName>ppt_y</p:attrName>
                                        </p:attrNameLst>
                                      </p:cBhvr>
                                      <p:rCtr x="5590" y="-23"/>
                                    </p:animMotion>
                                  </p:childTnLst>
                                </p:cTn>
                              </p:par>
                              <p:par>
                                <p:cTn id="81" presetID="63" presetClass="path" presetSubtype="0" accel="50000" decel="14286" fill="hold" grpId="4" nodeType="withEffect">
                                  <p:stCondLst>
                                    <p:cond delay="750"/>
                                  </p:stCondLst>
                                  <p:childTnLst>
                                    <p:animMotion origin="layout" path="M 0.33021 0.10973 L 0.54375 0.10695 " pathEditMode="relative" rAng="0" ptsTypes="AA">
                                      <p:cBhvr>
                                        <p:cTn id="82" dur="3500" fill="hold"/>
                                        <p:tgtEl>
                                          <p:spTgt spid="12"/>
                                        </p:tgtEl>
                                        <p:attrNameLst>
                                          <p:attrName>ppt_x</p:attrName>
                                          <p:attrName>ppt_y</p:attrName>
                                        </p:attrNameLst>
                                      </p:cBhvr>
                                      <p:rCtr x="10677" y="-139"/>
                                    </p:animMotion>
                                  </p:childTnLst>
                                </p:cTn>
                              </p:par>
                              <p:par>
                                <p:cTn id="83" presetID="63" presetClass="path" presetSubtype="0" accel="50000" decel="50000" fill="hold" grpId="5" nodeType="withEffect">
                                  <p:stCondLst>
                                    <p:cond delay="2500"/>
                                  </p:stCondLst>
                                  <p:childTnLst>
                                    <p:animMotion origin="layout" path="M 0.33021 -0.11041 L 0.4408 -0.10995 " pathEditMode="relative" rAng="0" ptsTypes="AA">
                                      <p:cBhvr>
                                        <p:cTn id="84" dur="2000" fill="hold"/>
                                        <p:tgtEl>
                                          <p:spTgt spid="21"/>
                                        </p:tgtEl>
                                        <p:attrNameLst>
                                          <p:attrName>ppt_x</p:attrName>
                                          <p:attrName>ppt_y</p:attrName>
                                        </p:attrNameLst>
                                      </p:cBhvr>
                                      <p:rCtr x="5521" y="23"/>
                                    </p:animMotion>
                                  </p:childTnLst>
                                </p:cTn>
                              </p:par>
                            </p:childTnLst>
                          </p:cTn>
                        </p:par>
                        <p:par>
                          <p:cTn id="85" fill="hold">
                            <p:stCondLst>
                              <p:cond delay="5500"/>
                            </p:stCondLst>
                            <p:childTnLst>
                              <p:par>
                                <p:cTn id="86" presetID="53" presetClass="exit" presetSubtype="32" fill="hold" grpId="6" nodeType="afterEffect">
                                  <p:stCondLst>
                                    <p:cond delay="0"/>
                                  </p:stCondLst>
                                  <p:childTnLst>
                                    <p:anim calcmode="lin" valueType="num">
                                      <p:cBhvr>
                                        <p:cTn id="87" dur="500"/>
                                        <p:tgtEl>
                                          <p:spTgt spid="21"/>
                                        </p:tgtEl>
                                        <p:attrNameLst>
                                          <p:attrName>ppt_w</p:attrName>
                                        </p:attrNameLst>
                                      </p:cBhvr>
                                      <p:tavLst>
                                        <p:tav tm="0">
                                          <p:val>
                                            <p:strVal val="ppt_w"/>
                                          </p:val>
                                        </p:tav>
                                        <p:tav tm="100000">
                                          <p:val>
                                            <p:fltVal val="0"/>
                                          </p:val>
                                        </p:tav>
                                      </p:tavLst>
                                    </p:anim>
                                    <p:anim calcmode="lin" valueType="num">
                                      <p:cBhvr>
                                        <p:cTn id="88" dur="500"/>
                                        <p:tgtEl>
                                          <p:spTgt spid="21"/>
                                        </p:tgtEl>
                                        <p:attrNameLst>
                                          <p:attrName>ppt_h</p:attrName>
                                        </p:attrNameLst>
                                      </p:cBhvr>
                                      <p:tavLst>
                                        <p:tav tm="0">
                                          <p:val>
                                            <p:strVal val="ppt_h"/>
                                          </p:val>
                                        </p:tav>
                                        <p:tav tm="100000">
                                          <p:val>
                                            <p:fltVal val="0"/>
                                          </p:val>
                                        </p:tav>
                                      </p:tavLst>
                                    </p:anim>
                                    <p:animEffect transition="out" filter="fade">
                                      <p:cBhvr>
                                        <p:cTn id="89" dur="500"/>
                                        <p:tgtEl>
                                          <p:spTgt spid="21"/>
                                        </p:tgtEl>
                                      </p:cBhvr>
                                    </p:animEffect>
                                    <p:set>
                                      <p:cBhvr>
                                        <p:cTn id="90" dur="1" fill="hold">
                                          <p:stCondLst>
                                            <p:cond delay="499"/>
                                          </p:stCondLst>
                                        </p:cTn>
                                        <p:tgtEl>
                                          <p:spTgt spid="21"/>
                                        </p:tgtEl>
                                        <p:attrNameLst>
                                          <p:attrName>style.visibility</p:attrName>
                                        </p:attrNameLst>
                                      </p:cBhvr>
                                      <p:to>
                                        <p:strVal val="hidden"/>
                                      </p:to>
                                    </p:set>
                                  </p:childTnLst>
                                </p:cTn>
                              </p:par>
                              <p:par>
                                <p:cTn id="91" presetID="63" presetClass="path" presetSubtype="0" accel="12500" decel="50000" fill="hold" grpId="6" nodeType="withEffect">
                                  <p:stCondLst>
                                    <p:cond delay="0"/>
                                  </p:stCondLst>
                                  <p:childTnLst>
                                    <p:animMotion origin="layout" path="M 0.54375 0.10695 L 0.85468 0.10718 " pathEditMode="relative" rAng="0" ptsTypes="AA">
                                      <p:cBhvr>
                                        <p:cTn id="92" dur="4000" fill="hold"/>
                                        <p:tgtEl>
                                          <p:spTgt spid="12"/>
                                        </p:tgtEl>
                                        <p:attrNameLst>
                                          <p:attrName>ppt_x</p:attrName>
                                          <p:attrName>ppt_y</p:attrName>
                                        </p:attrNameLst>
                                      </p:cBhvr>
                                      <p:rCtr x="15538" y="0"/>
                                    </p:animMotion>
                                  </p:childTnLst>
                                </p:cTn>
                              </p:par>
                            </p:childTnLst>
                          </p:cTn>
                        </p:par>
                        <p:par>
                          <p:cTn id="93" fill="hold">
                            <p:stCondLst>
                              <p:cond delay="9500"/>
                            </p:stCondLst>
                            <p:childTnLst>
                              <p:par>
                                <p:cTn id="94" presetID="53" presetClass="exit" presetSubtype="32" fill="hold" grpId="7" nodeType="afterEffect">
                                  <p:stCondLst>
                                    <p:cond delay="500"/>
                                  </p:stCondLst>
                                  <p:childTnLst>
                                    <p:anim calcmode="lin" valueType="num">
                                      <p:cBhvr>
                                        <p:cTn id="95" dur="500"/>
                                        <p:tgtEl>
                                          <p:spTgt spid="12"/>
                                        </p:tgtEl>
                                        <p:attrNameLst>
                                          <p:attrName>ppt_w</p:attrName>
                                        </p:attrNameLst>
                                      </p:cBhvr>
                                      <p:tavLst>
                                        <p:tav tm="0">
                                          <p:val>
                                            <p:strVal val="ppt_w"/>
                                          </p:val>
                                        </p:tav>
                                        <p:tav tm="100000">
                                          <p:val>
                                            <p:fltVal val="0"/>
                                          </p:val>
                                        </p:tav>
                                      </p:tavLst>
                                    </p:anim>
                                    <p:anim calcmode="lin" valueType="num">
                                      <p:cBhvr>
                                        <p:cTn id="96" dur="500"/>
                                        <p:tgtEl>
                                          <p:spTgt spid="12"/>
                                        </p:tgtEl>
                                        <p:attrNameLst>
                                          <p:attrName>ppt_h</p:attrName>
                                        </p:attrNameLst>
                                      </p:cBhvr>
                                      <p:tavLst>
                                        <p:tav tm="0">
                                          <p:val>
                                            <p:strVal val="ppt_h"/>
                                          </p:val>
                                        </p:tav>
                                        <p:tav tm="100000">
                                          <p:val>
                                            <p:fltVal val="0"/>
                                          </p:val>
                                        </p:tav>
                                      </p:tavLst>
                                    </p:anim>
                                    <p:animEffect transition="out" filter="fade">
                                      <p:cBhvr>
                                        <p:cTn id="97" dur="500"/>
                                        <p:tgtEl>
                                          <p:spTgt spid="12"/>
                                        </p:tgtEl>
                                      </p:cBhvr>
                                    </p:animEffect>
                                    <p:set>
                                      <p:cBhvr>
                                        <p:cTn id="9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4" grpId="0"/>
      <p:bldP spid="15" grpId="0"/>
      <p:bldP spid="16" grpId="0"/>
      <p:bldP spid="12" grpId="0" animBg="1"/>
      <p:bldP spid="12" grpId="1" animBg="1"/>
      <p:bldP spid="12" grpId="2" animBg="1"/>
      <p:bldP spid="12" grpId="3" animBg="1"/>
      <p:bldP spid="12" grpId="4" animBg="1"/>
      <p:bldP spid="12" grpId="5" animBg="1"/>
      <p:bldP spid="12" grpId="6" animBg="1"/>
      <p:bldP spid="12" grpId="7" animBg="1"/>
      <p:bldP spid="12" grpId="8" animBg="1"/>
      <p:bldP spid="21" grpId="0" animBg="1"/>
      <p:bldP spid="21" grpId="1" animBg="1"/>
      <p:bldP spid="21" grpId="2" animBg="1"/>
      <p:bldP spid="21" grpId="3" animBg="1"/>
      <p:bldP spid="21" grpId="4" animBg="1"/>
      <p:bldP spid="21" grpId="5" animBg="1"/>
      <p:bldP spid="21" grpId="6" animBg="1"/>
      <p:bldP spid="22" grpId="0" animBg="1"/>
      <p:bldP spid="2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5" name="Rectangle 3"/>
          <p:cNvSpPr>
            <a:spLocks noGrp="1" noChangeArrowheads="1"/>
          </p:cNvSpPr>
          <p:nvPr>
            <p:ph idx="1"/>
          </p:nvPr>
        </p:nvSpPr>
        <p:spPr>
          <a:xfrm>
            <a:off x="779929" y="1351464"/>
            <a:ext cx="10103224" cy="4824536"/>
          </a:xfrm>
        </p:spPr>
        <p:txBody>
          <a:bodyPr/>
          <a:lstStyle/>
          <a:p>
            <a:pPr marL="0" indent="0">
              <a:buNone/>
              <a:tabLst>
                <a:tab pos="622300" algn="l"/>
              </a:tabLst>
            </a:pPr>
            <a:r>
              <a:rPr lang="en-AU" dirty="0"/>
              <a:t>A </a:t>
            </a:r>
            <a:r>
              <a:rPr lang="en-AU" i="1" dirty="0"/>
              <a:t>start event </a:t>
            </a:r>
            <a:r>
              <a:rPr lang="en-AU" dirty="0"/>
              <a:t>triggers a new process instance</a:t>
            </a:r>
            <a:br>
              <a:rPr lang="en-AU" dirty="0"/>
            </a:br>
            <a:r>
              <a:rPr lang="en-AU" dirty="0"/>
              <a:t>by generating a token that traverses the </a:t>
            </a:r>
            <a:br>
              <a:rPr lang="en-AU" dirty="0"/>
            </a:br>
            <a:r>
              <a:rPr lang="en-AU" dirty="0"/>
              <a:t>sequence flow (“tokens source”)</a:t>
            </a:r>
          </a:p>
          <a:p>
            <a:pPr marL="522288" lvl="1" indent="4763">
              <a:tabLst>
                <a:tab pos="622300" algn="l"/>
              </a:tabLst>
            </a:pPr>
            <a:endParaRPr lang="en-AU" dirty="0"/>
          </a:p>
          <a:p>
            <a:pPr marL="522288" lvl="1" indent="4763">
              <a:tabLst>
                <a:tab pos="622300" algn="l"/>
              </a:tabLst>
            </a:pPr>
            <a:endParaRPr lang="en-AU" dirty="0"/>
          </a:p>
          <a:p>
            <a:pPr marL="0" indent="0">
              <a:buNone/>
              <a:tabLst>
                <a:tab pos="622300" algn="l"/>
              </a:tabLst>
            </a:pPr>
            <a:r>
              <a:rPr lang="en-AU" dirty="0"/>
              <a:t>An </a:t>
            </a:r>
            <a:r>
              <a:rPr lang="en-AU" i="1" dirty="0"/>
              <a:t>end event </a:t>
            </a:r>
            <a:r>
              <a:rPr lang="en-AU" dirty="0"/>
              <a:t>signals that a process instance has</a:t>
            </a:r>
          </a:p>
          <a:p>
            <a:pPr marL="0" indent="0">
              <a:buNone/>
              <a:tabLst>
                <a:tab pos="622300" algn="l"/>
              </a:tabLst>
            </a:pPr>
            <a:r>
              <a:rPr lang="en-AU" dirty="0"/>
              <a:t>completed with a given outcome by consuming</a:t>
            </a:r>
          </a:p>
          <a:p>
            <a:pPr marL="0" indent="0">
              <a:buNone/>
              <a:tabLst>
                <a:tab pos="622300" algn="l"/>
              </a:tabLst>
            </a:pPr>
            <a:r>
              <a:rPr lang="en-AU" dirty="0"/>
              <a:t>a token (“tokens sink”)</a:t>
            </a:r>
          </a:p>
        </p:txBody>
      </p:sp>
      <p:sp>
        <p:nvSpPr>
          <p:cNvPr id="991234" name="Rectangle 2"/>
          <p:cNvSpPr>
            <a:spLocks noGrp="1" noChangeArrowheads="1"/>
          </p:cNvSpPr>
          <p:nvPr>
            <p:ph type="title"/>
          </p:nvPr>
        </p:nvSpPr>
        <p:spPr/>
        <p:txBody>
          <a:bodyPr/>
          <a:lstStyle/>
          <a:p>
            <a:r>
              <a:rPr lang="en-AU" dirty="0"/>
              <a:t>A little bit more on events…</a:t>
            </a:r>
          </a:p>
        </p:txBody>
      </p:sp>
      <p:graphicFrame>
        <p:nvGraphicFramePr>
          <p:cNvPr id="991242" name="Object 10"/>
          <p:cNvGraphicFramePr>
            <a:graphicFrameLocks noChangeAspect="1"/>
          </p:cNvGraphicFramePr>
          <p:nvPr/>
        </p:nvGraphicFramePr>
        <p:xfrm>
          <a:off x="8494139" y="1436408"/>
          <a:ext cx="661987" cy="661987"/>
        </p:xfrm>
        <a:graphic>
          <a:graphicData uri="http://schemas.openxmlformats.org/presentationml/2006/ole">
            <mc:AlternateContent xmlns:mc="http://schemas.openxmlformats.org/markup-compatibility/2006">
              <mc:Choice xmlns:v="urn:schemas-microsoft-com:vml" Requires="v">
                <p:oleObj name="Visio" r:id="rId3" imgW="397550" imgH="397550" progId="Visio.Drawing.11">
                  <p:embed/>
                </p:oleObj>
              </mc:Choice>
              <mc:Fallback>
                <p:oleObj name="Visio" r:id="rId3" imgW="397550" imgH="397550" progId="Visio.Drawing.11">
                  <p:embed/>
                  <p:pic>
                    <p:nvPicPr>
                      <p:cNvPr id="991242"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4139" y="1436408"/>
                        <a:ext cx="661987" cy="661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991243" name="Object 11"/>
          <p:cNvGraphicFramePr>
            <a:graphicFrameLocks noChangeAspect="1"/>
          </p:cNvGraphicFramePr>
          <p:nvPr/>
        </p:nvGraphicFramePr>
        <p:xfrm>
          <a:off x="8471733" y="3388214"/>
          <a:ext cx="714375" cy="714375"/>
        </p:xfrm>
        <a:graphic>
          <a:graphicData uri="http://schemas.openxmlformats.org/presentationml/2006/ole">
            <mc:AlternateContent xmlns:mc="http://schemas.openxmlformats.org/markup-compatibility/2006">
              <mc:Choice xmlns:v="urn:schemas-microsoft-com:vml" Requires="v">
                <p:oleObj name="Visio" r:id="rId5" imgW="428054" imgH="428387" progId="Visio.Drawing.11">
                  <p:embed/>
                </p:oleObj>
              </mc:Choice>
              <mc:Fallback>
                <p:oleObj name="Visio" r:id="rId5" imgW="428054" imgH="428387" progId="Visio.Drawing.11">
                  <p:embed/>
                  <p:pic>
                    <p:nvPicPr>
                      <p:cNvPr id="991243"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1733" y="3388214"/>
                        <a:ext cx="714375" cy="714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17</a:t>
            </a:fld>
            <a:endParaRPr lang="en-AU">
              <a:solidFill>
                <a:prstClr val="black">
                  <a:lumMod val="50000"/>
                  <a:lumOff val="50000"/>
                </a:prstClr>
              </a:solidFill>
            </a:endParaRPr>
          </a:p>
        </p:txBody>
      </p:sp>
      <p:sp>
        <p:nvSpPr>
          <p:cNvPr id="9" name="Text Box 9"/>
          <p:cNvSpPr txBox="1">
            <a:spLocks noChangeArrowheads="1"/>
          </p:cNvSpPr>
          <p:nvPr/>
        </p:nvSpPr>
        <p:spPr bwMode="auto">
          <a:xfrm>
            <a:off x="9172940" y="1382680"/>
            <a:ext cx="712952" cy="646331"/>
          </a:xfrm>
          <a:prstGeom prst="rect">
            <a:avLst/>
          </a:prstGeom>
          <a:noFill/>
          <a:ln w="9525">
            <a:noFill/>
            <a:miter lim="800000"/>
            <a:headEnd/>
            <a:tailEnd/>
          </a:ln>
          <a:effectLst/>
        </p:spPr>
        <p:txBody>
          <a:bodyPr wrap="none">
            <a:spAutoFit/>
          </a:bodyPr>
          <a:lstStyle/>
          <a:p>
            <a:pPr algn="l"/>
            <a:r>
              <a:rPr lang="en-AU" dirty="0"/>
              <a:t>start</a:t>
            </a:r>
          </a:p>
          <a:p>
            <a:pPr algn="l"/>
            <a:r>
              <a:rPr lang="en-AU" dirty="0"/>
              <a:t>event</a:t>
            </a:r>
          </a:p>
        </p:txBody>
      </p:sp>
      <p:sp>
        <p:nvSpPr>
          <p:cNvPr id="10" name="Text Box 9"/>
          <p:cNvSpPr txBox="1">
            <a:spLocks noChangeArrowheads="1"/>
          </p:cNvSpPr>
          <p:nvPr/>
        </p:nvSpPr>
        <p:spPr bwMode="auto">
          <a:xfrm>
            <a:off x="9186107" y="3333148"/>
            <a:ext cx="712952" cy="646331"/>
          </a:xfrm>
          <a:prstGeom prst="rect">
            <a:avLst/>
          </a:prstGeom>
          <a:noFill/>
          <a:ln w="9525">
            <a:noFill/>
            <a:miter lim="800000"/>
            <a:headEnd/>
            <a:tailEnd/>
          </a:ln>
          <a:effectLst/>
        </p:spPr>
        <p:txBody>
          <a:bodyPr wrap="none">
            <a:spAutoFit/>
          </a:bodyPr>
          <a:lstStyle/>
          <a:p>
            <a:pPr algn="l"/>
            <a:r>
              <a:rPr lang="en-AU" dirty="0"/>
              <a:t>end</a:t>
            </a:r>
          </a:p>
          <a:p>
            <a:pPr algn="l"/>
            <a:r>
              <a:rPr lang="en-AU" dirty="0"/>
              <a:t>event</a:t>
            </a:r>
          </a:p>
        </p:txBody>
      </p:sp>
    </p:spTree>
    <p:extLst>
      <p:ext uri="{BB962C8B-B14F-4D97-AF65-F5344CB8AC3E}">
        <p14:creationId xmlns:p14="http://schemas.microsoft.com/office/powerpoint/2010/main" val="3672874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7" name="Rectangle 3"/>
          <p:cNvSpPr>
            <a:spLocks noGrp="1" noChangeArrowheads="1"/>
          </p:cNvSpPr>
          <p:nvPr>
            <p:ph idx="1"/>
          </p:nvPr>
        </p:nvSpPr>
        <p:spPr>
          <a:xfrm>
            <a:off x="708212" y="1117554"/>
            <a:ext cx="10668375" cy="1462099"/>
          </a:xfrm>
        </p:spPr>
        <p:txBody>
          <a:bodyPr/>
          <a:lstStyle/>
          <a:p>
            <a:pPr marL="0" lvl="1" indent="0" algn="just">
              <a:lnSpc>
                <a:spcPct val="90000"/>
              </a:lnSpc>
              <a:buNone/>
            </a:pPr>
            <a:r>
              <a:rPr lang="en-AU" sz="2400" dirty="0"/>
              <a:t>[…] </a:t>
            </a:r>
            <a:r>
              <a:rPr lang="en-US" sz="2400" dirty="0"/>
              <a:t>If the purchase order is confirmed, </a:t>
            </a:r>
            <a:r>
              <a:rPr lang="en-US" sz="2400" b="1" dirty="0"/>
              <a:t>an invoice is emitted and the goods requested are shipped (in any order)</a:t>
            </a:r>
            <a:r>
              <a:rPr lang="en-US" sz="2400" dirty="0"/>
              <a:t>. The process completes by archiving the </a:t>
            </a:r>
            <a:r>
              <a:rPr lang="en-AU" sz="2400" dirty="0"/>
              <a:t>order. […]</a:t>
            </a:r>
          </a:p>
          <a:p>
            <a:pPr marL="0" lvl="1" indent="0" algn="just">
              <a:lnSpc>
                <a:spcPct val="90000"/>
              </a:lnSpc>
              <a:buNone/>
            </a:pPr>
            <a:endParaRPr lang="en-AU" sz="2400" dirty="0"/>
          </a:p>
        </p:txBody>
      </p:sp>
      <p:sp>
        <p:nvSpPr>
          <p:cNvPr id="989186" name="Rectangle 2"/>
          <p:cNvSpPr>
            <a:spLocks noGrp="1" noChangeArrowheads="1"/>
          </p:cNvSpPr>
          <p:nvPr>
            <p:ph type="title"/>
          </p:nvPr>
        </p:nvSpPr>
        <p:spPr/>
        <p:txBody>
          <a:bodyPr/>
          <a:lstStyle/>
          <a:p>
            <a:r>
              <a:rPr lang="en-AU" dirty="0"/>
              <a:t>Order-to-cash example revisited…</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18</a:t>
            </a:fld>
            <a:endParaRPr lang="en-AU">
              <a:solidFill>
                <a:prstClr val="black">
                  <a:lumMod val="50000"/>
                  <a:lumOff val="50000"/>
                </a:prstClr>
              </a:solidFill>
            </a:endParaRPr>
          </a:p>
        </p:txBody>
      </p:sp>
      <p:graphicFrame>
        <p:nvGraphicFramePr>
          <p:cNvPr id="5" name="Object 4"/>
          <p:cNvGraphicFramePr>
            <a:graphicFrameLocks noChangeAspect="1"/>
          </p:cNvGraphicFramePr>
          <p:nvPr/>
        </p:nvGraphicFramePr>
        <p:xfrm>
          <a:off x="901680" y="2579653"/>
          <a:ext cx="10582108" cy="3003752"/>
        </p:xfrm>
        <a:graphic>
          <a:graphicData uri="http://schemas.openxmlformats.org/presentationml/2006/ole">
            <mc:AlternateContent xmlns:mc="http://schemas.openxmlformats.org/markup-compatibility/2006">
              <mc:Choice xmlns:v="urn:schemas-microsoft-com:vml" Requires="v">
                <p:oleObj name="Visio" r:id="rId3" imgW="9019431" imgH="2575736" progId="Visio.Drawing.11">
                  <p:embed/>
                </p:oleObj>
              </mc:Choice>
              <mc:Fallback>
                <p:oleObj name="Visio" r:id="rId3" imgW="9019431" imgH="2575736" progId="Visio.Drawing.11">
                  <p:embed/>
                  <p:pic>
                    <p:nvPicPr>
                      <p:cNvPr id="5" name="Object 4"/>
                      <p:cNvPicPr>
                        <a:picLocks noChangeAspect="1" noChangeArrowheads="1"/>
                      </p:cNvPicPr>
                      <p:nvPr/>
                    </p:nvPicPr>
                    <p:blipFill>
                      <a:blip r:embed="rId4"/>
                      <a:srcRect/>
                      <a:stretch>
                        <a:fillRect/>
                      </a:stretch>
                    </p:blipFill>
                    <p:spPr bwMode="auto">
                      <a:xfrm>
                        <a:off x="901680" y="2579653"/>
                        <a:ext cx="10582108" cy="300375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93272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nvGraphicFramePr>
        <p:xfrm>
          <a:off x="1807115" y="2498630"/>
          <a:ext cx="8433755" cy="2393938"/>
        </p:xfrm>
        <a:graphic>
          <a:graphicData uri="http://schemas.openxmlformats.org/presentationml/2006/ole">
            <mc:AlternateContent xmlns:mc="http://schemas.openxmlformats.org/markup-compatibility/2006">
              <mc:Choice xmlns:v="urn:schemas-microsoft-com:vml" Requires="v">
                <p:oleObj name="Visio" r:id="rId3" imgW="9019431" imgH="2575736" progId="Visio.Drawing.11">
                  <p:embed/>
                </p:oleObj>
              </mc:Choice>
              <mc:Fallback>
                <p:oleObj name="Visio" r:id="rId3" imgW="9019431" imgH="2575736" progId="Visio.Drawing.11">
                  <p:embed/>
                  <p:pic>
                    <p:nvPicPr>
                      <p:cNvPr id="11" name="Object 10"/>
                      <p:cNvPicPr>
                        <a:picLocks noChangeAspect="1" noChangeArrowheads="1"/>
                      </p:cNvPicPr>
                      <p:nvPr/>
                    </p:nvPicPr>
                    <p:blipFill>
                      <a:blip r:embed="rId4"/>
                      <a:srcRect/>
                      <a:stretch>
                        <a:fillRect/>
                      </a:stretch>
                    </p:blipFill>
                    <p:spPr bwMode="auto">
                      <a:xfrm>
                        <a:off x="1807115" y="2498630"/>
                        <a:ext cx="8433755" cy="2393938"/>
                      </a:xfrm>
                      <a:prstGeom prst="rect">
                        <a:avLst/>
                      </a:prstGeom>
                      <a:noFill/>
                      <a:ln>
                        <a:noFill/>
                      </a:ln>
                      <a:effectLst/>
                    </p:spPr>
                  </p:pic>
                </p:oleObj>
              </mc:Fallback>
            </mc:AlternateContent>
          </a:graphicData>
        </a:graphic>
      </p:graphicFrame>
      <p:graphicFrame>
        <p:nvGraphicFramePr>
          <p:cNvPr id="12" name="Object 11"/>
          <p:cNvGraphicFramePr>
            <a:graphicFrameLocks noChangeAspect="1"/>
          </p:cNvGraphicFramePr>
          <p:nvPr/>
        </p:nvGraphicFramePr>
        <p:xfrm>
          <a:off x="1807115" y="2498631"/>
          <a:ext cx="8518525" cy="2962275"/>
        </p:xfrm>
        <a:graphic>
          <a:graphicData uri="http://schemas.openxmlformats.org/presentationml/2006/ole">
            <mc:AlternateContent xmlns:mc="http://schemas.openxmlformats.org/markup-compatibility/2006">
              <mc:Choice xmlns:v="urn:schemas-microsoft-com:vml" Requires="v">
                <p:oleObj name="Visio" r:id="rId5" imgW="9110584" imgH="3188336" progId="Visio.Drawing.11">
                  <p:embed/>
                </p:oleObj>
              </mc:Choice>
              <mc:Fallback>
                <p:oleObj name="Visio" r:id="rId5" imgW="9110584" imgH="3188336" progId="Visio.Drawing.11">
                  <p:embed/>
                  <p:pic>
                    <p:nvPicPr>
                      <p:cNvPr id="12" name="Object 11"/>
                      <p:cNvPicPr>
                        <a:picLocks noChangeAspect="1" noChangeArrowheads="1"/>
                      </p:cNvPicPr>
                      <p:nvPr/>
                    </p:nvPicPr>
                    <p:blipFill>
                      <a:blip r:embed="rId6"/>
                      <a:srcRect/>
                      <a:stretch>
                        <a:fillRect/>
                      </a:stretch>
                    </p:blipFill>
                    <p:spPr bwMode="auto">
                      <a:xfrm>
                        <a:off x="1807115" y="2498631"/>
                        <a:ext cx="8518525" cy="2962275"/>
                      </a:xfrm>
                      <a:prstGeom prst="rect">
                        <a:avLst/>
                      </a:prstGeom>
                      <a:noFill/>
                      <a:ln>
                        <a:noFill/>
                      </a:ln>
                      <a:effectLst/>
                    </p:spPr>
                  </p:pic>
                </p:oleObj>
              </mc:Fallback>
            </mc:AlternateContent>
          </a:graphicData>
        </a:graphic>
      </p:graphicFrame>
      <p:sp>
        <p:nvSpPr>
          <p:cNvPr id="990214" name="Rectangle 6"/>
          <p:cNvSpPr>
            <a:spLocks noGrp="1" noChangeArrowheads="1"/>
          </p:cNvSpPr>
          <p:nvPr>
            <p:ph type="title"/>
          </p:nvPr>
        </p:nvSpPr>
        <p:spPr/>
        <p:txBody>
          <a:bodyPr/>
          <a:lstStyle/>
          <a:p>
            <a:r>
              <a:rPr lang="en-AU" dirty="0"/>
              <a:t>First try</a:t>
            </a:r>
          </a:p>
        </p:txBody>
      </p:sp>
      <p:sp>
        <p:nvSpPr>
          <p:cNvPr id="990220" name="Text Box 12"/>
          <p:cNvSpPr txBox="1">
            <a:spLocks noChangeArrowheads="1"/>
          </p:cNvSpPr>
          <p:nvPr/>
        </p:nvSpPr>
        <p:spPr bwMode="auto">
          <a:xfrm>
            <a:off x="4556648" y="3358358"/>
            <a:ext cx="782638"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split</a:t>
            </a:r>
          </a:p>
        </p:txBody>
      </p:sp>
      <p:sp>
        <p:nvSpPr>
          <p:cNvPr id="990221" name="Text Box 13"/>
          <p:cNvSpPr txBox="1">
            <a:spLocks noChangeArrowheads="1"/>
          </p:cNvSpPr>
          <p:nvPr/>
        </p:nvSpPr>
        <p:spPr bwMode="auto">
          <a:xfrm>
            <a:off x="5481497" y="4613597"/>
            <a:ext cx="782638" cy="42703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split</a:t>
            </a:r>
          </a:p>
        </p:txBody>
      </p:sp>
      <p:sp>
        <p:nvSpPr>
          <p:cNvPr id="990222" name="Text Box 14"/>
          <p:cNvSpPr txBox="1">
            <a:spLocks noChangeArrowheads="1"/>
          </p:cNvSpPr>
          <p:nvPr/>
        </p:nvSpPr>
        <p:spPr bwMode="auto">
          <a:xfrm>
            <a:off x="8223612" y="4613597"/>
            <a:ext cx="782638" cy="42703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join</a:t>
            </a:r>
          </a:p>
        </p:txBody>
      </p:sp>
      <p:sp>
        <p:nvSpPr>
          <p:cNvPr id="4" name="Slide Number Placeholder 3"/>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19</a:t>
            </a:fld>
            <a:endParaRPr lang="en-AU">
              <a:solidFill>
                <a:prstClr val="black">
                  <a:lumMod val="50000"/>
                  <a:lumOff val="50000"/>
                </a:prstClr>
              </a:solidFill>
            </a:endParaRPr>
          </a:p>
        </p:txBody>
      </p:sp>
      <p:sp>
        <p:nvSpPr>
          <p:cNvPr id="9" name="Rectangle 5"/>
          <p:cNvSpPr>
            <a:spLocks noChangeArrowheads="1"/>
          </p:cNvSpPr>
          <p:nvPr/>
        </p:nvSpPr>
        <p:spPr bwMode="auto">
          <a:xfrm>
            <a:off x="897850" y="1052736"/>
            <a:ext cx="1953805" cy="461665"/>
          </a:xfrm>
          <a:prstGeom prst="rect">
            <a:avLst/>
          </a:prstGeom>
          <a:noFill/>
          <a:ln w="9525">
            <a:noFill/>
            <a:miter lim="800000"/>
            <a:headEnd/>
            <a:tailEnd/>
          </a:ln>
          <a:effectLst/>
        </p:spPr>
        <p:txBody>
          <a:bodyPr wrap="none">
            <a:spAutoFit/>
          </a:bodyPr>
          <a:lstStyle/>
          <a:p>
            <a:pPr algn="l"/>
            <a:r>
              <a:rPr lang="en-AU" sz="2400" b="1" dirty="0">
                <a:solidFill>
                  <a:schemeClr val="tx1">
                    <a:lumMod val="75000"/>
                    <a:lumOff val="25000"/>
                  </a:schemeClr>
                </a:solidFill>
                <a:latin typeface="+mj-lt"/>
              </a:rPr>
              <a:t>Order-to-cash</a:t>
            </a:r>
          </a:p>
        </p:txBody>
      </p:sp>
    </p:spTree>
    <p:extLst>
      <p:ext uri="{BB962C8B-B14F-4D97-AF65-F5344CB8AC3E}">
        <p14:creationId xmlns:p14="http://schemas.microsoft.com/office/powerpoint/2010/main" val="10126683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90220"/>
                                        </p:tgtEl>
                                        <p:attrNameLst>
                                          <p:attrName>style.visibility</p:attrName>
                                        </p:attrNameLst>
                                      </p:cBhvr>
                                      <p:to>
                                        <p:strVal val="visible"/>
                                      </p:to>
                                    </p:set>
                                    <p:animEffect transition="in" filter="fade">
                                      <p:cBhvr>
                                        <p:cTn id="15" dur="1000"/>
                                        <p:tgtEl>
                                          <p:spTgt spid="9902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90221"/>
                                        </p:tgtEl>
                                        <p:attrNameLst>
                                          <p:attrName>style.visibility</p:attrName>
                                        </p:attrNameLst>
                                      </p:cBhvr>
                                      <p:to>
                                        <p:strVal val="visible"/>
                                      </p:to>
                                    </p:set>
                                    <p:animEffect transition="in" filter="fade">
                                      <p:cBhvr>
                                        <p:cTn id="18" dur="1000"/>
                                        <p:tgtEl>
                                          <p:spTgt spid="9902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90222"/>
                                        </p:tgtEl>
                                        <p:attrNameLst>
                                          <p:attrName>style.visibility</p:attrName>
                                        </p:attrNameLst>
                                      </p:cBhvr>
                                      <p:to>
                                        <p:strVal val="visible"/>
                                      </p:to>
                                    </p:set>
                                    <p:animEffect transition="in" filter="fade">
                                      <p:cBhvr>
                                        <p:cTn id="21" dur="1000"/>
                                        <p:tgtEl>
                                          <p:spTgt spid="990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0220" grpId="0"/>
      <p:bldP spid="990221" grpId="0"/>
      <p:bldP spid="9902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76818" y="106466"/>
            <a:ext cx="8064896" cy="792088"/>
          </a:xfrm>
        </p:spPr>
        <p:txBody>
          <a:bodyPr/>
          <a:lstStyle/>
          <a:p>
            <a:r>
              <a:rPr lang="en-US" dirty="0"/>
              <a:t>BPM lifecycle and roles</a:t>
            </a:r>
          </a:p>
        </p:txBody>
      </p:sp>
      <p:graphicFrame>
        <p:nvGraphicFramePr>
          <p:cNvPr id="5" name="Object 4"/>
          <p:cNvGraphicFramePr>
            <a:graphicFrameLocks noChangeAspect="1"/>
          </p:cNvGraphicFramePr>
          <p:nvPr/>
        </p:nvGraphicFramePr>
        <p:xfrm>
          <a:off x="2987031" y="1544357"/>
          <a:ext cx="5946659" cy="5086965"/>
        </p:xfrm>
        <a:graphic>
          <a:graphicData uri="http://schemas.openxmlformats.org/presentationml/2006/ole">
            <mc:AlternateContent xmlns:mc="http://schemas.openxmlformats.org/markup-compatibility/2006">
              <mc:Choice xmlns:v="urn:schemas-microsoft-com:vml" Requires="v">
                <p:oleObj name="Visio" r:id="rId2" imgW="6911893" imgH="5913324" progId="Visio.Drawing.11">
                  <p:embed/>
                </p:oleObj>
              </mc:Choice>
              <mc:Fallback>
                <p:oleObj name="Visio" r:id="rId2" imgW="6911893" imgH="5913324" progId="Visio.Drawing.11">
                  <p:embed/>
                  <p:pic>
                    <p:nvPicPr>
                      <p:cNvPr id="5" name="Object 4"/>
                      <p:cNvPicPr>
                        <a:picLocks noChangeAspect="1" noChangeArrowheads="1"/>
                      </p:cNvPicPr>
                      <p:nvPr/>
                    </p:nvPicPr>
                    <p:blipFill>
                      <a:blip r:embed="rId3"/>
                      <a:srcRect/>
                      <a:stretch>
                        <a:fillRect/>
                      </a:stretch>
                    </p:blipFill>
                    <p:spPr bwMode="auto">
                      <a:xfrm>
                        <a:off x="2987031" y="1544357"/>
                        <a:ext cx="5946659" cy="5086965"/>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nvGraphicFramePr>
        <p:xfrm>
          <a:off x="2987577" y="1544059"/>
          <a:ext cx="5946659" cy="5086965"/>
        </p:xfrm>
        <a:graphic>
          <a:graphicData uri="http://schemas.openxmlformats.org/presentationml/2006/ole">
            <mc:AlternateContent xmlns:mc="http://schemas.openxmlformats.org/markup-compatibility/2006">
              <mc:Choice xmlns:v="urn:schemas-microsoft-com:vml" Requires="v">
                <p:oleObj name="Visio" r:id="rId4" imgW="6911893" imgH="5913324" progId="Visio.Drawing.11">
                  <p:embed/>
                </p:oleObj>
              </mc:Choice>
              <mc:Fallback>
                <p:oleObj name="Visio" r:id="rId4" imgW="6911893" imgH="5913324" progId="Visio.Drawing.11">
                  <p:embed/>
                  <p:pic>
                    <p:nvPicPr>
                      <p:cNvPr id="6" name="Object 5"/>
                      <p:cNvPicPr>
                        <a:picLocks noChangeAspect="1" noChangeArrowheads="1"/>
                      </p:cNvPicPr>
                      <p:nvPr/>
                    </p:nvPicPr>
                    <p:blipFill>
                      <a:blip r:embed="rId5"/>
                      <a:srcRect/>
                      <a:stretch>
                        <a:fillRect/>
                      </a:stretch>
                    </p:blipFill>
                    <p:spPr bwMode="auto">
                      <a:xfrm>
                        <a:off x="2987577" y="1544059"/>
                        <a:ext cx="5946659" cy="5086965"/>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nvGraphicFramePr>
        <p:xfrm>
          <a:off x="3001445" y="1539005"/>
          <a:ext cx="5946659" cy="5086965"/>
        </p:xfrm>
        <a:graphic>
          <a:graphicData uri="http://schemas.openxmlformats.org/presentationml/2006/ole">
            <mc:AlternateContent xmlns:mc="http://schemas.openxmlformats.org/markup-compatibility/2006">
              <mc:Choice xmlns:v="urn:schemas-microsoft-com:vml" Requires="v">
                <p:oleObj name="Visio" r:id="rId6" imgW="6911893" imgH="5913324" progId="Visio.Drawing.11">
                  <p:embed/>
                </p:oleObj>
              </mc:Choice>
              <mc:Fallback>
                <p:oleObj name="Visio" r:id="rId6" imgW="6911893" imgH="5913324" progId="Visio.Drawing.11">
                  <p:embed/>
                  <p:pic>
                    <p:nvPicPr>
                      <p:cNvPr id="7" name="Object 6"/>
                      <p:cNvPicPr>
                        <a:picLocks noChangeAspect="1" noChangeArrowheads="1"/>
                      </p:cNvPicPr>
                      <p:nvPr/>
                    </p:nvPicPr>
                    <p:blipFill>
                      <a:blip r:embed="rId7"/>
                      <a:srcRect/>
                      <a:stretch>
                        <a:fillRect/>
                      </a:stretch>
                    </p:blipFill>
                    <p:spPr bwMode="auto">
                      <a:xfrm>
                        <a:off x="3001445" y="1539005"/>
                        <a:ext cx="5946659" cy="5086965"/>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nvGraphicFramePr>
        <p:xfrm>
          <a:off x="3001445" y="1543730"/>
          <a:ext cx="5946659" cy="5086965"/>
        </p:xfrm>
        <a:graphic>
          <a:graphicData uri="http://schemas.openxmlformats.org/presentationml/2006/ole">
            <mc:AlternateContent xmlns:mc="http://schemas.openxmlformats.org/markup-compatibility/2006">
              <mc:Choice xmlns:v="urn:schemas-microsoft-com:vml" Requires="v">
                <p:oleObj name="Visio" r:id="rId8" imgW="6911893" imgH="5913324" progId="Visio.Drawing.11">
                  <p:embed/>
                </p:oleObj>
              </mc:Choice>
              <mc:Fallback>
                <p:oleObj name="Visio" r:id="rId8" imgW="6911893" imgH="5913324" progId="Visio.Drawing.11">
                  <p:embed/>
                  <p:pic>
                    <p:nvPicPr>
                      <p:cNvPr id="8" name="Object 7"/>
                      <p:cNvPicPr>
                        <a:picLocks noChangeAspect="1" noChangeArrowheads="1"/>
                      </p:cNvPicPr>
                      <p:nvPr/>
                    </p:nvPicPr>
                    <p:blipFill>
                      <a:blip r:embed="rId9"/>
                      <a:srcRect/>
                      <a:stretch>
                        <a:fillRect/>
                      </a:stretch>
                    </p:blipFill>
                    <p:spPr bwMode="auto">
                      <a:xfrm>
                        <a:off x="3001445" y="1543730"/>
                        <a:ext cx="5946659" cy="5086965"/>
                      </a:xfrm>
                      <a:prstGeom prst="rect">
                        <a:avLst/>
                      </a:prstGeom>
                      <a:noFill/>
                      <a:ln>
                        <a:noFill/>
                      </a:ln>
                    </p:spPr>
                  </p:pic>
                </p:oleObj>
              </mc:Fallback>
            </mc:AlternateContent>
          </a:graphicData>
        </a:graphic>
      </p:graphicFrame>
      <p:graphicFrame>
        <p:nvGraphicFramePr>
          <p:cNvPr id="9" name="Object 8"/>
          <p:cNvGraphicFramePr>
            <a:graphicFrameLocks noChangeAspect="1"/>
          </p:cNvGraphicFramePr>
          <p:nvPr/>
        </p:nvGraphicFramePr>
        <p:xfrm>
          <a:off x="2987528" y="1543730"/>
          <a:ext cx="5946659" cy="5086965"/>
        </p:xfrm>
        <a:graphic>
          <a:graphicData uri="http://schemas.openxmlformats.org/presentationml/2006/ole">
            <mc:AlternateContent xmlns:mc="http://schemas.openxmlformats.org/markup-compatibility/2006">
              <mc:Choice xmlns:v="urn:schemas-microsoft-com:vml" Requires="v">
                <p:oleObj name="Visio" r:id="rId10" imgW="6911893" imgH="5913324" progId="Visio.Drawing.11">
                  <p:embed/>
                </p:oleObj>
              </mc:Choice>
              <mc:Fallback>
                <p:oleObj name="Visio" r:id="rId10" imgW="6911893" imgH="5913324" progId="Visio.Drawing.11">
                  <p:embed/>
                  <p:pic>
                    <p:nvPicPr>
                      <p:cNvPr id="9" name="Object 8"/>
                      <p:cNvPicPr>
                        <a:picLocks noChangeAspect="1" noChangeArrowheads="1"/>
                      </p:cNvPicPr>
                      <p:nvPr/>
                    </p:nvPicPr>
                    <p:blipFill>
                      <a:blip r:embed="rId11"/>
                      <a:srcRect/>
                      <a:stretch>
                        <a:fillRect/>
                      </a:stretch>
                    </p:blipFill>
                    <p:spPr bwMode="auto">
                      <a:xfrm>
                        <a:off x="2987528" y="1543730"/>
                        <a:ext cx="5946659" cy="5086965"/>
                      </a:xfrm>
                      <a:prstGeom prst="rect">
                        <a:avLst/>
                      </a:prstGeom>
                      <a:noFill/>
                      <a:ln>
                        <a:noFill/>
                      </a:ln>
                    </p:spPr>
                  </p:pic>
                </p:oleObj>
              </mc:Fallback>
            </mc:AlternateContent>
          </a:graphicData>
        </a:graphic>
      </p:graphicFrame>
      <p:graphicFrame>
        <p:nvGraphicFramePr>
          <p:cNvPr id="10" name="Object 9"/>
          <p:cNvGraphicFramePr>
            <a:graphicFrameLocks noChangeAspect="1"/>
          </p:cNvGraphicFramePr>
          <p:nvPr/>
        </p:nvGraphicFramePr>
        <p:xfrm>
          <a:off x="2987577" y="1544059"/>
          <a:ext cx="5946659" cy="5086965"/>
        </p:xfrm>
        <a:graphic>
          <a:graphicData uri="http://schemas.openxmlformats.org/presentationml/2006/ole">
            <mc:AlternateContent xmlns:mc="http://schemas.openxmlformats.org/markup-compatibility/2006">
              <mc:Choice xmlns:v="urn:schemas-microsoft-com:vml" Requires="v">
                <p:oleObj name="Visio" r:id="rId12" imgW="6911893" imgH="5913324" progId="Visio.Drawing.11">
                  <p:embed/>
                </p:oleObj>
              </mc:Choice>
              <mc:Fallback>
                <p:oleObj name="Visio" r:id="rId12" imgW="6911893" imgH="5913324" progId="Visio.Drawing.11">
                  <p:embed/>
                  <p:pic>
                    <p:nvPicPr>
                      <p:cNvPr id="10" name="Object 9"/>
                      <p:cNvPicPr>
                        <a:picLocks noChangeAspect="1" noChangeArrowheads="1"/>
                      </p:cNvPicPr>
                      <p:nvPr/>
                    </p:nvPicPr>
                    <p:blipFill>
                      <a:blip r:embed="rId13"/>
                      <a:srcRect/>
                      <a:stretch>
                        <a:fillRect/>
                      </a:stretch>
                    </p:blipFill>
                    <p:spPr bwMode="auto">
                      <a:xfrm>
                        <a:off x="2987577" y="1544059"/>
                        <a:ext cx="5946659" cy="5086965"/>
                      </a:xfrm>
                      <a:prstGeom prst="rect">
                        <a:avLst/>
                      </a:prstGeom>
                      <a:noFill/>
                      <a:ln>
                        <a:noFill/>
                      </a:ln>
                    </p:spPr>
                  </p:pic>
                </p:oleObj>
              </mc:Fallback>
            </mc:AlternateContent>
          </a:graphicData>
        </a:graphic>
      </p:graphicFrame>
      <p:graphicFrame>
        <p:nvGraphicFramePr>
          <p:cNvPr id="11" name="Object 10"/>
          <p:cNvGraphicFramePr>
            <a:graphicFrameLocks noChangeAspect="1"/>
          </p:cNvGraphicFramePr>
          <p:nvPr/>
        </p:nvGraphicFramePr>
        <p:xfrm>
          <a:off x="3018362" y="1544357"/>
          <a:ext cx="5946658" cy="5086965"/>
        </p:xfrm>
        <a:graphic>
          <a:graphicData uri="http://schemas.openxmlformats.org/presentationml/2006/ole">
            <mc:AlternateContent xmlns:mc="http://schemas.openxmlformats.org/markup-compatibility/2006">
              <mc:Choice xmlns:v="urn:schemas-microsoft-com:vml" Requires="v">
                <p:oleObj name="Visio" r:id="rId14" imgW="6911893" imgH="5913324" progId="Visio.Drawing.11">
                  <p:embed/>
                </p:oleObj>
              </mc:Choice>
              <mc:Fallback>
                <p:oleObj name="Visio" r:id="rId14" imgW="6911893" imgH="5913324" progId="Visio.Drawing.11">
                  <p:embed/>
                  <p:pic>
                    <p:nvPicPr>
                      <p:cNvPr id="11" name="Object 10"/>
                      <p:cNvPicPr>
                        <a:picLocks noChangeAspect="1" noChangeArrowheads="1"/>
                      </p:cNvPicPr>
                      <p:nvPr/>
                    </p:nvPicPr>
                    <p:blipFill>
                      <a:blip r:embed="rId15"/>
                      <a:srcRect/>
                      <a:stretch>
                        <a:fillRect/>
                      </a:stretch>
                    </p:blipFill>
                    <p:spPr bwMode="auto">
                      <a:xfrm>
                        <a:off x="3018362" y="1544357"/>
                        <a:ext cx="5946658" cy="5086965"/>
                      </a:xfrm>
                      <a:prstGeom prst="rect">
                        <a:avLst/>
                      </a:prstGeom>
                      <a:noFill/>
                      <a:ln>
                        <a:noFill/>
                      </a:ln>
                    </p:spPr>
                  </p:pic>
                </p:oleObj>
              </mc:Fallback>
            </mc:AlternateContent>
          </a:graphicData>
        </a:graphic>
      </p:graphicFrame>
      <p:sp>
        <p:nvSpPr>
          <p:cNvPr id="18" name="Rounded Rectangle 17"/>
          <p:cNvSpPr/>
          <p:nvPr/>
        </p:nvSpPr>
        <p:spPr bwMode="auto">
          <a:xfrm>
            <a:off x="3856381" y="2045322"/>
            <a:ext cx="1424204" cy="401287"/>
          </a:xfrm>
          <a:prstGeom prst="roundRect">
            <a:avLst/>
          </a:prstGeom>
          <a:noFill/>
          <a:ln w="5715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AU" sz="1600" dirty="0">
                <a:solidFill>
                  <a:srgbClr val="C00000"/>
                </a:solidFill>
              </a:rPr>
              <a:t>BPM group</a:t>
            </a:r>
          </a:p>
        </p:txBody>
      </p:sp>
      <p:sp>
        <p:nvSpPr>
          <p:cNvPr id="21" name="Rounded Rectangle 20"/>
          <p:cNvSpPr/>
          <p:nvPr/>
        </p:nvSpPr>
        <p:spPr bwMode="auto">
          <a:xfrm>
            <a:off x="2598160" y="5969557"/>
            <a:ext cx="1424204" cy="401287"/>
          </a:xfrm>
          <a:prstGeom prst="roundRect">
            <a:avLst/>
          </a:prstGeom>
          <a:noFill/>
          <a:ln w="5715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AU" sz="1600" dirty="0">
                <a:solidFill>
                  <a:srgbClr val="C00000"/>
                </a:solidFill>
              </a:rPr>
              <a:t>Developer</a:t>
            </a:r>
          </a:p>
        </p:txBody>
      </p:sp>
      <p:sp>
        <p:nvSpPr>
          <p:cNvPr id="22" name="Rounded Rectangle 21"/>
          <p:cNvSpPr/>
          <p:nvPr/>
        </p:nvSpPr>
        <p:spPr bwMode="auto">
          <a:xfrm>
            <a:off x="5280585" y="4021514"/>
            <a:ext cx="1424204" cy="708893"/>
          </a:xfrm>
          <a:prstGeom prst="roundRect">
            <a:avLst/>
          </a:prstGeom>
          <a:noFill/>
          <a:ln w="5715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AU" sz="1600" dirty="0">
                <a:solidFill>
                  <a:srgbClr val="C00000"/>
                </a:solidFill>
              </a:rPr>
              <a:t>Process owner</a:t>
            </a:r>
          </a:p>
        </p:txBody>
      </p:sp>
      <p:grpSp>
        <p:nvGrpSpPr>
          <p:cNvPr id="44" name="Group 43"/>
          <p:cNvGrpSpPr/>
          <p:nvPr/>
        </p:nvGrpSpPr>
        <p:grpSpPr>
          <a:xfrm>
            <a:off x="8445861" y="3180798"/>
            <a:ext cx="1820482" cy="3104194"/>
            <a:chOff x="6875217" y="2999823"/>
            <a:chExt cx="1820482" cy="3104194"/>
          </a:xfrm>
        </p:grpSpPr>
        <p:sp>
          <p:nvSpPr>
            <p:cNvPr id="20" name="Rounded Rectangle 19"/>
            <p:cNvSpPr/>
            <p:nvPr/>
          </p:nvSpPr>
          <p:spPr bwMode="auto">
            <a:xfrm>
              <a:off x="7271495" y="4065772"/>
              <a:ext cx="1424204" cy="401287"/>
            </a:xfrm>
            <a:prstGeom prst="roundRect">
              <a:avLst/>
            </a:prstGeom>
            <a:noFill/>
            <a:ln w="5715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AU" sz="1600" dirty="0">
                  <a:solidFill>
                    <a:srgbClr val="C00000"/>
                  </a:solidFill>
                </a:rPr>
                <a:t>Analyst</a:t>
              </a:r>
            </a:p>
          </p:txBody>
        </p:sp>
        <p:cxnSp>
          <p:nvCxnSpPr>
            <p:cNvPr id="30" name="Elbow Connector 29"/>
            <p:cNvCxnSpPr>
              <a:stCxn id="20" idx="0"/>
            </p:cNvCxnSpPr>
            <p:nvPr/>
          </p:nvCxnSpPr>
          <p:spPr>
            <a:xfrm rot="16200000" flipV="1">
              <a:off x="6896433" y="2978607"/>
              <a:ext cx="1065949" cy="1108381"/>
            </a:xfrm>
            <a:prstGeom prst="bentConnector2">
              <a:avLst/>
            </a:prstGeom>
            <a:ln w="38100">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20" idx="2"/>
            </p:cNvCxnSpPr>
            <p:nvPr/>
          </p:nvCxnSpPr>
          <p:spPr>
            <a:xfrm rot="5400000">
              <a:off x="6658466" y="4778886"/>
              <a:ext cx="1636958" cy="1013304"/>
            </a:xfrm>
            <a:prstGeom prst="bentConnector3">
              <a:avLst>
                <a:gd name="adj1" fmla="val 100247"/>
              </a:avLst>
            </a:prstGeom>
            <a:ln w="38100">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7013588" y="4256939"/>
              <a:ext cx="520890" cy="4738"/>
            </a:xfrm>
            <a:prstGeom prst="straightConnector1">
              <a:avLst/>
            </a:prstGeom>
            <a:ln w="38100">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46" name="Rounded Rectangle 45"/>
          <p:cNvSpPr/>
          <p:nvPr/>
        </p:nvSpPr>
        <p:spPr bwMode="auto">
          <a:xfrm>
            <a:off x="4497164" y="4976523"/>
            <a:ext cx="1424204" cy="694436"/>
          </a:xfrm>
          <a:prstGeom prst="roundRect">
            <a:avLst/>
          </a:prstGeom>
          <a:noFill/>
          <a:ln w="5715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r>
              <a:rPr lang="en-AU" sz="1600" dirty="0">
                <a:solidFill>
                  <a:srgbClr val="C00000"/>
                </a:solidFill>
              </a:rPr>
              <a:t>Process participants</a:t>
            </a:r>
          </a:p>
        </p:txBody>
      </p:sp>
      <p:sp>
        <p:nvSpPr>
          <p:cNvPr id="49" name="Rounded Rectangle 48"/>
          <p:cNvSpPr/>
          <p:nvPr/>
        </p:nvSpPr>
        <p:spPr bwMode="auto">
          <a:xfrm>
            <a:off x="1871320" y="3753909"/>
            <a:ext cx="1529822" cy="695562"/>
          </a:xfrm>
          <a:prstGeom prst="roundRect">
            <a:avLst/>
          </a:prstGeom>
          <a:noFill/>
          <a:ln w="5715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AU" sz="1600" dirty="0">
                <a:solidFill>
                  <a:srgbClr val="C00000"/>
                </a:solidFill>
              </a:rPr>
              <a:t>System</a:t>
            </a:r>
            <a:br>
              <a:rPr lang="en-AU" sz="1600" dirty="0">
                <a:solidFill>
                  <a:srgbClr val="C00000"/>
                </a:solidFill>
              </a:rPr>
            </a:br>
            <a:r>
              <a:rPr lang="en-AU" sz="1600" dirty="0">
                <a:solidFill>
                  <a:srgbClr val="C00000"/>
                </a:solidFill>
              </a:rPr>
              <a:t>admin/operations team</a:t>
            </a:r>
          </a:p>
        </p:txBody>
      </p:sp>
      <p:pic>
        <p:nvPicPr>
          <p:cNvPr id="5220" name="Picture 100" descr="http://mindmapblog.com/wp-content/uploads/2010/01/What-Role-do-you-play.jpg"/>
          <p:cNvPicPr>
            <a:picLocks noChangeAspect="1" noChangeArrowheads="1"/>
          </p:cNvPicPr>
          <p:nvPr/>
        </p:nvPicPr>
        <p:blipFill rotWithShape="1">
          <a:blip r:embed="rId16">
            <a:extLst>
              <a:ext uri="{28A0092B-C50C-407E-A947-70E740481C1C}">
                <a14:useLocalDpi xmlns:a14="http://schemas.microsoft.com/office/drawing/2010/main" val="0"/>
              </a:ext>
            </a:extLst>
          </a:blip>
          <a:srcRect l="43376" t="18031" r="47412" b="17569"/>
          <a:stretch/>
        </p:blipFill>
        <p:spPr bwMode="auto">
          <a:xfrm>
            <a:off x="5027482" y="3604623"/>
            <a:ext cx="339386" cy="939665"/>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100" descr="http://mindmapblog.com/wp-content/uploads/2010/01/What-Role-do-you-play.jpg"/>
          <p:cNvPicPr>
            <a:picLocks noChangeAspect="1" noChangeArrowheads="1"/>
          </p:cNvPicPr>
          <p:nvPr/>
        </p:nvPicPr>
        <p:blipFill rotWithShape="1">
          <a:blip r:embed="rId16">
            <a:extLst>
              <a:ext uri="{28A0092B-C50C-407E-A947-70E740481C1C}">
                <a14:useLocalDpi xmlns:a14="http://schemas.microsoft.com/office/drawing/2010/main" val="0"/>
              </a:ext>
            </a:extLst>
          </a:blip>
          <a:srcRect l="1635" t="18031" r="9733" b="17569"/>
          <a:stretch/>
        </p:blipFill>
        <p:spPr bwMode="auto">
          <a:xfrm>
            <a:off x="1959243" y="1188622"/>
            <a:ext cx="3097764" cy="891375"/>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100" descr="http://mindmapblog.com/wp-content/uploads/2010/01/What-Role-do-you-play.jpg"/>
          <p:cNvPicPr>
            <a:picLocks noChangeAspect="1" noChangeArrowheads="1"/>
          </p:cNvPicPr>
          <p:nvPr/>
        </p:nvPicPr>
        <p:blipFill rotWithShape="1">
          <a:blip r:embed="rId16">
            <a:extLst>
              <a:ext uri="{28A0092B-C50C-407E-A947-70E740481C1C}">
                <a14:useLocalDpi xmlns:a14="http://schemas.microsoft.com/office/drawing/2010/main" val="0"/>
              </a:ext>
            </a:extLst>
          </a:blip>
          <a:srcRect l="81749" t="18031" r="9925" b="17569"/>
          <a:stretch/>
        </p:blipFill>
        <p:spPr bwMode="auto">
          <a:xfrm>
            <a:off x="1604653" y="3576765"/>
            <a:ext cx="315847" cy="967523"/>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100" descr="http://mindmapblog.com/wp-content/uploads/2010/01/What-Role-do-you-play.jpg"/>
          <p:cNvPicPr>
            <a:picLocks noChangeAspect="1" noChangeArrowheads="1"/>
          </p:cNvPicPr>
          <p:nvPr/>
        </p:nvPicPr>
        <p:blipFill rotWithShape="1">
          <a:blip r:embed="rId16">
            <a:extLst>
              <a:ext uri="{28A0092B-C50C-407E-A947-70E740481C1C}">
                <a14:useLocalDpi xmlns:a14="http://schemas.microsoft.com/office/drawing/2010/main" val="0"/>
              </a:ext>
            </a:extLst>
          </a:blip>
          <a:srcRect l="68712" t="18031" r="22077" b="17569"/>
          <a:stretch/>
        </p:blipFill>
        <p:spPr bwMode="auto">
          <a:xfrm>
            <a:off x="9946009" y="3630998"/>
            <a:ext cx="320335" cy="886917"/>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100" descr="http://mindmapblog.com/wp-content/uploads/2010/01/What-Role-do-you-play.jpg"/>
          <p:cNvPicPr>
            <a:picLocks noChangeAspect="1" noChangeArrowheads="1"/>
          </p:cNvPicPr>
          <p:nvPr/>
        </p:nvPicPr>
        <p:blipFill rotWithShape="1">
          <a:blip r:embed="rId16">
            <a:extLst>
              <a:ext uri="{28A0092B-C50C-407E-A947-70E740481C1C}">
                <a14:useLocalDpi xmlns:a14="http://schemas.microsoft.com/office/drawing/2010/main" val="0"/>
              </a:ext>
            </a:extLst>
          </a:blip>
          <a:srcRect l="56263" t="18031" r="33463" b="17569"/>
          <a:stretch/>
        </p:blipFill>
        <p:spPr bwMode="auto">
          <a:xfrm>
            <a:off x="2501766" y="5350652"/>
            <a:ext cx="359577" cy="892580"/>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100" descr="http://mindmapblog.com/wp-content/uploads/2010/01/What-Role-do-you-play.jpg"/>
          <p:cNvPicPr>
            <a:picLocks noChangeAspect="1" noChangeArrowheads="1"/>
          </p:cNvPicPr>
          <p:nvPr/>
        </p:nvPicPr>
        <p:blipFill rotWithShape="1">
          <a:blip r:embed="rId16">
            <a:extLst>
              <a:ext uri="{28A0092B-C50C-407E-A947-70E740481C1C}">
                <a14:useLocalDpi xmlns:a14="http://schemas.microsoft.com/office/drawing/2010/main" val="0"/>
              </a:ext>
            </a:extLst>
          </a:blip>
          <a:srcRect t="18031" r="59413" b="17569"/>
          <a:stretch/>
        </p:blipFill>
        <p:spPr bwMode="auto">
          <a:xfrm>
            <a:off x="5811284" y="4626011"/>
            <a:ext cx="1415535" cy="88948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a:t>
            </a:fld>
            <a:endParaRPr lang="en-AU">
              <a:solidFill>
                <a:prstClr val="black">
                  <a:lumMod val="50000"/>
                  <a:lumOff val="50000"/>
                </a:prstClr>
              </a:solidFill>
            </a:endParaRPr>
          </a:p>
        </p:txBody>
      </p:sp>
    </p:spTree>
    <p:extLst>
      <p:ext uri="{BB962C8B-B14F-4D97-AF65-F5344CB8AC3E}">
        <p14:creationId xmlns:p14="http://schemas.microsoft.com/office/powerpoint/2010/main" val="369520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5220"/>
                                        </p:tgtEl>
                                        <p:attrNameLst>
                                          <p:attrName>style.visibility</p:attrName>
                                        </p:attrNameLst>
                                      </p:cBhvr>
                                      <p:to>
                                        <p:strVal val="visible"/>
                                      </p:to>
                                    </p:set>
                                    <p:animEffect transition="in" filter="fade">
                                      <p:cBhvr>
                                        <p:cTn id="10" dur="500"/>
                                        <p:tgtEl>
                                          <p:spTgt spid="52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2" grpId="0"/>
      <p:bldP spid="46" grpId="0"/>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5" name="Rectangle 3"/>
          <p:cNvSpPr>
            <a:spLocks noGrp="1" noChangeArrowheads="1"/>
          </p:cNvSpPr>
          <p:nvPr>
            <p:ph idx="1"/>
          </p:nvPr>
        </p:nvSpPr>
        <p:spPr>
          <a:xfrm>
            <a:off x="2476243" y="3519623"/>
            <a:ext cx="8136904" cy="1992363"/>
          </a:xfrm>
        </p:spPr>
        <p:txBody>
          <a:bodyPr>
            <a:noAutofit/>
          </a:bodyPr>
          <a:lstStyle/>
          <a:p>
            <a:pPr marL="891858" lvl="1" indent="0">
              <a:buNone/>
            </a:pPr>
            <a:r>
              <a:rPr lang="en-AU" sz="2400" i="1" dirty="0"/>
              <a:t>XOR-split</a:t>
            </a:r>
            <a:r>
              <a:rPr lang="en-AU" sz="2400" dirty="0"/>
              <a:t> </a:t>
            </a:r>
            <a:r>
              <a:rPr lang="en-AU" sz="2400" dirty="0">
                <a:sym typeface="Wingdings" pitchFamily="2" charset="2"/>
              </a:rPr>
              <a:t> takes </a:t>
            </a:r>
            <a:r>
              <a:rPr lang="en-AU" sz="2400" b="1" dirty="0">
                <a:sym typeface="Wingdings" pitchFamily="2" charset="2"/>
              </a:rPr>
              <a:t>one</a:t>
            </a:r>
            <a:r>
              <a:rPr lang="en-AU" sz="2400" dirty="0">
                <a:sym typeface="Wingdings" pitchFamily="2" charset="2"/>
              </a:rPr>
              <a:t> outgoing branch</a:t>
            </a:r>
          </a:p>
          <a:p>
            <a:pPr marL="1074738" lvl="1"/>
            <a:endParaRPr lang="en-AU" sz="2400" dirty="0">
              <a:sym typeface="Wingdings" pitchFamily="2" charset="2"/>
            </a:endParaRPr>
          </a:p>
          <a:p>
            <a:pPr marL="1074738" lvl="1"/>
            <a:endParaRPr lang="en-AU" sz="2400" dirty="0">
              <a:sym typeface="Wingdings" pitchFamily="2" charset="2"/>
            </a:endParaRPr>
          </a:p>
          <a:p>
            <a:pPr marL="1074738" lvl="1"/>
            <a:endParaRPr lang="en-AU" sz="2000" dirty="0">
              <a:sym typeface="Wingdings" pitchFamily="2" charset="2"/>
            </a:endParaRPr>
          </a:p>
          <a:p>
            <a:pPr marL="891858" lvl="1" indent="0">
              <a:buNone/>
            </a:pPr>
            <a:r>
              <a:rPr lang="en-AU" sz="2400" i="1" dirty="0">
                <a:sym typeface="Wingdings" pitchFamily="2" charset="2"/>
              </a:rPr>
              <a:t>XOR-join</a:t>
            </a:r>
            <a:r>
              <a:rPr lang="en-AU" sz="2400" dirty="0">
                <a:sym typeface="Wingdings" pitchFamily="2" charset="2"/>
              </a:rPr>
              <a:t>  proceeds when </a:t>
            </a:r>
            <a:r>
              <a:rPr lang="en-AU" sz="2400" b="1" dirty="0">
                <a:sym typeface="Wingdings" pitchFamily="2" charset="2"/>
              </a:rPr>
              <a:t>one</a:t>
            </a:r>
            <a:r>
              <a:rPr lang="en-AU" sz="2400" dirty="0">
                <a:sym typeface="Wingdings" pitchFamily="2" charset="2"/>
              </a:rPr>
              <a:t> incoming branch has completed</a:t>
            </a:r>
          </a:p>
          <a:p>
            <a:pPr marL="1074738" lvl="1">
              <a:buFontTx/>
              <a:buChar char="•"/>
            </a:pPr>
            <a:endParaRPr lang="en-AU" sz="2400" dirty="0">
              <a:sym typeface="Wingdings" pitchFamily="2" charset="2"/>
            </a:endParaRPr>
          </a:p>
        </p:txBody>
      </p:sp>
      <p:sp>
        <p:nvSpPr>
          <p:cNvPr id="1093634" name="Rectangle 2"/>
          <p:cNvSpPr>
            <a:spLocks noGrp="1" noChangeArrowheads="1"/>
          </p:cNvSpPr>
          <p:nvPr>
            <p:ph type="title"/>
          </p:nvPr>
        </p:nvSpPr>
        <p:spPr/>
        <p:txBody>
          <a:bodyPr/>
          <a:lstStyle/>
          <a:p>
            <a:r>
              <a:rPr lang="en-AU" dirty="0"/>
              <a:t>A little more on gateways: XOR Gateway</a:t>
            </a:r>
          </a:p>
        </p:txBody>
      </p:sp>
      <p:graphicFrame>
        <p:nvGraphicFramePr>
          <p:cNvPr id="1093639" name="Object 7"/>
          <p:cNvGraphicFramePr>
            <a:graphicFrameLocks noChangeAspect="1"/>
          </p:cNvGraphicFramePr>
          <p:nvPr/>
        </p:nvGraphicFramePr>
        <p:xfrm>
          <a:off x="1614489" y="2898776"/>
          <a:ext cx="1658937" cy="1647825"/>
        </p:xfrm>
        <a:graphic>
          <a:graphicData uri="http://schemas.openxmlformats.org/presentationml/2006/ole">
            <mc:AlternateContent xmlns:mc="http://schemas.openxmlformats.org/markup-compatibility/2006">
              <mc:Choice xmlns:v="urn:schemas-microsoft-com:vml" Requires="v">
                <p:oleObj name="Visio" r:id="rId3" imgW="1058310" imgH="1019436" progId="Visio.Drawing.11">
                  <p:embed/>
                </p:oleObj>
              </mc:Choice>
              <mc:Fallback>
                <p:oleObj name="Visio" r:id="rId3" imgW="1058310" imgH="1019436" progId="Visio.Drawing.11">
                  <p:embed/>
                  <p:pic>
                    <p:nvPicPr>
                      <p:cNvPr id="1093639" name="Object 7"/>
                      <p:cNvPicPr>
                        <a:picLocks noChangeAspect="1" noChangeArrowheads="1"/>
                      </p:cNvPicPr>
                      <p:nvPr/>
                    </p:nvPicPr>
                    <p:blipFill>
                      <a:blip r:embed="rId4"/>
                      <a:srcRect/>
                      <a:stretch>
                        <a:fillRect/>
                      </a:stretch>
                    </p:blipFill>
                    <p:spPr bwMode="auto">
                      <a:xfrm>
                        <a:off x="1614489" y="2898776"/>
                        <a:ext cx="1658937" cy="1647825"/>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20</a:t>
            </a:fld>
            <a:endParaRPr lang="en-AU" dirty="0">
              <a:solidFill>
                <a:prstClr val="black">
                  <a:lumMod val="50000"/>
                  <a:lumOff val="50000"/>
                </a:prstClr>
              </a:solidFill>
            </a:endParaRPr>
          </a:p>
        </p:txBody>
      </p:sp>
      <p:graphicFrame>
        <p:nvGraphicFramePr>
          <p:cNvPr id="11" name="Object 6"/>
          <p:cNvGraphicFramePr>
            <a:graphicFrameLocks noChangeAspect="1"/>
          </p:cNvGraphicFramePr>
          <p:nvPr/>
        </p:nvGraphicFramePr>
        <p:xfrm>
          <a:off x="1991544" y="1634676"/>
          <a:ext cx="792162" cy="792162"/>
        </p:xfrm>
        <a:graphic>
          <a:graphicData uri="http://schemas.openxmlformats.org/presentationml/2006/ole">
            <mc:AlternateContent xmlns:mc="http://schemas.openxmlformats.org/markup-compatibility/2006">
              <mc:Choice xmlns:v="urn:schemas-microsoft-com:vml" Requires="v">
                <p:oleObj name="Visio" r:id="rId5" imgW="577596" imgH="577596" progId="Visio.Drawing.11">
                  <p:embed/>
                </p:oleObj>
              </mc:Choice>
              <mc:Fallback>
                <p:oleObj name="Visio" r:id="rId5" imgW="577596" imgH="577596" progId="Visio.Drawing.11">
                  <p:embed/>
                  <p:pic>
                    <p:nvPicPr>
                      <p:cNvPr id="11"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1544" y="1634676"/>
                        <a:ext cx="792162" cy="7921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7" name="Rectangle 16"/>
          <p:cNvSpPr/>
          <p:nvPr/>
        </p:nvSpPr>
        <p:spPr>
          <a:xfrm>
            <a:off x="2697163" y="1604358"/>
            <a:ext cx="7695067" cy="830997"/>
          </a:xfrm>
          <a:prstGeom prst="rect">
            <a:avLst/>
          </a:prstGeom>
        </p:spPr>
        <p:txBody>
          <a:bodyPr wrap="square">
            <a:spAutoFit/>
          </a:bodyPr>
          <a:lstStyle/>
          <a:p>
            <a:pPr marL="228600" lvl="1">
              <a:spcBef>
                <a:spcPct val="20000"/>
              </a:spcBef>
              <a:buClr>
                <a:prstClr val="black">
                  <a:lumMod val="50000"/>
                  <a:lumOff val="50000"/>
                </a:prstClr>
              </a:buClr>
            </a:pPr>
            <a:r>
              <a:rPr lang="en-AU" sz="2400" dirty="0">
                <a:solidFill>
                  <a:prstClr val="black">
                    <a:lumMod val="75000"/>
                    <a:lumOff val="25000"/>
                  </a:prstClr>
                </a:solidFill>
              </a:rPr>
              <a:t>An </a:t>
            </a:r>
            <a:r>
              <a:rPr lang="en-AU" sz="2400" i="1" dirty="0">
                <a:solidFill>
                  <a:prstClr val="black">
                    <a:lumMod val="75000"/>
                    <a:lumOff val="25000"/>
                  </a:prstClr>
                </a:solidFill>
              </a:rPr>
              <a:t>XOR Gateway </a:t>
            </a:r>
            <a:r>
              <a:rPr lang="en-AU" sz="2400" dirty="0">
                <a:solidFill>
                  <a:prstClr val="black">
                    <a:lumMod val="75000"/>
                    <a:lumOff val="25000"/>
                  </a:prstClr>
                </a:solidFill>
              </a:rPr>
              <a:t>captures decision points (XOR-split) and points where alternative flows are merged (XOR-join)</a:t>
            </a:r>
          </a:p>
        </p:txBody>
      </p:sp>
      <p:graphicFrame>
        <p:nvGraphicFramePr>
          <p:cNvPr id="18" name="Object 7"/>
          <p:cNvGraphicFramePr>
            <a:graphicFrameLocks noChangeAspect="1"/>
          </p:cNvGraphicFramePr>
          <p:nvPr/>
        </p:nvGraphicFramePr>
        <p:xfrm>
          <a:off x="1720422" y="4789485"/>
          <a:ext cx="1523347" cy="1477446"/>
        </p:xfrm>
        <a:graphic>
          <a:graphicData uri="http://schemas.openxmlformats.org/presentationml/2006/ole">
            <mc:AlternateContent xmlns:mc="http://schemas.openxmlformats.org/markup-compatibility/2006">
              <mc:Choice xmlns:v="urn:schemas-microsoft-com:vml" Requires="v">
                <p:oleObj name="Visio" r:id="rId7" imgW="971640" imgH="914040" progId="Visio.Drawing.11">
                  <p:embed/>
                </p:oleObj>
              </mc:Choice>
              <mc:Fallback>
                <p:oleObj name="Visio" r:id="rId7" imgW="971640" imgH="914040" progId="Visio.Drawing.11">
                  <p:embed/>
                  <p:pic>
                    <p:nvPicPr>
                      <p:cNvPr id="18" name="Object 7"/>
                      <p:cNvPicPr>
                        <a:picLocks noChangeAspect="1" noChangeArrowheads="1"/>
                      </p:cNvPicPr>
                      <p:nvPr/>
                    </p:nvPicPr>
                    <p:blipFill>
                      <a:blip r:embed="rId8"/>
                      <a:srcRect/>
                      <a:stretch>
                        <a:fillRect/>
                      </a:stretch>
                    </p:blipFill>
                    <p:spPr bwMode="auto">
                      <a:xfrm>
                        <a:off x="1720422" y="4789485"/>
                        <a:ext cx="1523347" cy="1477446"/>
                      </a:xfrm>
                      <a:prstGeom prst="rect">
                        <a:avLst/>
                      </a:prstGeom>
                      <a:noFill/>
                      <a:ln>
                        <a:noFill/>
                      </a:ln>
                      <a:effectLst/>
                    </p:spPr>
                  </p:pic>
                </p:oleObj>
              </mc:Fallback>
            </mc:AlternateContent>
          </a:graphicData>
        </a:graphic>
      </p:graphicFrame>
      <p:sp>
        <p:nvSpPr>
          <p:cNvPr id="9" name="Oval 8"/>
          <p:cNvSpPr/>
          <p:nvPr/>
        </p:nvSpPr>
        <p:spPr>
          <a:xfrm>
            <a:off x="1720422" y="3722687"/>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0" name="Oval 9"/>
          <p:cNvSpPr/>
          <p:nvPr/>
        </p:nvSpPr>
        <p:spPr>
          <a:xfrm>
            <a:off x="1965637" y="4789485"/>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3495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63" presetClass="path" presetSubtype="0" accel="50000" fill="hold" grpId="5" nodeType="afterEffect">
                                  <p:stCondLst>
                                    <p:cond delay="0"/>
                                  </p:stCondLst>
                                  <p:childTnLst>
                                    <p:animMotion origin="layout" path="M -2.77778E-6 -1.11111E-6 L 0.05729 -0.00092 " pathEditMode="relative" rAng="0" ptsTypes="AA">
                                      <p:cBhvr>
                                        <p:cTn id="10" dur="1000" fill="hold"/>
                                        <p:tgtEl>
                                          <p:spTgt spid="9"/>
                                        </p:tgtEl>
                                        <p:attrNameLst>
                                          <p:attrName>ppt_x</p:attrName>
                                          <p:attrName>ppt_y</p:attrName>
                                        </p:attrNameLst>
                                      </p:cBhvr>
                                      <p:rCtr x="2795" y="-46"/>
                                    </p:animMotion>
                                  </p:childTnLst>
                                </p:cTn>
                              </p:par>
                            </p:childTnLst>
                          </p:cTn>
                        </p:par>
                        <p:par>
                          <p:cTn id="11" fill="hold">
                            <p:stCondLst>
                              <p:cond delay="1500"/>
                            </p:stCondLst>
                            <p:childTnLst>
                              <p:par>
                                <p:cTn id="12" presetID="50" presetClass="path" presetSubtype="0" decel="33000" fill="hold" grpId="1" nodeType="afterEffect">
                                  <p:stCondLst>
                                    <p:cond delay="0"/>
                                  </p:stCondLst>
                                  <p:childTnLst>
                                    <p:animMotion origin="layout" path="M 0.05729 -0.00092 L 0.05973 -0.00092 C 0.06077 -0.00092 0.06233 -0.02616 0.06233 -0.04676 L 0.06233 -0.09259 " pathEditMode="relative" rAng="0" ptsTypes="AAAA">
                                      <p:cBhvr>
                                        <p:cTn id="13" dur="1500" fill="hold"/>
                                        <p:tgtEl>
                                          <p:spTgt spid="9"/>
                                        </p:tgtEl>
                                        <p:attrNameLst>
                                          <p:attrName>ppt_x</p:attrName>
                                          <p:attrName>ppt_y</p:attrName>
                                        </p:attrNameLst>
                                      </p:cBhvr>
                                      <p:rCtr x="243" y="-4583"/>
                                    </p:animMotion>
                                  </p:childTnLst>
                                </p:cTn>
                              </p:par>
                            </p:childTnLst>
                          </p:cTn>
                        </p:par>
                        <p:par>
                          <p:cTn id="14" fill="hold">
                            <p:stCondLst>
                              <p:cond delay="3000"/>
                            </p:stCondLst>
                            <p:childTnLst>
                              <p:par>
                                <p:cTn id="15" presetID="63" presetClass="path" presetSubtype="0" accel="50000" fill="hold" grpId="2" nodeType="afterEffect">
                                  <p:stCondLst>
                                    <p:cond delay="0"/>
                                  </p:stCondLst>
                                  <p:childTnLst>
                                    <p:animMotion origin="layout" path="M -2.77778E-6 -1.11111E-6 L 0.05729 -0.00092 " pathEditMode="relative" rAng="0" ptsTypes="AA">
                                      <p:cBhvr>
                                        <p:cTn id="16" dur="1000" fill="hold"/>
                                        <p:tgtEl>
                                          <p:spTgt spid="9"/>
                                        </p:tgtEl>
                                        <p:attrNameLst>
                                          <p:attrName>ppt_x</p:attrName>
                                          <p:attrName>ppt_y</p:attrName>
                                        </p:attrNameLst>
                                      </p:cBhvr>
                                      <p:rCtr x="2865" y="-46"/>
                                    </p:animMotion>
                                  </p:childTnLst>
                                </p:cTn>
                              </p:par>
                            </p:childTnLst>
                          </p:cTn>
                        </p:par>
                        <p:par>
                          <p:cTn id="17" fill="hold">
                            <p:stCondLst>
                              <p:cond delay="4000"/>
                            </p:stCondLst>
                            <p:childTnLst>
                              <p:par>
                                <p:cTn id="18" presetID="50" presetClass="path" presetSubtype="0" decel="33000" fill="hold" grpId="4" nodeType="afterEffect">
                                  <p:stCondLst>
                                    <p:cond delay="0"/>
                                  </p:stCondLst>
                                  <p:childTnLst>
                                    <p:animMotion origin="layout" path="M 0.05729 -0.00092 L 0.05955 -0.00092 C 0.06077 -0.00092 0.06233 0.02477 0.06233 0.04583 L 0.06233 0.09213 " pathEditMode="relative" rAng="0" ptsTypes="AAAA">
                                      <p:cBhvr>
                                        <p:cTn id="19" dur="1500" fill="hold"/>
                                        <p:tgtEl>
                                          <p:spTgt spid="9"/>
                                        </p:tgtEl>
                                        <p:attrNameLst>
                                          <p:attrName>ppt_x</p:attrName>
                                          <p:attrName>ppt_y</p:attrName>
                                        </p:attrNameLst>
                                      </p:cBhvr>
                                      <p:rCtr x="243" y="4653"/>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3" nodeType="click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p:stCondLst>
                              <p:cond delay="1000"/>
                            </p:stCondLst>
                            <p:childTnLst>
                              <p:par>
                                <p:cTn id="30" presetID="63" presetClass="path" presetSubtype="0" accel="50000" fill="hold" grpId="2" nodeType="afterEffect">
                                  <p:stCondLst>
                                    <p:cond delay="0"/>
                                  </p:stCondLst>
                                  <p:childTnLst>
                                    <p:animMotion origin="layout" path="M 1.11111E-6 3.33333E-6 L 0.04114 -3.7037E-6 " pathEditMode="relative" rAng="0" ptsTypes="AA">
                                      <p:cBhvr>
                                        <p:cTn id="31" dur="1000" fill="hold"/>
                                        <p:tgtEl>
                                          <p:spTgt spid="10"/>
                                        </p:tgtEl>
                                        <p:attrNameLst>
                                          <p:attrName>ppt_x</p:attrName>
                                          <p:attrName>ppt_y</p:attrName>
                                        </p:attrNameLst>
                                      </p:cBhvr>
                                      <p:rCtr x="2049" y="-23"/>
                                    </p:animMotion>
                                  </p:childTnLst>
                                </p:cTn>
                              </p:par>
                            </p:childTnLst>
                          </p:cTn>
                        </p:par>
                        <p:par>
                          <p:cTn id="32" fill="hold">
                            <p:stCondLst>
                              <p:cond delay="2000"/>
                            </p:stCondLst>
                            <p:childTnLst>
                              <p:par>
                                <p:cTn id="33" presetID="50" presetClass="path" presetSubtype="0" fill="hold" grpId="3" nodeType="afterEffect">
                                  <p:stCondLst>
                                    <p:cond delay="0"/>
                                  </p:stCondLst>
                                  <p:childTnLst>
                                    <p:animMotion origin="layout" path="M 0.04114 3.33333E-6 L 0.04358 3.33333E-6 C 0.04479 3.33333E-6 0.04653 0.02569 0.04653 0.04676 L 0.04653 0.09352 " pathEditMode="relative" rAng="0" ptsTypes="AAAA">
                                      <p:cBhvr>
                                        <p:cTn id="34" dur="1000" fill="hold"/>
                                        <p:tgtEl>
                                          <p:spTgt spid="10"/>
                                        </p:tgtEl>
                                        <p:attrNameLst>
                                          <p:attrName>ppt_x</p:attrName>
                                          <p:attrName>ppt_y</p:attrName>
                                        </p:attrNameLst>
                                      </p:cBhvr>
                                      <p:rCtr x="260" y="4676"/>
                                    </p:animMotion>
                                  </p:childTnLst>
                                </p:cTn>
                              </p:par>
                            </p:childTnLst>
                          </p:cTn>
                        </p:par>
                        <p:par>
                          <p:cTn id="35" fill="hold">
                            <p:stCondLst>
                              <p:cond delay="3000"/>
                            </p:stCondLst>
                            <p:childTnLst>
                              <p:par>
                                <p:cTn id="36" presetID="42" presetClass="path" presetSubtype="0" decel="50000" fill="hold" grpId="6" nodeType="afterEffect">
                                  <p:stCondLst>
                                    <p:cond delay="0"/>
                                  </p:stCondLst>
                                  <p:childTnLst>
                                    <p:animMotion origin="layout" path="M 0.04705 0.09421 L 0.0908 0.09328 " pathEditMode="relative" rAng="0" ptsTypes="AA">
                                      <p:cBhvr>
                                        <p:cTn id="37" dur="750" fill="hold"/>
                                        <p:tgtEl>
                                          <p:spTgt spid="10"/>
                                        </p:tgtEl>
                                        <p:attrNameLst>
                                          <p:attrName>ppt_x</p:attrName>
                                          <p:attrName>ppt_y</p:attrName>
                                        </p:attrNameLst>
                                      </p:cBhvr>
                                      <p:rCtr x="2187" y="-46"/>
                                    </p:animMotion>
                                  </p:childTnLst>
                                </p:cTn>
                              </p:par>
                            </p:childTnLst>
                          </p:cTn>
                        </p:par>
                        <p:par>
                          <p:cTn id="38" fill="hold">
                            <p:stCondLst>
                              <p:cond delay="3750"/>
                            </p:stCondLst>
                            <p:childTnLst>
                              <p:par>
                                <p:cTn id="39" presetID="63" presetClass="path" presetSubtype="0" accel="50000" fill="hold" grpId="4" nodeType="afterEffect">
                                  <p:stCondLst>
                                    <p:cond delay="0"/>
                                  </p:stCondLst>
                                  <p:childTnLst>
                                    <p:animMotion origin="layout" path="M 0.00208 0.18426 L 0.03628 0.18588 " pathEditMode="relative" rAng="0" ptsTypes="AA">
                                      <p:cBhvr>
                                        <p:cTn id="40" dur="1000" fill="hold"/>
                                        <p:tgtEl>
                                          <p:spTgt spid="10"/>
                                        </p:tgtEl>
                                        <p:attrNameLst>
                                          <p:attrName>ppt_x</p:attrName>
                                          <p:attrName>ppt_y</p:attrName>
                                        </p:attrNameLst>
                                      </p:cBhvr>
                                      <p:rCtr x="1701" y="69"/>
                                    </p:animMotion>
                                  </p:childTnLst>
                                </p:cTn>
                              </p:par>
                            </p:childTnLst>
                          </p:cTn>
                        </p:par>
                        <p:par>
                          <p:cTn id="41" fill="hold">
                            <p:stCondLst>
                              <p:cond delay="4750"/>
                            </p:stCondLst>
                            <p:childTnLst>
                              <p:par>
                                <p:cTn id="42" presetID="50" presetClass="path" presetSubtype="0" fill="hold" grpId="1" nodeType="afterEffect">
                                  <p:stCondLst>
                                    <p:cond delay="0"/>
                                  </p:stCondLst>
                                  <p:childTnLst>
                                    <p:animMotion origin="layout" path="M 0.04201 0.18588 L 0.04444 0.18588 C 0.04549 0.18588 0.04705 0.16064 0.04705 0.14004 L 0.04705 0.09421 " pathEditMode="relative" rAng="0" ptsTypes="AAAA">
                                      <p:cBhvr>
                                        <p:cTn id="43" dur="1000" fill="hold"/>
                                        <p:tgtEl>
                                          <p:spTgt spid="10"/>
                                        </p:tgtEl>
                                        <p:attrNameLst>
                                          <p:attrName>ppt_x</p:attrName>
                                          <p:attrName>ppt_y</p:attrName>
                                        </p:attrNameLst>
                                      </p:cBhvr>
                                      <p:rCtr x="243" y="-4583"/>
                                    </p:animMotion>
                                  </p:childTnLst>
                                </p:cTn>
                              </p:par>
                            </p:childTnLst>
                          </p:cTn>
                        </p:par>
                        <p:par>
                          <p:cTn id="44" fill="hold">
                            <p:stCondLst>
                              <p:cond delay="5750"/>
                            </p:stCondLst>
                            <p:childTnLst>
                              <p:par>
                                <p:cTn id="45" presetID="63" presetClass="path" presetSubtype="0" decel="50000" fill="hold" grpId="5" nodeType="afterEffect">
                                  <p:stCondLst>
                                    <p:cond delay="0"/>
                                  </p:stCondLst>
                                  <p:childTnLst>
                                    <p:animMotion origin="layout" path="M 0.04705 0.09421 L 0.09566 0.09421 " pathEditMode="relative" rAng="0" ptsTypes="AA">
                                      <p:cBhvr>
                                        <p:cTn id="46" dur="750" fill="hold"/>
                                        <p:tgtEl>
                                          <p:spTgt spid="10"/>
                                        </p:tgtEl>
                                        <p:attrNameLst>
                                          <p:attrName>ppt_x</p:attrName>
                                          <p:attrName>ppt_y</p:attrName>
                                        </p:attrNameLst>
                                      </p:cBhvr>
                                      <p:rCtr x="24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9" grpId="4" animBg="1"/>
      <p:bldP spid="9" grpId="5" animBg="1"/>
      <p:bldP spid="10" grpId="0" animBg="1"/>
      <p:bldP spid="10" grpId="1" animBg="1"/>
      <p:bldP spid="10" grpId="2" animBg="1"/>
      <p:bldP spid="10" grpId="3" animBg="1"/>
      <p:bldP spid="10" grpId="4" animBg="1"/>
      <p:bldP spid="10" grpId="5" animBg="1"/>
      <p:bldP spid="10" grpId="6"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243" b="459"/>
          <a:stretch/>
        </p:blipFill>
        <p:spPr>
          <a:xfrm>
            <a:off x="1706372" y="1887861"/>
            <a:ext cx="8400011" cy="3424921"/>
          </a:xfrm>
        </p:spPr>
      </p:pic>
      <p:sp>
        <p:nvSpPr>
          <p:cNvPr id="3" name="Title 2"/>
          <p:cNvSpPr>
            <a:spLocks noGrp="1"/>
          </p:cNvSpPr>
          <p:nvPr>
            <p:ph type="title"/>
          </p:nvPr>
        </p:nvSpPr>
        <p:spPr/>
        <p:txBody>
          <a:bodyPr/>
          <a:lstStyle/>
          <a:p>
            <a:r>
              <a:rPr lang="en-AU" dirty="0"/>
              <a:t>Example: XOR Gateway</a:t>
            </a:r>
          </a:p>
        </p:txBody>
      </p:sp>
      <p:sp>
        <p:nvSpPr>
          <p:cNvPr id="6" name="Slide Number Placeholder 1"/>
          <p:cNvSpPr>
            <a:spLocks noGrp="1"/>
          </p:cNvSpPr>
          <p:nvPr>
            <p:ph type="sldNum" sz="quarter" idx="11"/>
          </p:nvPr>
        </p:nvSpPr>
        <p:spPr>
          <a:xfrm>
            <a:off x="9770751" y="6625771"/>
            <a:ext cx="533400" cy="152400"/>
          </a:xfrm>
        </p:spPr>
        <p:txBody>
          <a:bodyPr/>
          <a:lstStyle/>
          <a:p>
            <a:r>
              <a:rPr lang="en-AU" dirty="0">
                <a:solidFill>
                  <a:prstClr val="black">
                    <a:lumMod val="50000"/>
                    <a:lumOff val="50000"/>
                  </a:prstClr>
                </a:solidFill>
              </a:rPr>
              <a:t>5</a:t>
            </a:r>
          </a:p>
        </p:txBody>
      </p:sp>
      <p:sp>
        <p:nvSpPr>
          <p:cNvPr id="7" name="Oval 6"/>
          <p:cNvSpPr/>
          <p:nvPr/>
        </p:nvSpPr>
        <p:spPr>
          <a:xfrm>
            <a:off x="1895440" y="344506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2" name="Rounded Rectangle 1"/>
          <p:cNvSpPr/>
          <p:nvPr/>
        </p:nvSpPr>
        <p:spPr>
          <a:xfrm>
            <a:off x="5884985" y="1893271"/>
            <a:ext cx="1022613" cy="839108"/>
          </a:xfrm>
          <a:prstGeom prst="round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
        <p:nvSpPr>
          <p:cNvPr id="10" name="Oval 9"/>
          <p:cNvSpPr/>
          <p:nvPr/>
        </p:nvSpPr>
        <p:spPr>
          <a:xfrm>
            <a:off x="7496365" y="2224287"/>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1" name="Rounded Rectangle 10"/>
          <p:cNvSpPr/>
          <p:nvPr/>
        </p:nvSpPr>
        <p:spPr>
          <a:xfrm>
            <a:off x="5884984" y="3108641"/>
            <a:ext cx="1022613" cy="839108"/>
          </a:xfrm>
          <a:prstGeom prst="round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
        <p:nvSpPr>
          <p:cNvPr id="12" name="Oval 11"/>
          <p:cNvSpPr/>
          <p:nvPr/>
        </p:nvSpPr>
        <p:spPr>
          <a:xfrm>
            <a:off x="7134753" y="344506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3" name="Rectangle 5"/>
          <p:cNvSpPr>
            <a:spLocks noChangeArrowheads="1"/>
          </p:cNvSpPr>
          <p:nvPr/>
        </p:nvSpPr>
        <p:spPr bwMode="auto">
          <a:xfrm>
            <a:off x="691663" y="1008633"/>
            <a:ext cx="4526487" cy="461665"/>
          </a:xfrm>
          <a:prstGeom prst="rect">
            <a:avLst/>
          </a:prstGeom>
          <a:noFill/>
          <a:ln w="9525">
            <a:noFill/>
            <a:miter lim="800000"/>
            <a:headEnd/>
            <a:tailEnd/>
          </a:ln>
          <a:effectLst/>
        </p:spPr>
        <p:txBody>
          <a:bodyPr wrap="square">
            <a:spAutoFit/>
          </a:bodyPr>
          <a:lstStyle/>
          <a:p>
            <a:pPr algn="l"/>
            <a:r>
              <a:rPr lang="en-AU" sz="2400" b="1" dirty="0">
                <a:solidFill>
                  <a:schemeClr val="tx1">
                    <a:lumMod val="75000"/>
                    <a:lumOff val="25000"/>
                  </a:schemeClr>
                </a:solidFill>
                <a:latin typeface="+mj-lt"/>
              </a:rPr>
              <a:t>Invoice checking process</a:t>
            </a:r>
          </a:p>
        </p:txBody>
      </p:sp>
    </p:spTree>
    <p:extLst>
      <p:ext uri="{BB962C8B-B14F-4D97-AF65-F5344CB8AC3E}">
        <p14:creationId xmlns:p14="http://schemas.microsoft.com/office/powerpoint/2010/main" val="122714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6.93889E-18 -1.85185E-6 L 0.21736 -0.00069 " pathEditMode="relative" rAng="0" ptsTypes="AA">
                                      <p:cBhvr>
                                        <p:cTn id="13" dur="2000" fill="hold"/>
                                        <p:tgtEl>
                                          <p:spTgt spid="7"/>
                                        </p:tgtEl>
                                        <p:attrNameLst>
                                          <p:attrName>ppt_x</p:attrName>
                                          <p:attrName>ppt_y</p:attrName>
                                        </p:attrNameLst>
                                      </p:cBhvr>
                                      <p:rCtr x="10868" y="-46"/>
                                    </p:animMotion>
                                  </p:childTnLst>
                                </p:cTn>
                              </p:par>
                            </p:childTnLst>
                          </p:cTn>
                        </p:par>
                      </p:childTnLst>
                    </p:cTn>
                  </p:par>
                  <p:par>
                    <p:cTn id="14" fill="hold">
                      <p:stCondLst>
                        <p:cond delay="indefinite"/>
                      </p:stCondLst>
                      <p:childTnLst>
                        <p:par>
                          <p:cTn id="15" fill="hold">
                            <p:stCondLst>
                              <p:cond delay="0"/>
                            </p:stCondLst>
                            <p:childTnLst>
                              <p:par>
                                <p:cTn id="16" presetID="50" presetClass="path" presetSubtype="0" accel="50000" fill="hold" grpId="10" nodeType="clickEffect">
                                  <p:stCondLst>
                                    <p:cond delay="0"/>
                                  </p:stCondLst>
                                  <p:childTnLst>
                                    <p:animMotion origin="layout" path="M 0.21736 -0.00069 L 0.23142 -0.00069 C 0.23767 -0.00069 0.24583 -0.04954 0.24583 -0.08912 L 0.24583 -0.17731 " pathEditMode="relative" rAng="0" ptsTypes="AAAA">
                                      <p:cBhvr>
                                        <p:cTn id="17" dur="1500" fill="hold"/>
                                        <p:tgtEl>
                                          <p:spTgt spid="7"/>
                                        </p:tgtEl>
                                        <p:attrNameLst>
                                          <p:attrName>ppt_x</p:attrName>
                                          <p:attrName>ppt_y</p:attrName>
                                        </p:attrNameLst>
                                      </p:cBhvr>
                                      <p:rCtr x="1424" y="-8843"/>
                                    </p:animMotion>
                                  </p:childTnLst>
                                </p:cTn>
                              </p:par>
                            </p:childTnLst>
                          </p:cTn>
                        </p:par>
                        <p:par>
                          <p:cTn id="18" fill="hold">
                            <p:stCondLst>
                              <p:cond delay="1500"/>
                            </p:stCondLst>
                            <p:childTnLst>
                              <p:par>
                                <p:cTn id="19" presetID="63" presetClass="path" presetSubtype="0" decel="50000" fill="hold" grpId="11" nodeType="afterEffect">
                                  <p:stCondLst>
                                    <p:cond delay="0"/>
                                  </p:stCondLst>
                                  <p:childTnLst>
                                    <p:animMotion origin="layout" path="M 0.24583 -0.17731 L 0.35243 -0.17662 " pathEditMode="relative" rAng="0" ptsTypes="AA">
                                      <p:cBhvr>
                                        <p:cTn id="20" dur="1500" fill="hold"/>
                                        <p:tgtEl>
                                          <p:spTgt spid="7"/>
                                        </p:tgtEl>
                                        <p:attrNameLst>
                                          <p:attrName>ppt_x</p:attrName>
                                          <p:attrName>ppt_y</p:attrName>
                                        </p:attrNameLst>
                                      </p:cBhvr>
                                      <p:rCtr x="5330" y="23"/>
                                    </p:animMotion>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grpId="12" nodeType="clickEffect">
                                  <p:stCondLst>
                                    <p:cond delay="0"/>
                                  </p:stCondLst>
                                  <p:childTnLst>
                                    <p:animMotion origin="layout" path="M 0.35243 -0.17662 L 0.61389 -0.17986 " pathEditMode="relative" rAng="0" ptsTypes="AA">
                                      <p:cBhvr>
                                        <p:cTn id="24" dur="1500" fill="hold"/>
                                        <p:tgtEl>
                                          <p:spTgt spid="7"/>
                                        </p:tgtEl>
                                        <p:attrNameLst>
                                          <p:attrName>ppt_x</p:attrName>
                                          <p:attrName>ppt_y</p:attrName>
                                        </p:attrNameLst>
                                      </p:cBhvr>
                                      <p:rCtr x="13281" y="-116"/>
                                    </p:animMotion>
                                  </p:childTnLst>
                                </p:cTn>
                              </p:par>
                            </p:childTnLst>
                          </p:cTn>
                        </p:par>
                      </p:childTnLst>
                    </p:cTn>
                  </p:par>
                  <p:par>
                    <p:cTn id="25" fill="hold">
                      <p:stCondLst>
                        <p:cond delay="indefinite"/>
                      </p:stCondLst>
                      <p:childTnLst>
                        <p:par>
                          <p:cTn id="26" fill="hold">
                            <p:stCondLst>
                              <p:cond delay="0"/>
                            </p:stCondLst>
                            <p:childTnLst>
                              <p:par>
                                <p:cTn id="27" presetID="63" presetClass="path" presetSubtype="0" accel="50000" decel="50000" fill="hold" grpId="3" nodeType="clickEffect">
                                  <p:stCondLst>
                                    <p:cond delay="0"/>
                                  </p:stCondLst>
                                  <p:childTnLst>
                                    <p:animMotion origin="layout" path="M 0.21215 -0.00069 L 0.35851 -0.00023 " pathEditMode="relative" rAng="0" ptsTypes="AA">
                                      <p:cBhvr>
                                        <p:cTn id="28" dur="2000" fill="hold"/>
                                        <p:tgtEl>
                                          <p:spTgt spid="7"/>
                                        </p:tgtEl>
                                        <p:attrNameLst>
                                          <p:attrName>ppt_x</p:attrName>
                                          <p:attrName>ppt_y</p:attrName>
                                        </p:attrNameLst>
                                      </p:cBhvr>
                                      <p:rCtr x="7309" y="23"/>
                                    </p:animMotion>
                                  </p:childTnLst>
                                </p:cTn>
                              </p:par>
                            </p:childTnLst>
                          </p:cTn>
                        </p:par>
                      </p:childTnLst>
                    </p:cTn>
                  </p:par>
                  <p:par>
                    <p:cTn id="29" fill="hold">
                      <p:stCondLst>
                        <p:cond delay="indefinite"/>
                      </p:stCondLst>
                      <p:childTnLst>
                        <p:par>
                          <p:cTn id="30" fill="hold">
                            <p:stCondLst>
                              <p:cond delay="0"/>
                            </p:stCondLst>
                            <p:childTnLst>
                              <p:par>
                                <p:cTn id="31" presetID="42" presetClass="path" presetSubtype="0" decel="50000" fill="hold" grpId="5" nodeType="clickEffect">
                                  <p:stCondLst>
                                    <p:cond delay="0"/>
                                  </p:stCondLst>
                                  <p:childTnLst>
                                    <p:animMotion origin="layout" path="M 0.35851 -0.00023 L 0.57396 -0.00092 " pathEditMode="relative" rAng="0" ptsTypes="AA">
                                      <p:cBhvr>
                                        <p:cTn id="32" dur="2000" fill="hold"/>
                                        <p:tgtEl>
                                          <p:spTgt spid="7"/>
                                        </p:tgtEl>
                                        <p:attrNameLst>
                                          <p:attrName>ppt_x</p:attrName>
                                          <p:attrName>ppt_y</p:attrName>
                                        </p:attrNameLst>
                                      </p:cBhvr>
                                      <p:rCtr x="10764" y="-46"/>
                                    </p:animMotion>
                                  </p:childTnLst>
                                </p:cTn>
                              </p:par>
                            </p:childTnLst>
                          </p:cTn>
                        </p:par>
                      </p:childTnLst>
                    </p:cTn>
                  </p:par>
                  <p:par>
                    <p:cTn id="33" fill="hold">
                      <p:stCondLst>
                        <p:cond delay="indefinite"/>
                      </p:stCondLst>
                      <p:childTnLst>
                        <p:par>
                          <p:cTn id="34" fill="hold">
                            <p:stCondLst>
                              <p:cond delay="0"/>
                            </p:stCondLst>
                            <p:childTnLst>
                              <p:par>
                                <p:cTn id="35" presetID="50" presetClass="path" presetSubtype="0" accel="50000" fill="hold" grpId="2" nodeType="clickEffect">
                                  <p:stCondLst>
                                    <p:cond delay="0"/>
                                  </p:stCondLst>
                                  <p:childTnLst>
                                    <p:animMotion origin="layout" path="M 0.21736 -0.00069 L 0.23125 -0.00069 C 0.23767 -0.00069 0.24566 0.05347 0.24566 0.09792 L 0.24566 0.19722 " pathEditMode="relative" rAng="0" ptsTypes="AAAA">
                                      <p:cBhvr>
                                        <p:cTn id="36" dur="1500" fill="hold"/>
                                        <p:tgtEl>
                                          <p:spTgt spid="7"/>
                                        </p:tgtEl>
                                        <p:attrNameLst>
                                          <p:attrName>ppt_x</p:attrName>
                                          <p:attrName>ppt_y</p:attrName>
                                        </p:attrNameLst>
                                      </p:cBhvr>
                                      <p:rCtr x="1406" y="9884"/>
                                    </p:animMotion>
                                  </p:childTnLst>
                                </p:cTn>
                              </p:par>
                            </p:childTnLst>
                          </p:cTn>
                        </p:par>
                        <p:par>
                          <p:cTn id="37" fill="hold">
                            <p:stCondLst>
                              <p:cond delay="1500"/>
                            </p:stCondLst>
                            <p:childTnLst>
                              <p:par>
                                <p:cTn id="38" presetID="63" presetClass="path" presetSubtype="0" decel="50000" fill="hold" grpId="7" nodeType="afterEffect">
                                  <p:stCondLst>
                                    <p:cond delay="0"/>
                                  </p:stCondLst>
                                  <p:childTnLst>
                                    <p:animMotion origin="layout" path="M 0.24566 0.19722 L 0.35955 0.2 " pathEditMode="fixed" rAng="0" ptsTypes="AA">
                                      <p:cBhvr>
                                        <p:cTn id="39" dur="1500" fill="hold"/>
                                        <p:tgtEl>
                                          <p:spTgt spid="7"/>
                                        </p:tgtEl>
                                        <p:attrNameLst>
                                          <p:attrName>ppt_x</p:attrName>
                                          <p:attrName>ppt_y</p:attrName>
                                        </p:attrNameLst>
                                      </p:cBhvr>
                                      <p:rCtr x="5694" y="139"/>
                                    </p:animMotion>
                                  </p:childTnLst>
                                </p:cTn>
                              </p:par>
                            </p:childTnLst>
                          </p:cTn>
                        </p:par>
                      </p:childTnLst>
                    </p:cTn>
                  </p:par>
                  <p:par>
                    <p:cTn id="40" fill="hold">
                      <p:stCondLst>
                        <p:cond delay="indefinite"/>
                      </p:stCondLst>
                      <p:childTnLst>
                        <p:par>
                          <p:cTn id="41" fill="hold">
                            <p:stCondLst>
                              <p:cond delay="0"/>
                            </p:stCondLst>
                            <p:childTnLst>
                              <p:par>
                                <p:cTn id="42" presetID="63" presetClass="path" presetSubtype="0" accel="50000" decel="50000" fill="hold" grpId="8" nodeType="clickEffect">
                                  <p:stCondLst>
                                    <p:cond delay="0"/>
                                  </p:stCondLst>
                                  <p:childTnLst>
                                    <p:animMotion origin="layout" path="M 0.35955 0.2 L 0.61198 0.19722 " pathEditMode="relative" rAng="0" ptsTypes="AA">
                                      <p:cBhvr>
                                        <p:cTn id="43" dur="2000" fill="hold"/>
                                        <p:tgtEl>
                                          <p:spTgt spid="7"/>
                                        </p:tgtEl>
                                        <p:attrNameLst>
                                          <p:attrName>ppt_x</p:attrName>
                                          <p:attrName>ppt_y</p:attrName>
                                        </p:attrNameLst>
                                      </p:cBhvr>
                                      <p:rCtr x="12622" y="-139"/>
                                    </p:animMotion>
                                  </p:childTnLst>
                                </p:cTn>
                              </p:par>
                            </p:childTnLst>
                          </p:cTn>
                        </p:par>
                      </p:childTnLst>
                    </p:cTn>
                  </p:par>
                  <p:par>
                    <p:cTn id="44" fill="hold">
                      <p:stCondLst>
                        <p:cond delay="indefinite"/>
                      </p:stCondLst>
                      <p:childTnLst>
                        <p:par>
                          <p:cTn id="45" fill="hold">
                            <p:stCondLst>
                              <p:cond delay="0"/>
                            </p:stCondLst>
                            <p:childTnLst>
                              <p:par>
                                <p:cTn id="46" presetID="50" presetClass="path" presetSubtype="0" accel="50000" fill="hold" grpId="4" nodeType="clickEffect">
                                  <p:stCondLst>
                                    <p:cond delay="0"/>
                                  </p:stCondLst>
                                  <p:childTnLst>
                                    <p:animMotion origin="layout" path="M 0.61198 0.19792 L 0.62274 0.19792 C 0.6276 0.19792 0.63385 0.13565 0.63385 0.09514 L 0.63385 0.00046 " pathEditMode="relative" rAng="0" ptsTypes="AAAA">
                                      <p:cBhvr>
                                        <p:cTn id="47" dur="1250" fill="hold"/>
                                        <p:tgtEl>
                                          <p:spTgt spid="7"/>
                                        </p:tgtEl>
                                        <p:attrNameLst>
                                          <p:attrName>ppt_x</p:attrName>
                                          <p:attrName>ppt_y</p:attrName>
                                        </p:attrNameLst>
                                      </p:cBhvr>
                                      <p:rCtr x="1094" y="-9884"/>
                                    </p:animMotion>
                                  </p:childTnLst>
                                </p:cTn>
                              </p:par>
                            </p:childTnLst>
                          </p:cTn>
                        </p:par>
                        <p:par>
                          <p:cTn id="48" fill="hold">
                            <p:stCondLst>
                              <p:cond delay="1250"/>
                            </p:stCondLst>
                            <p:childTnLst>
                              <p:par>
                                <p:cTn id="49" presetID="63" presetClass="path" presetSubtype="0" decel="50000" fill="hold" grpId="15" nodeType="afterEffect">
                                  <p:stCondLst>
                                    <p:cond delay="0"/>
                                  </p:stCondLst>
                                  <p:childTnLst>
                                    <p:animMotion origin="layout" path="M 0.63403 0.00092 L 0.67552 -0.00069 " pathEditMode="relative" rAng="0" ptsTypes="AA">
                                      <p:cBhvr>
                                        <p:cTn id="50" dur="750" fill="hold"/>
                                        <p:tgtEl>
                                          <p:spTgt spid="7"/>
                                        </p:tgtEl>
                                        <p:attrNameLst>
                                          <p:attrName>ppt_x</p:attrName>
                                          <p:attrName>ppt_y</p:attrName>
                                        </p:attrNameLst>
                                      </p:cBhvr>
                                      <p:rCtr x="2101" y="46"/>
                                    </p:animMotion>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par>
                                <p:cTn id="55" presetID="26" presetClass="emph" presetSubtype="0" fill="hold" grpId="0" nodeType="withEffect">
                                  <p:stCondLst>
                                    <p:cond delay="0"/>
                                  </p:stCondLst>
                                  <p:childTnLst>
                                    <p:animEffect transition="out" filter="fade">
                                      <p:cBhvr>
                                        <p:cTn id="56" dur="1000" tmFilter="0, 0; .2, .5; .8, .5; 1, 0"/>
                                        <p:tgtEl>
                                          <p:spTgt spid="2"/>
                                        </p:tgtEl>
                                      </p:cBhvr>
                                    </p:animEffect>
                                    <p:animScale>
                                      <p:cBhvr>
                                        <p:cTn id="57" dur="500" autoRev="1" fill="hold"/>
                                        <p:tgtEl>
                                          <p:spTgt spid="2"/>
                                        </p:tgtEl>
                                      </p:cBhvr>
                                      <p:by x="105000" y="105000"/>
                                    </p:animScale>
                                  </p:childTnLst>
                                </p:cTn>
                              </p:par>
                              <p:par>
                                <p:cTn id="58" presetID="10" presetClass="entr" presetSubtype="0"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par>
                                <p:cTn id="61" presetID="53" presetClass="exit" presetSubtype="32" fill="hold" grpId="6" nodeType="withEffect">
                                  <p:stCondLst>
                                    <p:cond delay="0"/>
                                  </p:stCondLst>
                                  <p:childTnLst>
                                    <p:anim calcmode="lin" valueType="num">
                                      <p:cBhvr>
                                        <p:cTn id="62" dur="500"/>
                                        <p:tgtEl>
                                          <p:spTgt spid="7"/>
                                        </p:tgtEl>
                                        <p:attrNameLst>
                                          <p:attrName>ppt_w</p:attrName>
                                        </p:attrNameLst>
                                      </p:cBhvr>
                                      <p:tavLst>
                                        <p:tav tm="0">
                                          <p:val>
                                            <p:strVal val="ppt_w"/>
                                          </p:val>
                                        </p:tav>
                                        <p:tav tm="100000">
                                          <p:val>
                                            <p:fltVal val="0"/>
                                          </p:val>
                                        </p:tav>
                                      </p:tavLst>
                                    </p:anim>
                                    <p:anim calcmode="lin" valueType="num">
                                      <p:cBhvr>
                                        <p:cTn id="63" dur="500"/>
                                        <p:tgtEl>
                                          <p:spTgt spid="7"/>
                                        </p:tgtEl>
                                        <p:attrNameLst>
                                          <p:attrName>ppt_h</p:attrName>
                                        </p:attrNameLst>
                                      </p:cBhvr>
                                      <p:tavLst>
                                        <p:tav tm="0">
                                          <p:val>
                                            <p:strVal val="ppt_h"/>
                                          </p:val>
                                        </p:tav>
                                        <p:tav tm="100000">
                                          <p:val>
                                            <p:fltVal val="0"/>
                                          </p:val>
                                        </p:tav>
                                      </p:tavLst>
                                    </p:anim>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childTnLst>
                          </p:cTn>
                        </p:par>
                        <p:par>
                          <p:cTn id="66" fill="hold">
                            <p:stCondLst>
                              <p:cond delay="1000"/>
                            </p:stCondLst>
                            <p:childTnLst>
                              <p:par>
                                <p:cTn id="67" presetID="10" presetClass="exit" presetSubtype="0" fill="hold" grpId="2" nodeType="afterEffect">
                                  <p:stCondLst>
                                    <p:cond delay="0"/>
                                  </p:stCondLst>
                                  <p:childTnLst>
                                    <p:animEffect transition="out" filter="fade">
                                      <p:cBhvr>
                                        <p:cTn id="68" dur="500"/>
                                        <p:tgtEl>
                                          <p:spTgt spid="2"/>
                                        </p:tgtEl>
                                      </p:cBhvr>
                                    </p:animEffect>
                                    <p:set>
                                      <p:cBhvr>
                                        <p:cTn id="69" dur="1" fill="hold">
                                          <p:stCondLst>
                                            <p:cond delay="499"/>
                                          </p:stCondLst>
                                        </p:cTn>
                                        <p:tgtEl>
                                          <p:spTgt spid="2"/>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0"/>
                                        </p:tgtEl>
                                        <p:attrNameLst>
                                          <p:attrName>style.visibility</p:attrName>
                                        </p:attrNameLst>
                                      </p:cBhvr>
                                      <p:to>
                                        <p:strVal val="hidden"/>
                                      </p:to>
                                    </p:set>
                                  </p:childTnLst>
                                </p:cTn>
                              </p:par>
                              <p:par>
                                <p:cTn id="72" presetID="1" presetClass="entr" presetSubtype="0" fill="hold" grpId="18" nodeType="withEffect">
                                  <p:stCondLst>
                                    <p:cond delay="0"/>
                                  </p:stCondLst>
                                  <p:childTnLst>
                                    <p:set>
                                      <p:cBhvr>
                                        <p:cTn id="73" dur="1" fill="hold">
                                          <p:stCondLst>
                                            <p:cond delay="0"/>
                                          </p:stCondLst>
                                        </p:cTn>
                                        <p:tgtEl>
                                          <p:spTgt spid="7"/>
                                        </p:tgtEl>
                                        <p:attrNameLst>
                                          <p:attrName>style.visibility</p:attrName>
                                        </p:attrNameLst>
                                      </p:cBhvr>
                                      <p:to>
                                        <p:strVal val="visible"/>
                                      </p:to>
                                    </p:set>
                                  </p:childTnLst>
                                </p:cTn>
                              </p:par>
                              <p:par>
                                <p:cTn id="74" presetID="50" presetClass="path" presetSubtype="0" accel="50000" fill="hold" grpId="13" nodeType="withEffect">
                                  <p:stCondLst>
                                    <p:cond delay="0"/>
                                  </p:stCondLst>
                                  <p:childTnLst>
                                    <p:animMotion origin="layout" path="M 0.61389 -0.17986 L 0.62361 -0.17986 C 0.6283 -0.17986 0.63403 -0.13009 0.63403 -0.09282 L 0.63403 0.00093 " pathEditMode="relative" rAng="0" ptsTypes="AAAA">
                                      <p:cBhvr>
                                        <p:cTn id="75" dur="1250" fill="hold"/>
                                        <p:tgtEl>
                                          <p:spTgt spid="7"/>
                                        </p:tgtEl>
                                        <p:attrNameLst>
                                          <p:attrName>ppt_x</p:attrName>
                                          <p:attrName>ppt_y</p:attrName>
                                        </p:attrNameLst>
                                      </p:cBhvr>
                                      <p:rCtr x="1007" y="9028"/>
                                    </p:animMotion>
                                  </p:childTnLst>
                                </p:cTn>
                              </p:par>
                            </p:childTnLst>
                          </p:cTn>
                        </p:par>
                        <p:par>
                          <p:cTn id="76" fill="hold">
                            <p:stCondLst>
                              <p:cond delay="2250"/>
                            </p:stCondLst>
                            <p:childTnLst>
                              <p:par>
                                <p:cTn id="77" presetID="63" presetClass="path" presetSubtype="0" decel="50000" fill="hold" grpId="14" nodeType="afterEffect">
                                  <p:stCondLst>
                                    <p:cond delay="0"/>
                                  </p:stCondLst>
                                  <p:childTnLst>
                                    <p:animMotion origin="layout" path="M 0.63403 0.00092 L 0.67552 -0.00069 " pathEditMode="relative" rAng="0" ptsTypes="AA">
                                      <p:cBhvr>
                                        <p:cTn id="78" dur="750" fill="hold"/>
                                        <p:tgtEl>
                                          <p:spTgt spid="7"/>
                                        </p:tgtEl>
                                        <p:attrNameLst>
                                          <p:attrName>ppt_x</p:attrName>
                                          <p:attrName>ppt_y</p:attrName>
                                        </p:attrNameLst>
                                      </p:cBhvr>
                                      <p:rCtr x="2101" y="116"/>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1" nodeType="click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26" presetClass="emph" presetSubtype="0" fill="hold" grpId="0" nodeType="withEffect">
                                  <p:stCondLst>
                                    <p:cond delay="0"/>
                                  </p:stCondLst>
                                  <p:childTnLst>
                                    <p:animEffect transition="out" filter="fade">
                                      <p:cBhvr>
                                        <p:cTn id="84" dur="1000" tmFilter="0, 0; .2, .5; .8, .5; 1, 0"/>
                                        <p:tgtEl>
                                          <p:spTgt spid="11"/>
                                        </p:tgtEl>
                                      </p:cBhvr>
                                    </p:animEffect>
                                    <p:animScale>
                                      <p:cBhvr>
                                        <p:cTn id="85" dur="500" autoRev="1" fill="hold"/>
                                        <p:tgtEl>
                                          <p:spTgt spid="11"/>
                                        </p:tgtEl>
                                      </p:cBhvr>
                                      <p:by x="105000" y="105000"/>
                                    </p:animScale>
                                  </p:childTnLst>
                                </p:cTn>
                              </p:par>
                              <p:par>
                                <p:cTn id="86" presetID="10" presetClass="entr" presetSubtype="0" fill="hold" grpId="0" nodeType="with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fade">
                                      <p:cBhvr>
                                        <p:cTn id="88" dur="500"/>
                                        <p:tgtEl>
                                          <p:spTgt spid="12"/>
                                        </p:tgtEl>
                                      </p:cBhvr>
                                    </p:animEffect>
                                  </p:childTnLst>
                                </p:cTn>
                              </p:par>
                              <p:par>
                                <p:cTn id="89" presetID="1" presetClass="exit" presetSubtype="0" fill="hold" grpId="20" nodeType="withEffect">
                                  <p:stCondLst>
                                    <p:cond delay="0"/>
                                  </p:stCondLst>
                                  <p:childTnLst>
                                    <p:set>
                                      <p:cBhvr>
                                        <p:cTn id="90" dur="1" fill="hold">
                                          <p:stCondLst>
                                            <p:cond delay="0"/>
                                          </p:stCondLst>
                                        </p:cTn>
                                        <p:tgtEl>
                                          <p:spTgt spid="7"/>
                                        </p:tgtEl>
                                        <p:attrNameLst>
                                          <p:attrName>style.visibility</p:attrName>
                                        </p:attrNameLst>
                                      </p:cBhvr>
                                      <p:to>
                                        <p:strVal val="hidden"/>
                                      </p:to>
                                    </p:set>
                                  </p:childTnLst>
                                </p:cTn>
                              </p:par>
                            </p:childTnLst>
                          </p:cTn>
                        </p:par>
                        <p:par>
                          <p:cTn id="91" fill="hold">
                            <p:stCondLst>
                              <p:cond delay="1000"/>
                            </p:stCondLst>
                            <p:childTnLst>
                              <p:par>
                                <p:cTn id="92" presetID="10" presetClass="exit" presetSubtype="0" fill="hold" grpId="2" nodeType="afterEffect">
                                  <p:stCondLst>
                                    <p:cond delay="0"/>
                                  </p:stCondLst>
                                  <p:childTnLst>
                                    <p:animEffect transition="out" filter="fade">
                                      <p:cBhvr>
                                        <p:cTn id="93" dur="500"/>
                                        <p:tgtEl>
                                          <p:spTgt spid="11"/>
                                        </p:tgtEl>
                                      </p:cBhvr>
                                    </p:animEffect>
                                    <p:set>
                                      <p:cBhvr>
                                        <p:cTn id="94" dur="1" fill="hold">
                                          <p:stCondLst>
                                            <p:cond delay="499"/>
                                          </p:stCondLst>
                                        </p:cTn>
                                        <p:tgtEl>
                                          <p:spTgt spid="1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2"/>
                                        </p:tgtEl>
                                        <p:attrNameLst>
                                          <p:attrName>style.visibility</p:attrName>
                                        </p:attrNameLst>
                                      </p:cBhvr>
                                      <p:to>
                                        <p:strVal val="hidden"/>
                                      </p:to>
                                    </p:set>
                                  </p:childTnLst>
                                </p:cTn>
                              </p:par>
                              <p:par>
                                <p:cTn id="97" presetID="1" presetClass="entr" presetSubtype="0" fill="hold" grpId="19" nodeType="withEffect">
                                  <p:stCondLst>
                                    <p:cond delay="0"/>
                                  </p:stCondLst>
                                  <p:childTnLst>
                                    <p:set>
                                      <p:cBhvr>
                                        <p:cTn id="98" dur="1" fill="hold">
                                          <p:stCondLst>
                                            <p:cond delay="0"/>
                                          </p:stCondLst>
                                        </p:cTn>
                                        <p:tgtEl>
                                          <p:spTgt spid="7"/>
                                        </p:tgtEl>
                                        <p:attrNameLst>
                                          <p:attrName>style.visibility</p:attrName>
                                        </p:attrNameLst>
                                      </p:cBhvr>
                                      <p:to>
                                        <p:strVal val="visible"/>
                                      </p:to>
                                    </p:set>
                                  </p:childTnLst>
                                </p:cTn>
                              </p:par>
                              <p:par>
                                <p:cTn id="99" presetID="63" presetClass="path" presetSubtype="0" accel="50000" fill="hold" grpId="17" nodeType="withEffect">
                                  <p:stCondLst>
                                    <p:cond delay="0"/>
                                  </p:stCondLst>
                                  <p:childTnLst>
                                    <p:animMotion origin="layout" path="M 0.57396 -0.00092 L 0.63403 0.00093 " pathEditMode="relative" rAng="0" ptsTypes="AA">
                                      <p:cBhvr>
                                        <p:cTn id="100" dur="750" fill="hold"/>
                                        <p:tgtEl>
                                          <p:spTgt spid="7"/>
                                        </p:tgtEl>
                                        <p:attrNameLst>
                                          <p:attrName>ppt_x</p:attrName>
                                          <p:attrName>ppt_y</p:attrName>
                                        </p:attrNameLst>
                                      </p:cBhvr>
                                      <p:rCtr x="3316" y="-69"/>
                                    </p:animMotion>
                                  </p:childTnLst>
                                </p:cTn>
                              </p:par>
                            </p:childTnLst>
                          </p:cTn>
                        </p:par>
                        <p:par>
                          <p:cTn id="101" fill="hold">
                            <p:stCondLst>
                              <p:cond delay="1750"/>
                            </p:stCondLst>
                            <p:childTnLst>
                              <p:par>
                                <p:cTn id="102" presetID="63" presetClass="path" presetSubtype="0" decel="50000" fill="hold" grpId="16" nodeType="afterEffect">
                                  <p:stCondLst>
                                    <p:cond delay="0"/>
                                  </p:stCondLst>
                                  <p:childTnLst>
                                    <p:animMotion origin="layout" path="M 0.63403 0.00092 L 0.67552 -0.00069 " pathEditMode="relative" rAng="0" ptsTypes="AA">
                                      <p:cBhvr>
                                        <p:cTn id="103" dur="750" fill="hold"/>
                                        <p:tgtEl>
                                          <p:spTgt spid="7"/>
                                        </p:tgtEl>
                                        <p:attrNameLst>
                                          <p:attrName>ppt_x</p:attrName>
                                          <p:attrName>ppt_y</p:attrName>
                                        </p:attrNameLst>
                                      </p:cBhvr>
                                      <p:rCtr x="2066" y="46"/>
                                    </p:animMotion>
                                  </p:childTnLst>
                                </p:cTn>
                              </p:par>
                            </p:childTnLst>
                          </p:cTn>
                        </p:par>
                      </p:childTnLst>
                    </p:cTn>
                  </p:par>
                  <p:par>
                    <p:cTn id="104" fill="hold">
                      <p:stCondLst>
                        <p:cond delay="indefinite"/>
                      </p:stCondLst>
                      <p:childTnLst>
                        <p:par>
                          <p:cTn id="105" fill="hold">
                            <p:stCondLst>
                              <p:cond delay="0"/>
                            </p:stCondLst>
                            <p:childTnLst>
                              <p:par>
                                <p:cTn id="106" presetID="63" presetClass="path" presetSubtype="0" accel="50000" decel="50000" fill="hold" grpId="9" nodeType="clickEffect">
                                  <p:stCondLst>
                                    <p:cond delay="0"/>
                                  </p:stCondLst>
                                  <p:childTnLst>
                                    <p:animMotion origin="layout" path="M 0.67552 -0.00069 L 0.85955 -0.00023 " pathEditMode="relative" rAng="0" ptsTypes="AA">
                                      <p:cBhvr>
                                        <p:cTn id="107" dur="2000" fill="hold"/>
                                        <p:tgtEl>
                                          <p:spTgt spid="7"/>
                                        </p:tgtEl>
                                        <p:attrNameLst>
                                          <p:attrName>ppt_x</p:attrName>
                                          <p:attrName>ppt_y</p:attrName>
                                        </p:attrNameLst>
                                      </p:cBhvr>
                                      <p:rCtr x="9201" y="23"/>
                                    </p:animMotion>
                                  </p:childTnLst>
                                </p:cTn>
                              </p:par>
                            </p:childTnLst>
                          </p:cTn>
                        </p:par>
                        <p:par>
                          <p:cTn id="108" fill="hold">
                            <p:stCondLst>
                              <p:cond delay="2000"/>
                            </p:stCondLst>
                            <p:childTnLst>
                              <p:par>
                                <p:cTn id="109" presetID="53" presetClass="exit" presetSubtype="32" fill="hold" grpId="21" nodeType="afterEffect">
                                  <p:stCondLst>
                                    <p:cond delay="0"/>
                                  </p:stCondLst>
                                  <p:childTnLst>
                                    <p:anim calcmode="lin" valueType="num">
                                      <p:cBhvr>
                                        <p:cTn id="110" dur="500"/>
                                        <p:tgtEl>
                                          <p:spTgt spid="7"/>
                                        </p:tgtEl>
                                        <p:attrNameLst>
                                          <p:attrName>ppt_w</p:attrName>
                                        </p:attrNameLst>
                                      </p:cBhvr>
                                      <p:tavLst>
                                        <p:tav tm="0">
                                          <p:val>
                                            <p:strVal val="ppt_w"/>
                                          </p:val>
                                        </p:tav>
                                        <p:tav tm="100000">
                                          <p:val>
                                            <p:fltVal val="0"/>
                                          </p:val>
                                        </p:tav>
                                      </p:tavLst>
                                    </p:anim>
                                    <p:anim calcmode="lin" valueType="num">
                                      <p:cBhvr>
                                        <p:cTn id="111" dur="500"/>
                                        <p:tgtEl>
                                          <p:spTgt spid="7"/>
                                        </p:tgtEl>
                                        <p:attrNameLst>
                                          <p:attrName>ppt_h</p:attrName>
                                        </p:attrNameLst>
                                      </p:cBhvr>
                                      <p:tavLst>
                                        <p:tav tm="0">
                                          <p:val>
                                            <p:strVal val="ppt_h"/>
                                          </p:val>
                                        </p:tav>
                                        <p:tav tm="100000">
                                          <p:val>
                                            <p:fltVal val="0"/>
                                          </p:val>
                                        </p:tav>
                                      </p:tavLst>
                                    </p:anim>
                                    <p:animEffect transition="out" filter="fade">
                                      <p:cBhvr>
                                        <p:cTn id="112" dur="500"/>
                                        <p:tgtEl>
                                          <p:spTgt spid="7"/>
                                        </p:tgtEl>
                                      </p:cBhvr>
                                    </p:animEffect>
                                    <p:set>
                                      <p:cBhvr>
                                        <p:cTn id="1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P spid="7" grpId="5" animBg="1"/>
      <p:bldP spid="7" grpId="6" animBg="1"/>
      <p:bldP spid="7" grpId="7" animBg="1"/>
      <p:bldP spid="7" grpId="8" animBg="1"/>
      <p:bldP spid="7" grpId="9" animBg="1"/>
      <p:bldP spid="7" grpId="10" animBg="1"/>
      <p:bldP spid="7" grpId="11" animBg="1"/>
      <p:bldP spid="7" grpId="12" animBg="1"/>
      <p:bldP spid="7" grpId="13" animBg="1"/>
      <p:bldP spid="7" grpId="14" animBg="1"/>
      <p:bldP spid="7" grpId="15" animBg="1"/>
      <p:bldP spid="7" grpId="16" animBg="1"/>
      <p:bldP spid="7" grpId="17" animBg="1"/>
      <p:bldP spid="7" grpId="18" animBg="1"/>
      <p:bldP spid="7" grpId="19" animBg="1"/>
      <p:bldP spid="7" grpId="20" animBg="1"/>
      <p:bldP spid="7" grpId="21" animBg="1"/>
      <p:bldP spid="2" grpId="0" animBg="1"/>
      <p:bldP spid="2" grpId="1" animBg="1"/>
      <p:bldP spid="2" grpId="2" animBg="1"/>
      <p:bldP spid="10" grpId="0" animBg="1"/>
      <p:bldP spid="10" grpId="1" animBg="1"/>
      <p:bldP spid="11" grpId="0" animBg="1"/>
      <p:bldP spid="11" grpId="1" animBg="1"/>
      <p:bldP spid="11" grpId="2" animBg="1"/>
      <p:bldP spid="12" grpId="0" animBg="1"/>
      <p:bldP spid="12"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4" name="Rectangle 2"/>
          <p:cNvSpPr>
            <a:spLocks noGrp="1" noChangeArrowheads="1"/>
          </p:cNvSpPr>
          <p:nvPr>
            <p:ph type="title"/>
          </p:nvPr>
        </p:nvSpPr>
        <p:spPr/>
        <p:txBody>
          <a:bodyPr/>
          <a:lstStyle/>
          <a:p>
            <a:r>
              <a:rPr lang="en-AU" dirty="0"/>
              <a:t>A little more on gateways: AND Gateway</a:t>
            </a:r>
          </a:p>
        </p:txBody>
      </p:sp>
      <p:sp>
        <p:nvSpPr>
          <p:cNvPr id="2" name="Slide Number Placeholder 1"/>
          <p:cNvSpPr>
            <a:spLocks noGrp="1"/>
          </p:cNvSpPr>
          <p:nvPr>
            <p:ph type="sldNum" sz="quarter" idx="11"/>
          </p:nvPr>
        </p:nvSpPr>
        <p:spPr>
          <a:xfrm>
            <a:off x="9770751" y="6059714"/>
            <a:ext cx="533400" cy="152400"/>
          </a:xfrm>
        </p:spPr>
        <p:txBody>
          <a:bodyPr/>
          <a:lstStyle/>
          <a:p>
            <a:fld id="{F06E539D-8AB8-485C-BFEF-50E8D5427D32}" type="slidenum">
              <a:rPr lang="en-AU" smtClean="0">
                <a:solidFill>
                  <a:prstClr val="black">
                    <a:lumMod val="50000"/>
                    <a:lumOff val="50000"/>
                  </a:prstClr>
                </a:solidFill>
              </a:rPr>
              <a:pPr/>
              <a:t>22</a:t>
            </a:fld>
            <a:endParaRPr lang="en-AU">
              <a:solidFill>
                <a:prstClr val="black">
                  <a:lumMod val="50000"/>
                  <a:lumOff val="50000"/>
                </a:prstClr>
              </a:solidFill>
            </a:endParaRPr>
          </a:p>
        </p:txBody>
      </p:sp>
      <p:sp>
        <p:nvSpPr>
          <p:cNvPr id="6" name="Rectangle 5"/>
          <p:cNvSpPr/>
          <p:nvPr/>
        </p:nvSpPr>
        <p:spPr>
          <a:xfrm>
            <a:off x="2697163" y="1614150"/>
            <a:ext cx="7074133" cy="830997"/>
          </a:xfrm>
          <a:prstGeom prst="rect">
            <a:avLst/>
          </a:prstGeom>
        </p:spPr>
        <p:txBody>
          <a:bodyPr wrap="square">
            <a:spAutoFit/>
          </a:bodyPr>
          <a:lstStyle/>
          <a:p>
            <a:pPr marL="228600" lvl="1">
              <a:spcBef>
                <a:spcPct val="20000"/>
              </a:spcBef>
              <a:buClr>
                <a:prstClr val="black">
                  <a:lumMod val="50000"/>
                  <a:lumOff val="50000"/>
                </a:prstClr>
              </a:buClr>
            </a:pPr>
            <a:r>
              <a:rPr lang="en-AU" sz="2400" dirty="0">
                <a:solidFill>
                  <a:prstClr val="black">
                    <a:lumMod val="75000"/>
                    <a:lumOff val="25000"/>
                  </a:prstClr>
                </a:solidFill>
              </a:rPr>
              <a:t>An </a:t>
            </a:r>
            <a:r>
              <a:rPr lang="en-AU" sz="2400" i="1" dirty="0">
                <a:solidFill>
                  <a:prstClr val="black">
                    <a:lumMod val="75000"/>
                    <a:lumOff val="25000"/>
                  </a:prstClr>
                </a:solidFill>
              </a:rPr>
              <a:t>AND Gateway</a:t>
            </a:r>
            <a:r>
              <a:rPr lang="en-AU" sz="2400" dirty="0">
                <a:solidFill>
                  <a:prstClr val="black">
                    <a:lumMod val="75000"/>
                    <a:lumOff val="25000"/>
                  </a:prstClr>
                </a:solidFill>
              </a:rPr>
              <a:t> provides a mechanism to create and synchronize “parallel” flows. </a:t>
            </a:r>
          </a:p>
        </p:txBody>
      </p:sp>
      <p:sp>
        <p:nvSpPr>
          <p:cNvPr id="12" name="Rectangle 3"/>
          <p:cNvSpPr txBox="1">
            <a:spLocks noChangeArrowheads="1"/>
          </p:cNvSpPr>
          <p:nvPr/>
        </p:nvSpPr>
        <p:spPr>
          <a:xfrm>
            <a:off x="2476243" y="3519623"/>
            <a:ext cx="7705782" cy="1992363"/>
          </a:xfrm>
          <a:prstGeom prst="rect">
            <a:avLst/>
          </a:prstGeom>
        </p:spPr>
        <p:txBody>
          <a:bodyPr vert="horz" lIns="91440" tIns="45720" rIns="91440" bIns="45720" rtlCol="0" anchor="t">
            <a:noAutofit/>
          </a:bodyPr>
          <a:lstStyle>
            <a:lvl1pPr marL="182880" indent="-182880" algn="l" defTabSz="914400" rtl="0" eaLnBrk="1" latinLnBrk="0" hangingPunct="1">
              <a:spcBef>
                <a:spcPct val="20000"/>
              </a:spcBef>
              <a:buClr>
                <a:schemeClr val="tx1">
                  <a:lumMod val="50000"/>
                  <a:lumOff val="50000"/>
                </a:schemeClr>
              </a:buClr>
              <a:buFont typeface="Arial" pitchFamily="34" charset="0"/>
              <a:buChar char="•"/>
              <a:defRPr sz="2400" kern="1200">
                <a:solidFill>
                  <a:schemeClr val="tx1">
                    <a:lumMod val="75000"/>
                    <a:lumOff val="2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891858" lvl="1" indent="0">
              <a:buNone/>
            </a:pPr>
            <a:r>
              <a:rPr lang="en-AU" sz="2400" i="1" dirty="0"/>
              <a:t>AND-split</a:t>
            </a:r>
            <a:r>
              <a:rPr lang="en-AU" sz="2400" dirty="0"/>
              <a:t> </a:t>
            </a:r>
            <a:r>
              <a:rPr lang="en-AU" sz="2400" dirty="0">
                <a:sym typeface="Wingdings" pitchFamily="2" charset="2"/>
              </a:rPr>
              <a:t> takes </a:t>
            </a:r>
            <a:r>
              <a:rPr lang="en-AU" sz="2400" b="1" dirty="0">
                <a:sym typeface="Wingdings" pitchFamily="2" charset="2"/>
              </a:rPr>
              <a:t>all </a:t>
            </a:r>
            <a:r>
              <a:rPr lang="en-AU" sz="2400" dirty="0">
                <a:sym typeface="Wingdings" pitchFamily="2" charset="2"/>
              </a:rPr>
              <a:t>outgoing branches</a:t>
            </a:r>
          </a:p>
          <a:p>
            <a:pPr marL="1074738" lvl="1"/>
            <a:endParaRPr lang="en-AU" sz="2400" dirty="0">
              <a:sym typeface="Wingdings" pitchFamily="2" charset="2"/>
            </a:endParaRPr>
          </a:p>
          <a:p>
            <a:pPr marL="1074738" lvl="1"/>
            <a:endParaRPr lang="en-AU" sz="2400" dirty="0">
              <a:sym typeface="Wingdings" pitchFamily="2" charset="2"/>
            </a:endParaRPr>
          </a:p>
          <a:p>
            <a:pPr marL="1074738" lvl="1"/>
            <a:endParaRPr lang="en-AU" sz="2000" dirty="0">
              <a:sym typeface="Wingdings" pitchFamily="2" charset="2"/>
            </a:endParaRPr>
          </a:p>
          <a:p>
            <a:pPr marL="891858" lvl="1" indent="0">
              <a:buNone/>
            </a:pPr>
            <a:r>
              <a:rPr lang="en-AU" sz="2400" i="1" dirty="0">
                <a:sym typeface="Wingdings" pitchFamily="2" charset="2"/>
              </a:rPr>
              <a:t>AND-join</a:t>
            </a:r>
            <a:r>
              <a:rPr lang="en-AU" sz="2400" dirty="0">
                <a:sym typeface="Wingdings" pitchFamily="2" charset="2"/>
              </a:rPr>
              <a:t>  proceeds when </a:t>
            </a:r>
            <a:r>
              <a:rPr lang="en-AU" sz="2400" b="1" dirty="0">
                <a:sym typeface="Wingdings" pitchFamily="2" charset="2"/>
              </a:rPr>
              <a:t>all </a:t>
            </a:r>
            <a:r>
              <a:rPr lang="en-AU" sz="2400" dirty="0">
                <a:sym typeface="Wingdings" pitchFamily="2" charset="2"/>
              </a:rPr>
              <a:t>incoming branches have completed</a:t>
            </a:r>
          </a:p>
          <a:p>
            <a:pPr marL="1074738" lvl="1">
              <a:buFontTx/>
              <a:buChar char="•"/>
            </a:pPr>
            <a:endParaRPr lang="en-AU" sz="2400" dirty="0">
              <a:sym typeface="Wingdings" pitchFamily="2" charset="2"/>
            </a:endParaRPr>
          </a:p>
        </p:txBody>
      </p:sp>
      <p:graphicFrame>
        <p:nvGraphicFramePr>
          <p:cNvPr id="13" name="Object 7"/>
          <p:cNvGraphicFramePr>
            <a:graphicFrameLocks noChangeAspect="1"/>
          </p:cNvGraphicFramePr>
          <p:nvPr/>
        </p:nvGraphicFramePr>
        <p:xfrm>
          <a:off x="1611314" y="2890838"/>
          <a:ext cx="1666875" cy="1663700"/>
        </p:xfrm>
        <a:graphic>
          <a:graphicData uri="http://schemas.openxmlformats.org/presentationml/2006/ole">
            <mc:AlternateContent xmlns:mc="http://schemas.openxmlformats.org/markup-compatibility/2006">
              <mc:Choice xmlns:v="urn:schemas-microsoft-com:vml" Requires="v">
                <p:oleObj name="Visio" r:id="rId3" imgW="1063800" imgH="1028160" progId="Visio.Drawing.11">
                  <p:embed/>
                </p:oleObj>
              </mc:Choice>
              <mc:Fallback>
                <p:oleObj name="Visio" r:id="rId3" imgW="1063800" imgH="1028160" progId="Visio.Drawing.11">
                  <p:embed/>
                  <p:pic>
                    <p:nvPicPr>
                      <p:cNvPr id="13" name="Object 7"/>
                      <p:cNvPicPr>
                        <a:picLocks noChangeAspect="1" noChangeArrowheads="1"/>
                      </p:cNvPicPr>
                      <p:nvPr/>
                    </p:nvPicPr>
                    <p:blipFill>
                      <a:blip r:embed="rId4"/>
                      <a:srcRect/>
                      <a:stretch>
                        <a:fillRect/>
                      </a:stretch>
                    </p:blipFill>
                    <p:spPr bwMode="auto">
                      <a:xfrm>
                        <a:off x="1611314" y="2890838"/>
                        <a:ext cx="1666875" cy="1663700"/>
                      </a:xfrm>
                      <a:prstGeom prst="rect">
                        <a:avLst/>
                      </a:prstGeom>
                      <a:noFill/>
                      <a:ln>
                        <a:noFill/>
                      </a:ln>
                      <a:effectLst/>
                    </p:spPr>
                  </p:pic>
                </p:oleObj>
              </mc:Fallback>
            </mc:AlternateContent>
          </a:graphicData>
        </a:graphic>
      </p:graphicFrame>
      <p:graphicFrame>
        <p:nvGraphicFramePr>
          <p:cNvPr id="14" name="Object 7"/>
          <p:cNvGraphicFramePr>
            <a:graphicFrameLocks noChangeAspect="1"/>
          </p:cNvGraphicFramePr>
          <p:nvPr/>
        </p:nvGraphicFramePr>
        <p:xfrm>
          <a:off x="1720851" y="4789488"/>
          <a:ext cx="1522413" cy="1477962"/>
        </p:xfrm>
        <a:graphic>
          <a:graphicData uri="http://schemas.openxmlformats.org/presentationml/2006/ole">
            <mc:AlternateContent xmlns:mc="http://schemas.openxmlformats.org/markup-compatibility/2006">
              <mc:Choice xmlns:v="urn:schemas-microsoft-com:vml" Requires="v">
                <p:oleObj name="Visio" r:id="rId5" imgW="971640" imgH="914040" progId="Visio.Drawing.11">
                  <p:embed/>
                </p:oleObj>
              </mc:Choice>
              <mc:Fallback>
                <p:oleObj name="Visio" r:id="rId5" imgW="971640" imgH="914040" progId="Visio.Drawing.11">
                  <p:embed/>
                  <p:pic>
                    <p:nvPicPr>
                      <p:cNvPr id="14" name="Object 7"/>
                      <p:cNvPicPr>
                        <a:picLocks noChangeAspect="1" noChangeArrowheads="1"/>
                      </p:cNvPicPr>
                      <p:nvPr/>
                    </p:nvPicPr>
                    <p:blipFill>
                      <a:blip r:embed="rId6"/>
                      <a:srcRect/>
                      <a:stretch>
                        <a:fillRect/>
                      </a:stretch>
                    </p:blipFill>
                    <p:spPr bwMode="auto">
                      <a:xfrm>
                        <a:off x="1720851" y="4789488"/>
                        <a:ext cx="1522413" cy="1477962"/>
                      </a:xfrm>
                      <a:prstGeom prst="rect">
                        <a:avLst/>
                      </a:prstGeom>
                      <a:noFill/>
                      <a:ln>
                        <a:noFill/>
                      </a:ln>
                      <a:effectLst/>
                    </p:spPr>
                  </p:pic>
                </p:oleObj>
              </mc:Fallback>
            </mc:AlternateContent>
          </a:graphicData>
        </a:graphic>
      </p:graphicFrame>
      <p:graphicFrame>
        <p:nvGraphicFramePr>
          <p:cNvPr id="15" name="Object 4"/>
          <p:cNvGraphicFramePr>
            <a:graphicFrameLocks noGrp="1" noChangeAspect="1"/>
          </p:cNvGraphicFramePr>
          <p:nvPr>
            <p:ph sz="quarter" idx="4294967295"/>
          </p:nvPr>
        </p:nvGraphicFramePr>
        <p:xfrm>
          <a:off x="1905000" y="1614150"/>
          <a:ext cx="792162" cy="792163"/>
        </p:xfrm>
        <a:graphic>
          <a:graphicData uri="http://schemas.openxmlformats.org/presentationml/2006/ole">
            <mc:AlternateContent xmlns:mc="http://schemas.openxmlformats.org/markup-compatibility/2006">
              <mc:Choice xmlns:v="urn:schemas-microsoft-com:vml" Requires="v">
                <p:oleObj name="Visio" r:id="rId7" imgW="577596" imgH="577596" progId="Visio.Drawing.11">
                  <p:embed/>
                </p:oleObj>
              </mc:Choice>
              <mc:Fallback>
                <p:oleObj name="Visio" r:id="rId7" imgW="577596" imgH="577596" progId="Visio.Drawing.11">
                  <p:embed/>
                  <p:pic>
                    <p:nvPicPr>
                      <p:cNvPr id="1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614150"/>
                        <a:ext cx="792162" cy="792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1" name="Oval 10"/>
          <p:cNvSpPr/>
          <p:nvPr/>
        </p:nvSpPr>
        <p:spPr>
          <a:xfrm>
            <a:off x="1720851" y="372268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6" name="Oval 15"/>
          <p:cNvSpPr/>
          <p:nvPr/>
        </p:nvSpPr>
        <p:spPr>
          <a:xfrm>
            <a:off x="1720851" y="372268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7" name="Oval 16"/>
          <p:cNvSpPr/>
          <p:nvPr/>
        </p:nvSpPr>
        <p:spPr>
          <a:xfrm>
            <a:off x="1991545" y="4795135"/>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8" name="Oval 17"/>
          <p:cNvSpPr/>
          <p:nvPr/>
        </p:nvSpPr>
        <p:spPr>
          <a:xfrm>
            <a:off x="1991545" y="605759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6029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0"/>
                            </p:stCondLst>
                            <p:childTnLst>
                              <p:par>
                                <p:cTn id="13" presetID="50" presetClass="path" presetSubtype="0" accel="50000" fill="hold" grpId="1" nodeType="afterEffect">
                                  <p:stCondLst>
                                    <p:cond delay="0"/>
                                  </p:stCondLst>
                                  <p:childTnLst>
                                    <p:animMotion origin="layout" path="M -2.77778E-6 -1.11111E-6 L 0.03125 -1.11111E-6 C 0.04549 -1.11111E-6 0.0632 0.02523 0.0632 0.04607 L 0.0632 0.09283 " pathEditMode="relative" rAng="0" ptsTypes="AAAA">
                                      <p:cBhvr>
                                        <p:cTn id="14" dur="2000" fill="hold"/>
                                        <p:tgtEl>
                                          <p:spTgt spid="11"/>
                                        </p:tgtEl>
                                        <p:attrNameLst>
                                          <p:attrName>ppt_x</p:attrName>
                                          <p:attrName>ppt_y</p:attrName>
                                        </p:attrNameLst>
                                      </p:cBhvr>
                                      <p:rCtr x="3160" y="4630"/>
                                    </p:animMotion>
                                  </p:childTnLst>
                                </p:cTn>
                              </p:par>
                              <p:par>
                                <p:cTn id="15" presetID="50" presetClass="path" presetSubtype="0" accel="50000" fill="hold" grpId="1" nodeType="withEffect">
                                  <p:stCondLst>
                                    <p:cond delay="0"/>
                                  </p:stCondLst>
                                  <p:childTnLst>
                                    <p:animMotion origin="layout" path="M -2.77778E-6 -1.11111E-6 L 0.03004 -1.11111E-6 C 0.04358 -1.11111E-6 0.06077 -0.02546 0.06077 -0.0463 L 0.06077 -0.09329 " pathEditMode="relative" rAng="0" ptsTypes="AAAA">
                                      <p:cBhvr>
                                        <p:cTn id="16" dur="2000" fill="hold"/>
                                        <p:tgtEl>
                                          <p:spTgt spid="16"/>
                                        </p:tgtEl>
                                        <p:attrNameLst>
                                          <p:attrName>ppt_x</p:attrName>
                                          <p:attrName>ppt_y</p:attrName>
                                        </p:attrNameLst>
                                      </p:cBhvr>
                                      <p:rCtr x="3038" y="-4676"/>
                                    </p:animMotion>
                                  </p:childTnLst>
                                </p:cTn>
                              </p:par>
                            </p:childTnLst>
                          </p:cTn>
                        </p:par>
                        <p:par>
                          <p:cTn id="17" fill="hold">
                            <p:stCondLst>
                              <p:cond delay="2000"/>
                            </p:stCondLst>
                            <p:childTnLst>
                              <p:par>
                                <p:cTn id="18" presetID="63" presetClass="path" presetSubtype="0" decel="50000" fill="hold" grpId="3" nodeType="afterEffect">
                                  <p:stCondLst>
                                    <p:cond delay="0"/>
                                  </p:stCondLst>
                                  <p:childTnLst>
                                    <p:animMotion origin="layout" path="M 0.0632 0.09283 L 0.09271 0.09445 " pathEditMode="relative" rAng="0" ptsTypes="AA">
                                      <p:cBhvr>
                                        <p:cTn id="19" dur="750" fill="hold"/>
                                        <p:tgtEl>
                                          <p:spTgt spid="11"/>
                                        </p:tgtEl>
                                        <p:attrNameLst>
                                          <p:attrName>ppt_x</p:attrName>
                                          <p:attrName>ppt_y</p:attrName>
                                        </p:attrNameLst>
                                      </p:cBhvr>
                                      <p:rCtr x="1476" y="69"/>
                                    </p:animMotion>
                                  </p:childTnLst>
                                </p:cTn>
                              </p:par>
                              <p:par>
                                <p:cTn id="20" presetID="63" presetClass="path" presetSubtype="0" decel="50000" fill="hold" grpId="3" nodeType="withEffect">
                                  <p:stCondLst>
                                    <p:cond delay="0"/>
                                  </p:stCondLst>
                                  <p:childTnLst>
                                    <p:animMotion origin="layout" path="M 0.06076 -0.09328 L 0.09027 -0.09166 " pathEditMode="relative" rAng="0" ptsTypes="AA">
                                      <p:cBhvr>
                                        <p:cTn id="21" dur="750" fill="hold"/>
                                        <p:tgtEl>
                                          <p:spTgt spid="16"/>
                                        </p:tgtEl>
                                        <p:attrNameLst>
                                          <p:attrName>ppt_x</p:attrName>
                                          <p:attrName>ppt_y</p:attrName>
                                        </p:attrNameLst>
                                      </p:cBhvr>
                                      <p:rCtr x="1476" y="69"/>
                                    </p:animMotion>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2"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grpId="2"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grpId="1" nodeType="clickEffect">
                                  <p:stCondLst>
                                    <p:cond delay="0"/>
                                  </p:stCondLst>
                                  <p:childTnLst>
                                    <p:animMotion origin="layout" path="M -2.77778E-7 -2.59259E-6 L 0.0191 -2.59259E-6 C 0.02795 -2.59259E-6 0.03889 0.02523 0.03889 0.04584 L 0.03889 0.09236 " pathEditMode="relative" rAng="0" ptsTypes="AAAA">
                                      <p:cBhvr>
                                        <p:cTn id="42" dur="1500" fill="hold"/>
                                        <p:tgtEl>
                                          <p:spTgt spid="17"/>
                                        </p:tgtEl>
                                        <p:attrNameLst>
                                          <p:attrName>ppt_x</p:attrName>
                                          <p:attrName>ppt_y</p:attrName>
                                        </p:attrNameLst>
                                      </p:cBhvr>
                                      <p:rCtr x="1944" y="4606"/>
                                    </p:animMotion>
                                  </p:childTnLst>
                                </p:cTn>
                              </p:par>
                              <p:par>
                                <p:cTn id="43" presetID="50" presetClass="path" presetSubtype="0" accel="50000" decel="25000" fill="hold" grpId="1" nodeType="withEffect">
                                  <p:stCondLst>
                                    <p:cond delay="0"/>
                                  </p:stCondLst>
                                  <p:childTnLst>
                                    <p:animMotion origin="layout" path="M -2.77778E-7 -3.7037E-7 L 0.01927 -3.7037E-7 C 0.02795 -3.7037E-7 0.03906 -0.02546 0.03906 -0.04606 L 0.03906 -0.09213 " pathEditMode="relative" rAng="0" ptsTypes="AAAA">
                                      <p:cBhvr>
                                        <p:cTn id="44" dur="1500" fill="hold"/>
                                        <p:tgtEl>
                                          <p:spTgt spid="18"/>
                                        </p:tgtEl>
                                        <p:attrNameLst>
                                          <p:attrName>ppt_x</p:attrName>
                                          <p:attrName>ppt_y</p:attrName>
                                        </p:attrNameLst>
                                      </p:cBhvr>
                                      <p:rCtr x="1944" y="-4606"/>
                                    </p:animMotion>
                                  </p:childTnLst>
                                </p:cTn>
                              </p:par>
                            </p:childTnLst>
                          </p:cTn>
                        </p:par>
                        <p:par>
                          <p:cTn id="45" fill="hold">
                            <p:stCondLst>
                              <p:cond delay="1500"/>
                            </p:stCondLst>
                            <p:childTnLst>
                              <p:par>
                                <p:cTn id="46" presetID="1" presetClass="exit" presetSubtype="0" fill="hold" grpId="2" nodeType="after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1500"/>
                            </p:stCondLst>
                            <p:childTnLst>
                              <p:par>
                                <p:cTn id="49" presetID="63" presetClass="path" presetSubtype="0" decel="50000" fill="hold" grpId="2" nodeType="afterEffect">
                                  <p:stCondLst>
                                    <p:cond delay="0"/>
                                  </p:stCondLst>
                                  <p:childTnLst>
                                    <p:animMotion origin="layout" path="M 0.03889 0.09236 L 0.08733 0.09236 " pathEditMode="relative" rAng="0" ptsTypes="AA">
                                      <p:cBhvr>
                                        <p:cTn id="50" dur="1000" fill="hold"/>
                                        <p:tgtEl>
                                          <p:spTgt spid="17"/>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6" grpId="0" animBg="1"/>
      <p:bldP spid="16" grpId="1" animBg="1"/>
      <p:bldP spid="16" grpId="2" animBg="1"/>
      <p:bldP spid="16" grpId="3" animBg="1"/>
      <p:bldP spid="17" grpId="0" animBg="1"/>
      <p:bldP spid="17" grpId="1" animBg="1"/>
      <p:bldP spid="17" grpId="2" animBg="1"/>
      <p:bldP spid="18" grpId="0" animBg="1"/>
      <p:bldP spid="18" grpId="1" animBg="1"/>
      <p:bldP spid="18"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23</a:t>
            </a:fld>
            <a:endParaRPr lang="en-AU">
              <a:solidFill>
                <a:prstClr val="black">
                  <a:lumMod val="50000"/>
                  <a:lumOff val="50000"/>
                </a:prstClr>
              </a:solidFill>
            </a:endParaRPr>
          </a:p>
        </p:txBody>
      </p:sp>
      <p:sp>
        <p:nvSpPr>
          <p:cNvPr id="4" name="Title 3"/>
          <p:cNvSpPr>
            <a:spLocks noGrp="1"/>
          </p:cNvSpPr>
          <p:nvPr>
            <p:ph type="title"/>
          </p:nvPr>
        </p:nvSpPr>
        <p:spPr/>
        <p:txBody>
          <a:bodyPr/>
          <a:lstStyle/>
          <a:p>
            <a:r>
              <a:rPr lang="en-AU" dirty="0"/>
              <a:t>Example: AND Gateway</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337"/>
          <a:stretch/>
        </p:blipFill>
        <p:spPr>
          <a:xfrm>
            <a:off x="2242341" y="1782501"/>
            <a:ext cx="7563302" cy="3304162"/>
          </a:xfrm>
          <a:prstGeom prst="rect">
            <a:avLst/>
          </a:prstGeom>
        </p:spPr>
      </p:pic>
      <p:sp>
        <p:nvSpPr>
          <p:cNvPr id="11" name="Oval 10"/>
          <p:cNvSpPr/>
          <p:nvPr/>
        </p:nvSpPr>
        <p:spPr>
          <a:xfrm>
            <a:off x="2483067" y="3351660"/>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6" name="Oval 5"/>
          <p:cNvSpPr/>
          <p:nvPr/>
        </p:nvSpPr>
        <p:spPr>
          <a:xfrm>
            <a:off x="4481627" y="3345873"/>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7" name="Oval 6"/>
          <p:cNvSpPr/>
          <p:nvPr/>
        </p:nvSpPr>
        <p:spPr>
          <a:xfrm>
            <a:off x="4854061" y="2148890"/>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8" name="Rectangle 5"/>
          <p:cNvSpPr>
            <a:spLocks noChangeArrowheads="1"/>
          </p:cNvSpPr>
          <p:nvPr/>
        </p:nvSpPr>
        <p:spPr bwMode="auto">
          <a:xfrm>
            <a:off x="623393" y="958762"/>
            <a:ext cx="4342044" cy="461665"/>
          </a:xfrm>
          <a:prstGeom prst="rect">
            <a:avLst/>
          </a:prstGeom>
          <a:noFill/>
          <a:ln w="9525">
            <a:noFill/>
            <a:miter lim="800000"/>
            <a:headEnd/>
            <a:tailEnd/>
          </a:ln>
          <a:effectLst/>
        </p:spPr>
        <p:txBody>
          <a:bodyPr wrap="square">
            <a:spAutoFit/>
          </a:bodyPr>
          <a:lstStyle/>
          <a:p>
            <a:pPr algn="l"/>
            <a:r>
              <a:rPr lang="en-AU" sz="2400" b="1" dirty="0">
                <a:solidFill>
                  <a:schemeClr val="tx1">
                    <a:lumMod val="75000"/>
                    <a:lumOff val="25000"/>
                  </a:schemeClr>
                </a:solidFill>
                <a:latin typeface="+mj-lt"/>
              </a:rPr>
              <a:t>Airport security check</a:t>
            </a:r>
          </a:p>
        </p:txBody>
      </p:sp>
    </p:spTree>
    <p:extLst>
      <p:ext uri="{BB962C8B-B14F-4D97-AF65-F5344CB8AC3E}">
        <p14:creationId xmlns:p14="http://schemas.microsoft.com/office/powerpoint/2010/main" val="4669369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3.88889E-6 -4.44444E-6 L 0.21736 -0.00069 " pathEditMode="relative" rAng="0" ptsTypes="AA">
                                      <p:cBhvr>
                                        <p:cTn id="13" dur="2000" fill="hold"/>
                                        <p:tgtEl>
                                          <p:spTgt spid="11"/>
                                        </p:tgtEl>
                                        <p:attrNameLst>
                                          <p:attrName>ppt_x</p:attrName>
                                          <p:attrName>ppt_y</p:attrName>
                                        </p:attrNameLst>
                                      </p:cBhvr>
                                      <p:rCtr x="10868" y="-46"/>
                                    </p:animMotion>
                                  </p:childTnLst>
                                </p:cTn>
                              </p:par>
                            </p:childTnLst>
                          </p:cTn>
                        </p:par>
                      </p:childTnLst>
                    </p:cTn>
                  </p:par>
                  <p:par>
                    <p:cTn id="14" fill="hold">
                      <p:stCondLst>
                        <p:cond delay="indefinite"/>
                      </p:stCondLst>
                      <p:childTnLst>
                        <p:par>
                          <p:cTn id="15" fill="hold">
                            <p:stCondLst>
                              <p:cond delay="0"/>
                            </p:stCondLst>
                            <p:childTnLst>
                              <p:par>
                                <p:cTn id="16" presetID="50" presetClass="path" presetSubtype="0" accel="50000" decel="50000" fill="hold" grpId="2" nodeType="clickEffect">
                                  <p:stCondLst>
                                    <p:cond delay="0"/>
                                  </p:stCondLst>
                                  <p:childTnLst>
                                    <p:animMotion origin="layout" path="M 0.21736 -0.00069 L 0.23871 -0.00069 C 0.24843 -0.00069 0.26041 0.04607 0.26041 0.0845 L 0.26041 0.17014 " pathEditMode="relative" rAng="0" ptsTypes="AAAA">
                                      <p:cBhvr>
                                        <p:cTn id="17" dur="2000" fill="hold"/>
                                        <p:tgtEl>
                                          <p:spTgt spid="11"/>
                                        </p:tgtEl>
                                        <p:attrNameLst>
                                          <p:attrName>ppt_x</p:attrName>
                                          <p:attrName>ppt_y</p:attrName>
                                        </p:attrNameLst>
                                      </p:cBhvr>
                                      <p:rCtr x="2153" y="8542"/>
                                    </p:animMotion>
                                  </p:childTnLst>
                                </p:cTn>
                              </p:par>
                              <p:par>
                                <p:cTn id="18" presetID="1" presetClass="entr" presetSubtype="0" fill="hold" grpId="3"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50" presetClass="path" presetSubtype="0" accel="50000" decel="50000" fill="hold" grpId="0" nodeType="withEffect">
                                  <p:stCondLst>
                                    <p:cond delay="0"/>
                                  </p:stCondLst>
                                  <p:childTnLst>
                                    <p:animMotion origin="layout" path="M 3.33934E-17 4.44444E-6 L 0.02049 4.44444E-6 C 0.02969 4.44444E-6 0.04115 -0.04908 0.04115 -0.08843 L 0.04115 -0.17616 " pathEditMode="relative" rAng="0" ptsTypes="AAAA">
                                      <p:cBhvr>
                                        <p:cTn id="21" dur="2000" fill="hold"/>
                                        <p:tgtEl>
                                          <p:spTgt spid="6"/>
                                        </p:tgtEl>
                                        <p:attrNameLst>
                                          <p:attrName>ppt_x</p:attrName>
                                          <p:attrName>ppt_y</p:attrName>
                                        </p:attrNameLst>
                                      </p:cBhvr>
                                      <p:rCtr x="2049" y="-8819"/>
                                    </p:animMotion>
                                  </p:childTnLst>
                                </p:cTn>
                              </p:par>
                            </p:childTnLst>
                          </p:cTn>
                        </p:par>
                      </p:childTnLst>
                    </p:cTn>
                  </p:par>
                  <p:par>
                    <p:cTn id="22" fill="hold">
                      <p:stCondLst>
                        <p:cond delay="indefinite"/>
                      </p:stCondLst>
                      <p:childTnLst>
                        <p:par>
                          <p:cTn id="23" fill="hold">
                            <p:stCondLst>
                              <p:cond delay="0"/>
                            </p:stCondLst>
                            <p:childTnLst>
                              <p:par>
                                <p:cTn id="24" presetID="63" presetClass="path" presetSubtype="0" accel="50000" decel="50000" fill="hold" grpId="2" nodeType="clickEffect">
                                  <p:stCondLst>
                                    <p:cond delay="0"/>
                                  </p:stCondLst>
                                  <p:childTnLst>
                                    <p:animMotion origin="layout" path="M 0.03941 -0.17546 L 0.24723 -0.17546 " pathEditMode="fixed" rAng="0" ptsTypes="AA">
                                      <p:cBhvr>
                                        <p:cTn id="25" dur="2000" fill="hold"/>
                                        <p:tgtEl>
                                          <p:spTgt spid="6"/>
                                        </p:tgtEl>
                                        <p:attrNameLst>
                                          <p:attrName>ppt_x</p:attrName>
                                          <p:attrName>ppt_y</p:attrName>
                                        </p:attrNameLst>
                                      </p:cBhvr>
                                      <p:rCtr x="10972" y="-23"/>
                                    </p:animMotion>
                                  </p:childTnLst>
                                </p:cTn>
                              </p:par>
                            </p:childTnLst>
                          </p:cTn>
                        </p:par>
                        <p:par>
                          <p:cTn id="26" fill="hold">
                            <p:stCondLst>
                              <p:cond delay="2000"/>
                            </p:stCondLst>
                            <p:childTnLst>
                              <p:par>
                                <p:cTn id="27" presetID="63" presetClass="path" presetSubtype="0" accel="50000" decel="50000" fill="hold" grpId="3" nodeType="afterEffect">
                                  <p:stCondLst>
                                    <p:cond delay="0"/>
                                  </p:stCondLst>
                                  <p:childTnLst>
                                    <p:animMotion origin="layout" path="M 0.26041 0.17431 L 0.46718 0.17385 " pathEditMode="relative" rAng="0" ptsTypes="AA">
                                      <p:cBhvr>
                                        <p:cTn id="28" dur="2000" fill="hold"/>
                                        <p:tgtEl>
                                          <p:spTgt spid="11"/>
                                        </p:tgtEl>
                                        <p:attrNameLst>
                                          <p:attrName>ppt_x</p:attrName>
                                          <p:attrName>ppt_y</p:attrName>
                                        </p:attrNameLst>
                                      </p:cBhvr>
                                      <p:rCtr x="10330" y="-23"/>
                                    </p:animMotion>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63" presetClass="path" presetSubtype="0" accel="50000" decel="50000" fill="hold" grpId="6" nodeType="withEffect">
                                  <p:stCondLst>
                                    <p:cond delay="0"/>
                                  </p:stCondLst>
                                  <p:childTnLst>
                                    <p:animMotion origin="layout" path="M 0.26041 0.17709 L 0.37569 0.17223 " pathEditMode="relative" rAng="0" ptsTypes="AA">
                                      <p:cBhvr>
                                        <p:cTn id="34" dur="2000" fill="hold"/>
                                        <p:tgtEl>
                                          <p:spTgt spid="11"/>
                                        </p:tgtEl>
                                        <p:attrNameLst>
                                          <p:attrName>ppt_x</p:attrName>
                                          <p:attrName>ppt_y</p:attrName>
                                        </p:attrNameLst>
                                      </p:cBhvr>
                                      <p:rCtr x="5764" y="-255"/>
                                    </p:animMotion>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par>
                          <p:cTn id="37" fill="hold">
                            <p:stCondLst>
                              <p:cond delay="2000"/>
                            </p:stCondLst>
                            <p:childTnLst>
                              <p:par>
                                <p:cTn id="38" presetID="63" presetClass="path" presetSubtype="0" accel="50000" decel="50000" fill="hold" grpId="1" nodeType="afterEffect">
                                  <p:stCondLst>
                                    <p:cond delay="0"/>
                                  </p:stCondLst>
                                  <p:childTnLst>
                                    <p:animMotion origin="layout" path="M -1.11111E-6 -2.96296E-6 L 0.2033 -0.00046 " pathEditMode="relative" rAng="0" ptsTypes="AA">
                                      <p:cBhvr>
                                        <p:cTn id="39" dur="2000" fill="hold"/>
                                        <p:tgtEl>
                                          <p:spTgt spid="7"/>
                                        </p:tgtEl>
                                        <p:attrNameLst>
                                          <p:attrName>ppt_x</p:attrName>
                                          <p:attrName>ppt_y</p:attrName>
                                        </p:attrNameLst>
                                      </p:cBhvr>
                                      <p:rCtr x="10156" y="-23"/>
                                    </p:animMotion>
                                  </p:childTnLst>
                                </p:cTn>
                              </p:par>
                              <p:par>
                                <p:cTn id="40" presetID="63" presetClass="path" presetSubtype="0" accel="50000" decel="50000" fill="hold" grpId="7" nodeType="withEffect">
                                  <p:stCondLst>
                                    <p:cond delay="0"/>
                                  </p:stCondLst>
                                  <p:childTnLst>
                                    <p:animMotion origin="layout" path="M 0.37569 0.17222 L 0.46718 0.17477 " pathEditMode="relative" rAng="0" ptsTypes="AA">
                                      <p:cBhvr>
                                        <p:cTn id="41" dur="4000" fill="hold"/>
                                        <p:tgtEl>
                                          <p:spTgt spid="11"/>
                                        </p:tgtEl>
                                        <p:attrNameLst>
                                          <p:attrName>ppt_x</p:attrName>
                                          <p:attrName>ppt_y</p:attrName>
                                        </p:attrNameLst>
                                      </p:cBhvr>
                                      <p:rCtr x="4653" y="-23"/>
                                    </p:animMotion>
                                  </p:childTnLst>
                                </p:cTn>
                              </p:par>
                            </p:childTnLst>
                          </p:cTn>
                        </p:par>
                      </p:childTnLst>
                    </p:cTn>
                  </p:par>
                  <p:par>
                    <p:cTn id="42" fill="hold">
                      <p:stCondLst>
                        <p:cond delay="indefinite"/>
                      </p:stCondLst>
                      <p:childTnLst>
                        <p:par>
                          <p:cTn id="43" fill="hold">
                            <p:stCondLst>
                              <p:cond delay="0"/>
                            </p:stCondLst>
                            <p:childTnLst>
                              <p:par>
                                <p:cTn id="44" presetID="50" presetClass="path" presetSubtype="0" accel="50000" decel="25000" fill="hold" grpId="4" nodeType="clickEffect">
                                  <p:stCondLst>
                                    <p:cond delay="0"/>
                                  </p:stCondLst>
                                  <p:childTnLst>
                                    <p:animMotion origin="layout" path="M 0.46649 0.17385 L 0.48177 0.17385 C 0.48854 0.17385 0.49722 0.11829 0.49722 0.08195 L 0.49722 -0.00277 " pathEditMode="relative" rAng="0" ptsTypes="AAAA">
                                      <p:cBhvr>
                                        <p:cTn id="45" dur="2000" fill="hold"/>
                                        <p:tgtEl>
                                          <p:spTgt spid="11"/>
                                        </p:tgtEl>
                                        <p:attrNameLst>
                                          <p:attrName>ppt_x</p:attrName>
                                          <p:attrName>ppt_y</p:attrName>
                                        </p:attrNameLst>
                                      </p:cBhvr>
                                      <p:rCtr x="1528" y="-8843"/>
                                    </p:animMotion>
                                  </p:childTnLst>
                                </p:cTn>
                              </p:par>
                              <p:par>
                                <p:cTn id="46" presetID="50" presetClass="path" presetSubtype="0" accel="50000" decel="25000" fill="hold" grpId="2" nodeType="withEffect">
                                  <p:stCondLst>
                                    <p:cond delay="0"/>
                                  </p:stCondLst>
                                  <p:childTnLst>
                                    <p:animMotion origin="layout" path="M 0.20642 -0.00092 L 0.22188 -0.00092 C 0.22882 -0.00092 0.23767 0.04676 0.23767 0.08542 L 0.23767 0.17199 " pathEditMode="relative" rAng="0" ptsTypes="AAAA">
                                      <p:cBhvr>
                                        <p:cTn id="47" dur="2000" fill="hold"/>
                                        <p:tgtEl>
                                          <p:spTgt spid="7"/>
                                        </p:tgtEl>
                                        <p:attrNameLst>
                                          <p:attrName>ppt_x</p:attrName>
                                          <p:attrName>ppt_y</p:attrName>
                                        </p:attrNameLst>
                                      </p:cBhvr>
                                      <p:rCtr x="1563" y="8634"/>
                                    </p:animMotion>
                                  </p:childTnLst>
                                </p:cTn>
                              </p:par>
                            </p:childTnLst>
                          </p:cTn>
                        </p:par>
                        <p:par>
                          <p:cTn id="48" fill="hold">
                            <p:stCondLst>
                              <p:cond delay="2000"/>
                            </p:stCondLst>
                            <p:childTnLst>
                              <p:par>
                                <p:cTn id="49" presetID="1" presetClass="exit" presetSubtype="0" fill="hold" grpId="3" nodeType="afterEffect">
                                  <p:stCondLst>
                                    <p:cond delay="0"/>
                                  </p:stCondLst>
                                  <p:childTnLst>
                                    <p:set>
                                      <p:cBhvr>
                                        <p:cTn id="50" dur="1" fill="hold">
                                          <p:stCondLst>
                                            <p:cond delay="0"/>
                                          </p:stCondLst>
                                        </p:cTn>
                                        <p:tgtEl>
                                          <p:spTgt spid="7"/>
                                        </p:tgtEl>
                                        <p:attrNameLst>
                                          <p:attrName>style.visibility</p:attrName>
                                        </p:attrNameLst>
                                      </p:cBhvr>
                                      <p:to>
                                        <p:strVal val="hidden"/>
                                      </p:to>
                                    </p:set>
                                  </p:childTnLst>
                                </p:cTn>
                              </p:par>
                            </p:childTnLst>
                          </p:cTn>
                        </p:par>
                        <p:par>
                          <p:cTn id="51" fill="hold">
                            <p:stCondLst>
                              <p:cond delay="2000"/>
                            </p:stCondLst>
                            <p:childTnLst>
                              <p:par>
                                <p:cTn id="52" presetID="42" presetClass="path" presetSubtype="0" decel="50000" fill="hold" grpId="5" nodeType="afterEffect">
                                  <p:stCondLst>
                                    <p:cond delay="0"/>
                                  </p:stCondLst>
                                  <p:childTnLst>
                                    <p:animMotion origin="layout" path="M 0.49618 -0.00046 L 0.53611 -0.00069 " pathEditMode="relative" rAng="0" ptsTypes="AA">
                                      <p:cBhvr>
                                        <p:cTn id="53" dur="1000" fill="hold"/>
                                        <p:tgtEl>
                                          <p:spTgt spid="11"/>
                                        </p:tgtEl>
                                        <p:attrNameLst>
                                          <p:attrName>ppt_x</p:attrName>
                                          <p:attrName>ppt_y</p:attrName>
                                        </p:attrNameLst>
                                      </p:cBhvr>
                                      <p:rCtr x="1997" y="-23"/>
                                    </p:animMotion>
                                  </p:childTnLst>
                                </p:cTn>
                              </p:par>
                            </p:childTnLst>
                          </p:cTn>
                        </p:par>
                        <p:par>
                          <p:cTn id="54" fill="hold">
                            <p:stCondLst>
                              <p:cond delay="3000"/>
                            </p:stCondLst>
                            <p:childTnLst>
                              <p:par>
                                <p:cTn id="55" presetID="63" presetClass="path" presetSubtype="0" accel="50000" decel="50000" fill="hold" grpId="8" nodeType="afterEffect">
                                  <p:stCondLst>
                                    <p:cond delay="0"/>
                                  </p:stCondLst>
                                  <p:childTnLst>
                                    <p:animMotion origin="layout" path="M 0.53611 -0.00069 L 0.75052 -0.00069 " pathEditMode="relative" rAng="0" ptsTypes="AA">
                                      <p:cBhvr>
                                        <p:cTn id="56" dur="2000" fill="hold"/>
                                        <p:tgtEl>
                                          <p:spTgt spid="11"/>
                                        </p:tgtEl>
                                        <p:attrNameLst>
                                          <p:attrName>ppt_x</p:attrName>
                                          <p:attrName>ppt_y</p:attrName>
                                        </p:attrNameLst>
                                      </p:cBhvr>
                                      <p:rCtr x="11146" y="0"/>
                                    </p:animMotion>
                                  </p:childTnLst>
                                </p:cTn>
                              </p:par>
                            </p:childTnLst>
                          </p:cTn>
                        </p:par>
                        <p:par>
                          <p:cTn id="57" fill="hold">
                            <p:stCondLst>
                              <p:cond delay="5000"/>
                            </p:stCondLst>
                            <p:childTnLst>
                              <p:par>
                                <p:cTn id="58" presetID="53" presetClass="exit" presetSubtype="32" fill="hold" grpId="9" nodeType="afterEffect">
                                  <p:stCondLst>
                                    <p:cond delay="0"/>
                                  </p:stCondLst>
                                  <p:childTnLst>
                                    <p:anim calcmode="lin" valueType="num">
                                      <p:cBhvr>
                                        <p:cTn id="59" dur="500"/>
                                        <p:tgtEl>
                                          <p:spTgt spid="11"/>
                                        </p:tgtEl>
                                        <p:attrNameLst>
                                          <p:attrName>ppt_w</p:attrName>
                                        </p:attrNameLst>
                                      </p:cBhvr>
                                      <p:tavLst>
                                        <p:tav tm="0">
                                          <p:val>
                                            <p:strVal val="ppt_w"/>
                                          </p:val>
                                        </p:tav>
                                        <p:tav tm="100000">
                                          <p:val>
                                            <p:fltVal val="0"/>
                                          </p:val>
                                        </p:tav>
                                      </p:tavLst>
                                    </p:anim>
                                    <p:anim calcmode="lin" valueType="num">
                                      <p:cBhvr>
                                        <p:cTn id="60" dur="500"/>
                                        <p:tgtEl>
                                          <p:spTgt spid="11"/>
                                        </p:tgtEl>
                                        <p:attrNameLst>
                                          <p:attrName>ppt_h</p:attrName>
                                        </p:attrNameLst>
                                      </p:cBhvr>
                                      <p:tavLst>
                                        <p:tav tm="0">
                                          <p:val>
                                            <p:strVal val="ppt_h"/>
                                          </p:val>
                                        </p:tav>
                                        <p:tav tm="100000">
                                          <p:val>
                                            <p:fltVal val="0"/>
                                          </p:val>
                                        </p:tav>
                                      </p:tavLst>
                                    </p:anim>
                                    <p:animEffect transition="out" filter="fade">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1" grpId="4" animBg="1"/>
      <p:bldP spid="11" grpId="5" animBg="1"/>
      <p:bldP spid="11" grpId="6" animBg="1"/>
      <p:bldP spid="11" grpId="7" animBg="1"/>
      <p:bldP spid="11" grpId="8" animBg="1"/>
      <p:bldP spid="11" grpId="9" animBg="1"/>
      <p:bldP spid="6" grpId="0" animBg="1"/>
      <p:bldP spid="6" grpId="1" animBg="1"/>
      <p:bldP spid="6" grpId="2" animBg="1"/>
      <p:bldP spid="6" grpId="3" animBg="1"/>
      <p:bldP spid="7" grpId="0" animBg="1"/>
      <p:bldP spid="7" grpId="1" animBg="1"/>
      <p:bldP spid="7" grpId="2" animBg="1"/>
      <p:bldP spid="7" grpId="3"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1294263" y="2014990"/>
          <a:ext cx="9009889" cy="3051410"/>
        </p:xfrm>
        <a:graphic>
          <a:graphicData uri="http://schemas.openxmlformats.org/presentationml/2006/ole">
            <mc:AlternateContent xmlns:mc="http://schemas.openxmlformats.org/markup-compatibility/2006">
              <mc:Choice xmlns:v="urn:schemas-microsoft-com:vml" Requires="v">
                <p:oleObj name="Visio" r:id="rId3" imgW="9345168" imgH="3188336" progId="Visio.Drawing.11">
                  <p:embed/>
                </p:oleObj>
              </mc:Choice>
              <mc:Fallback>
                <p:oleObj name="Visio" r:id="rId3" imgW="9345168" imgH="3188336" progId="Visio.Drawing.11">
                  <p:embed/>
                  <p:pic>
                    <p:nvPicPr>
                      <p:cNvPr id="2" name="Object 1"/>
                      <p:cNvPicPr>
                        <a:picLocks noChangeAspect="1" noChangeArrowheads="1"/>
                      </p:cNvPicPr>
                      <p:nvPr/>
                    </p:nvPicPr>
                    <p:blipFill>
                      <a:blip r:embed="rId4"/>
                      <a:srcRect/>
                      <a:stretch>
                        <a:fillRect/>
                      </a:stretch>
                    </p:blipFill>
                    <p:spPr bwMode="auto">
                      <a:xfrm>
                        <a:off x="1294263" y="2014990"/>
                        <a:ext cx="9009889" cy="3051410"/>
                      </a:xfrm>
                      <a:prstGeom prst="rect">
                        <a:avLst/>
                      </a:prstGeom>
                      <a:noFill/>
                      <a:ln>
                        <a:noFill/>
                      </a:ln>
                      <a:effectLst/>
                    </p:spPr>
                  </p:pic>
                </p:oleObj>
              </mc:Fallback>
            </mc:AlternateContent>
          </a:graphicData>
        </a:graphic>
      </p:graphicFrame>
      <p:sp>
        <p:nvSpPr>
          <p:cNvPr id="994306" name="Rectangle 2"/>
          <p:cNvSpPr>
            <a:spLocks noGrp="1" noChangeArrowheads="1"/>
          </p:cNvSpPr>
          <p:nvPr>
            <p:ph type="title"/>
          </p:nvPr>
        </p:nvSpPr>
        <p:spPr/>
        <p:txBody>
          <a:bodyPr/>
          <a:lstStyle/>
          <a:p>
            <a:r>
              <a:rPr lang="en-AU" dirty="0"/>
              <a:t>Revised order-to-cash process model</a:t>
            </a:r>
          </a:p>
        </p:txBody>
      </p:sp>
      <p:sp>
        <p:nvSpPr>
          <p:cNvPr id="994308" name="Text Box 4"/>
          <p:cNvSpPr txBox="1">
            <a:spLocks noChangeArrowheads="1"/>
          </p:cNvSpPr>
          <p:nvPr/>
        </p:nvSpPr>
        <p:spPr bwMode="auto">
          <a:xfrm>
            <a:off x="4227273" y="2928114"/>
            <a:ext cx="1506537" cy="42703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XOR-split</a:t>
            </a:r>
          </a:p>
        </p:txBody>
      </p:sp>
      <p:sp>
        <p:nvSpPr>
          <p:cNvPr id="994309" name="Text Box 5"/>
          <p:cNvSpPr txBox="1">
            <a:spLocks noChangeArrowheads="1"/>
          </p:cNvSpPr>
          <p:nvPr/>
        </p:nvSpPr>
        <p:spPr bwMode="auto">
          <a:xfrm>
            <a:off x="5420872" y="4103888"/>
            <a:ext cx="1506537"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AND-split</a:t>
            </a:r>
          </a:p>
        </p:txBody>
      </p:sp>
      <p:sp>
        <p:nvSpPr>
          <p:cNvPr id="994310" name="Text Box 6"/>
          <p:cNvSpPr txBox="1">
            <a:spLocks noChangeArrowheads="1"/>
          </p:cNvSpPr>
          <p:nvPr/>
        </p:nvSpPr>
        <p:spPr bwMode="auto">
          <a:xfrm>
            <a:off x="7305977" y="4103888"/>
            <a:ext cx="1506537"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AND-join</a:t>
            </a:r>
          </a:p>
        </p:txBody>
      </p:sp>
      <p:graphicFrame>
        <p:nvGraphicFramePr>
          <p:cNvPr id="994316" name="Object 12"/>
          <p:cNvGraphicFramePr>
            <a:graphicFrameLocks noChangeAspect="1"/>
          </p:cNvGraphicFramePr>
          <p:nvPr/>
        </p:nvGraphicFramePr>
        <p:xfrm>
          <a:off x="3709988" y="2879726"/>
          <a:ext cx="5002212" cy="1408113"/>
        </p:xfrm>
        <a:graphic>
          <a:graphicData uri="http://schemas.openxmlformats.org/presentationml/2006/ole">
            <mc:AlternateContent xmlns:mc="http://schemas.openxmlformats.org/markup-compatibility/2006">
              <mc:Choice xmlns:v="urn:schemas-microsoft-com:vml" Requires="v">
                <p:oleObj name="Visio" r:id="rId5" imgW="4701069" imgH="1369302" progId="Visio.Drawing.11">
                  <p:embed/>
                </p:oleObj>
              </mc:Choice>
              <mc:Fallback>
                <p:oleObj name="Visio" r:id="rId5" imgW="4701069" imgH="1369302" progId="Visio.Drawing.11">
                  <p:embed/>
                  <p:pic>
                    <p:nvPicPr>
                      <p:cNvPr id="994316" name="Object 12"/>
                      <p:cNvPicPr>
                        <a:picLocks noChangeAspect="1" noChangeArrowheads="1"/>
                      </p:cNvPicPr>
                      <p:nvPr/>
                    </p:nvPicPr>
                    <p:blipFill>
                      <a:blip r:embed="rId6"/>
                      <a:srcRect/>
                      <a:stretch>
                        <a:fillRect/>
                      </a:stretch>
                    </p:blipFill>
                    <p:spPr bwMode="auto">
                      <a:xfrm>
                        <a:off x="3709988" y="2879726"/>
                        <a:ext cx="5002212" cy="1408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24</a:t>
            </a:fld>
            <a:endParaRPr lang="en-AU">
              <a:solidFill>
                <a:prstClr val="black">
                  <a:lumMod val="50000"/>
                  <a:lumOff val="50000"/>
                </a:prstClr>
              </a:solidFill>
            </a:endParaRPr>
          </a:p>
        </p:txBody>
      </p:sp>
    </p:spTree>
    <p:extLst>
      <p:ext uri="{BB962C8B-B14F-4D97-AF65-F5344CB8AC3E}">
        <p14:creationId xmlns:p14="http://schemas.microsoft.com/office/powerpoint/2010/main" val="404781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4316"/>
                                        </p:tgtEl>
                                        <p:attrNameLst>
                                          <p:attrName>style.visibility</p:attrName>
                                        </p:attrNameLst>
                                      </p:cBhvr>
                                      <p:to>
                                        <p:strVal val="visible"/>
                                      </p:to>
                                    </p:set>
                                    <p:animEffect transition="in" filter="fade">
                                      <p:cBhvr>
                                        <p:cTn id="7" dur="1000"/>
                                        <p:tgtEl>
                                          <p:spTgt spid="99431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94308"/>
                                        </p:tgtEl>
                                        <p:attrNameLst>
                                          <p:attrName>style.visibility</p:attrName>
                                        </p:attrNameLst>
                                      </p:cBhvr>
                                      <p:to>
                                        <p:strVal val="visible"/>
                                      </p:to>
                                    </p:set>
                                    <p:animEffect transition="in" filter="fade">
                                      <p:cBhvr>
                                        <p:cTn id="11" dur="1000"/>
                                        <p:tgtEl>
                                          <p:spTgt spid="99430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94309"/>
                                        </p:tgtEl>
                                        <p:attrNameLst>
                                          <p:attrName>style.visibility</p:attrName>
                                        </p:attrNameLst>
                                      </p:cBhvr>
                                      <p:to>
                                        <p:strVal val="visible"/>
                                      </p:to>
                                    </p:set>
                                    <p:animEffect transition="in" filter="fade">
                                      <p:cBhvr>
                                        <p:cTn id="14" dur="1000"/>
                                        <p:tgtEl>
                                          <p:spTgt spid="99430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94310"/>
                                        </p:tgtEl>
                                        <p:attrNameLst>
                                          <p:attrName>style.visibility</p:attrName>
                                        </p:attrNameLst>
                                      </p:cBhvr>
                                      <p:to>
                                        <p:strVal val="visible"/>
                                      </p:to>
                                    </p:set>
                                    <p:animEffect transition="in" filter="fade">
                                      <p:cBhvr>
                                        <p:cTn id="17" dur="1000"/>
                                        <p:tgtEl>
                                          <p:spTgt spid="994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308" grpId="0"/>
      <p:bldP spid="994309" grpId="0"/>
      <p:bldP spid="9943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9" name="Rectangle 3"/>
          <p:cNvSpPr>
            <a:spLocks noGrp="1" noChangeArrowheads="1"/>
          </p:cNvSpPr>
          <p:nvPr>
            <p:ph idx="1"/>
          </p:nvPr>
        </p:nvSpPr>
        <p:spPr>
          <a:xfrm>
            <a:off x="623392" y="1420426"/>
            <a:ext cx="10849205" cy="4744877"/>
          </a:xfrm>
        </p:spPr>
        <p:txBody>
          <a:bodyPr/>
          <a:lstStyle/>
          <a:p>
            <a:pPr marL="0" indent="0">
              <a:buNone/>
            </a:pPr>
            <a:r>
              <a:rPr lang="en-AU" dirty="0"/>
              <a:t>A company has two warehouses that store different products: Amsterdam and Hamburg. When an order is received, it is distributed across these warehouses: if some of the relevant products are maintained in Amsterdam, a sub-order is sent there; likewise, if some relevant products are maintained in Hamburg, a sub-order is sent there. Afterwards, the order is registered and the process completes.</a:t>
            </a:r>
          </a:p>
        </p:txBody>
      </p:sp>
      <p:sp>
        <p:nvSpPr>
          <p:cNvPr id="1094658" name="Rectangle 2"/>
          <p:cNvSpPr>
            <a:spLocks noGrp="1" noChangeArrowheads="1"/>
          </p:cNvSpPr>
          <p:nvPr>
            <p:ph type="title"/>
          </p:nvPr>
        </p:nvSpPr>
        <p:spPr/>
        <p:txBody>
          <a:bodyPr/>
          <a:lstStyle/>
          <a:p>
            <a:r>
              <a:rPr lang="en-AU" dirty="0"/>
              <a:t>Between XOR and AND</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25</a:t>
            </a:fld>
            <a:endParaRPr lang="en-AU">
              <a:solidFill>
                <a:prstClr val="black">
                  <a:lumMod val="50000"/>
                  <a:lumOff val="50000"/>
                </a:prstClr>
              </a:solidFill>
            </a:endParaRPr>
          </a:p>
        </p:txBody>
      </p:sp>
      <p:sp>
        <p:nvSpPr>
          <p:cNvPr id="6" name="Rectangle 5"/>
          <p:cNvSpPr>
            <a:spLocks noChangeArrowheads="1"/>
          </p:cNvSpPr>
          <p:nvPr/>
        </p:nvSpPr>
        <p:spPr bwMode="auto">
          <a:xfrm>
            <a:off x="623392" y="958762"/>
            <a:ext cx="5072220" cy="461665"/>
          </a:xfrm>
          <a:prstGeom prst="rect">
            <a:avLst/>
          </a:prstGeom>
          <a:noFill/>
          <a:ln w="9525">
            <a:noFill/>
            <a:miter lim="800000"/>
            <a:headEnd/>
            <a:tailEnd/>
          </a:ln>
          <a:effectLst/>
        </p:spPr>
        <p:txBody>
          <a:bodyPr wrap="square">
            <a:spAutoFit/>
          </a:bodyPr>
          <a:lstStyle/>
          <a:p>
            <a:pPr algn="l"/>
            <a:r>
              <a:rPr lang="en-AU" sz="2400" b="1" dirty="0">
                <a:solidFill>
                  <a:schemeClr val="tx1">
                    <a:lumMod val="75000"/>
                    <a:lumOff val="25000"/>
                  </a:schemeClr>
                </a:solidFill>
                <a:latin typeface="+mj-lt"/>
              </a:rPr>
              <a:t>Order distribution process</a:t>
            </a:r>
          </a:p>
        </p:txBody>
      </p:sp>
    </p:spTree>
    <p:extLst>
      <p:ext uri="{BB962C8B-B14F-4D97-AF65-F5344CB8AC3E}">
        <p14:creationId xmlns:p14="http://schemas.microsoft.com/office/powerpoint/2010/main" val="4107614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2155" y="1663347"/>
            <a:ext cx="8691996" cy="4312878"/>
          </a:xfrm>
          <a:prstGeom prst="rect">
            <a:avLst/>
          </a:prstGeom>
        </p:spPr>
      </p:pic>
      <p:sp>
        <p:nvSpPr>
          <p:cNvPr id="1095684" name="Rectangle 4"/>
          <p:cNvSpPr>
            <a:spLocks noGrp="1" noChangeArrowheads="1"/>
          </p:cNvSpPr>
          <p:nvPr>
            <p:ph type="title"/>
          </p:nvPr>
        </p:nvSpPr>
        <p:spPr/>
        <p:txBody>
          <a:bodyPr/>
          <a:lstStyle/>
          <a:p>
            <a:r>
              <a:rPr lang="en-AU" dirty="0"/>
              <a:t>Solution 1</a:t>
            </a:r>
            <a:endParaRPr lang="en-AU" sz="2400" i="1" dirty="0"/>
          </a:p>
        </p:txBody>
      </p:sp>
      <p:sp>
        <p:nvSpPr>
          <p:cNvPr id="1095688" name="Text Box 8"/>
          <p:cNvSpPr txBox="1">
            <a:spLocks noChangeArrowheads="1"/>
          </p:cNvSpPr>
          <p:nvPr/>
        </p:nvSpPr>
        <p:spPr bwMode="auto">
          <a:xfrm>
            <a:off x="3376671" y="2494580"/>
            <a:ext cx="1506538" cy="42703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XOR-split</a:t>
            </a:r>
          </a:p>
        </p:txBody>
      </p:sp>
      <p:sp>
        <p:nvSpPr>
          <p:cNvPr id="1095689" name="Text Box 9"/>
          <p:cNvSpPr txBox="1">
            <a:spLocks noChangeArrowheads="1"/>
          </p:cNvSpPr>
          <p:nvPr/>
        </p:nvSpPr>
        <p:spPr bwMode="auto">
          <a:xfrm>
            <a:off x="7192172" y="2494580"/>
            <a:ext cx="1506538" cy="42703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XOR-join</a:t>
            </a:r>
          </a:p>
        </p:txBody>
      </p:sp>
      <p:sp>
        <p:nvSpPr>
          <p:cNvPr id="1095690" name="Text Box 10"/>
          <p:cNvSpPr txBox="1">
            <a:spLocks noChangeArrowheads="1"/>
          </p:cNvSpPr>
          <p:nvPr/>
        </p:nvSpPr>
        <p:spPr bwMode="auto">
          <a:xfrm>
            <a:off x="3648188" y="5135268"/>
            <a:ext cx="1506538"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AND-split</a:t>
            </a:r>
          </a:p>
        </p:txBody>
      </p:sp>
      <p:sp>
        <p:nvSpPr>
          <p:cNvPr id="1095691" name="Text Box 11"/>
          <p:cNvSpPr txBox="1">
            <a:spLocks noChangeArrowheads="1"/>
          </p:cNvSpPr>
          <p:nvPr/>
        </p:nvSpPr>
        <p:spPr bwMode="auto">
          <a:xfrm>
            <a:off x="7463873" y="5135268"/>
            <a:ext cx="1506537"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AND-join</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26</a:t>
            </a:fld>
            <a:endParaRPr lang="en-AU">
              <a:solidFill>
                <a:prstClr val="black">
                  <a:lumMod val="50000"/>
                  <a:lumOff val="50000"/>
                </a:prstClr>
              </a:solidFill>
            </a:endParaRPr>
          </a:p>
        </p:txBody>
      </p:sp>
      <p:sp>
        <p:nvSpPr>
          <p:cNvPr id="9" name="Rectangle 8"/>
          <p:cNvSpPr>
            <a:spLocks noChangeArrowheads="1"/>
          </p:cNvSpPr>
          <p:nvPr/>
        </p:nvSpPr>
        <p:spPr bwMode="auto">
          <a:xfrm>
            <a:off x="815413" y="958762"/>
            <a:ext cx="4880199" cy="461665"/>
          </a:xfrm>
          <a:prstGeom prst="rect">
            <a:avLst/>
          </a:prstGeom>
          <a:noFill/>
          <a:ln w="9525">
            <a:noFill/>
            <a:miter lim="800000"/>
            <a:headEnd/>
            <a:tailEnd/>
          </a:ln>
          <a:effectLst/>
        </p:spPr>
        <p:txBody>
          <a:bodyPr wrap="square">
            <a:spAutoFit/>
          </a:bodyPr>
          <a:lstStyle/>
          <a:p>
            <a:pPr algn="l"/>
            <a:r>
              <a:rPr lang="en-AU" sz="2400" b="1" dirty="0">
                <a:solidFill>
                  <a:schemeClr val="tx1">
                    <a:lumMod val="75000"/>
                    <a:lumOff val="25000"/>
                  </a:schemeClr>
                </a:solidFill>
                <a:latin typeface="+mj-lt"/>
              </a:rPr>
              <a:t>Order distribution process</a:t>
            </a:r>
          </a:p>
        </p:txBody>
      </p:sp>
    </p:spTree>
    <p:extLst>
      <p:ext uri="{BB962C8B-B14F-4D97-AF65-F5344CB8AC3E}">
        <p14:creationId xmlns:p14="http://schemas.microsoft.com/office/powerpoint/2010/main" val="28462742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5688"/>
                                        </p:tgtEl>
                                        <p:attrNameLst>
                                          <p:attrName>style.visibility</p:attrName>
                                        </p:attrNameLst>
                                      </p:cBhvr>
                                      <p:to>
                                        <p:strVal val="visible"/>
                                      </p:to>
                                    </p:set>
                                    <p:animEffect transition="in" filter="fade">
                                      <p:cBhvr>
                                        <p:cTn id="7" dur="500"/>
                                        <p:tgtEl>
                                          <p:spTgt spid="109568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95689"/>
                                        </p:tgtEl>
                                        <p:attrNameLst>
                                          <p:attrName>style.visibility</p:attrName>
                                        </p:attrNameLst>
                                      </p:cBhvr>
                                      <p:to>
                                        <p:strVal val="visible"/>
                                      </p:to>
                                    </p:set>
                                    <p:animEffect transition="in" filter="fade">
                                      <p:cBhvr>
                                        <p:cTn id="11" dur="500"/>
                                        <p:tgtEl>
                                          <p:spTgt spid="109568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95690"/>
                                        </p:tgtEl>
                                        <p:attrNameLst>
                                          <p:attrName>style.visibility</p:attrName>
                                        </p:attrNameLst>
                                      </p:cBhvr>
                                      <p:to>
                                        <p:strVal val="visible"/>
                                      </p:to>
                                    </p:set>
                                    <p:animEffect transition="in" filter="fade">
                                      <p:cBhvr>
                                        <p:cTn id="15" dur="500"/>
                                        <p:tgtEl>
                                          <p:spTgt spid="109569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95691"/>
                                        </p:tgtEl>
                                        <p:attrNameLst>
                                          <p:attrName>style.visibility</p:attrName>
                                        </p:attrNameLst>
                                      </p:cBhvr>
                                      <p:to>
                                        <p:strVal val="visible"/>
                                      </p:to>
                                    </p:set>
                                    <p:animEffect transition="in" filter="fade">
                                      <p:cBhvr>
                                        <p:cTn id="19" dur="500"/>
                                        <p:tgtEl>
                                          <p:spTgt spid="1095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688" grpId="0"/>
      <p:bldP spid="1095689" grpId="0"/>
      <p:bldP spid="1095690" grpId="0"/>
      <p:bldP spid="109569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783" y="1529330"/>
            <a:ext cx="8532440" cy="4151090"/>
          </a:xfrm>
          <a:prstGeom prst="rect">
            <a:avLst/>
          </a:prstGeom>
        </p:spPr>
      </p:pic>
      <p:sp>
        <p:nvSpPr>
          <p:cNvPr id="1101826" name="Rectangle 2"/>
          <p:cNvSpPr>
            <a:spLocks noGrp="1" noChangeArrowheads="1"/>
          </p:cNvSpPr>
          <p:nvPr>
            <p:ph type="title"/>
          </p:nvPr>
        </p:nvSpPr>
        <p:spPr/>
        <p:txBody>
          <a:bodyPr/>
          <a:lstStyle/>
          <a:p>
            <a:r>
              <a:rPr lang="en-AU" dirty="0"/>
              <a:t>Solution 2</a:t>
            </a:r>
            <a:endParaRPr lang="en-AU" sz="2800" i="1" dirty="0"/>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27</a:t>
            </a:fld>
            <a:endParaRPr lang="en-AU">
              <a:solidFill>
                <a:prstClr val="black">
                  <a:lumMod val="50000"/>
                  <a:lumOff val="50000"/>
                </a:prstClr>
              </a:solidFill>
            </a:endParaRPr>
          </a:p>
        </p:txBody>
      </p:sp>
      <p:sp>
        <p:nvSpPr>
          <p:cNvPr id="5" name="Rectangle 4"/>
          <p:cNvSpPr>
            <a:spLocks noChangeArrowheads="1"/>
          </p:cNvSpPr>
          <p:nvPr/>
        </p:nvSpPr>
        <p:spPr bwMode="auto">
          <a:xfrm>
            <a:off x="815413" y="958762"/>
            <a:ext cx="4880199" cy="461665"/>
          </a:xfrm>
          <a:prstGeom prst="rect">
            <a:avLst/>
          </a:prstGeom>
          <a:noFill/>
          <a:ln w="9525">
            <a:noFill/>
            <a:miter lim="800000"/>
            <a:headEnd/>
            <a:tailEnd/>
          </a:ln>
          <a:effectLst/>
        </p:spPr>
        <p:txBody>
          <a:bodyPr wrap="square">
            <a:spAutoFit/>
          </a:bodyPr>
          <a:lstStyle/>
          <a:p>
            <a:pPr algn="l"/>
            <a:r>
              <a:rPr lang="en-AU" sz="2400" b="1" dirty="0">
                <a:solidFill>
                  <a:schemeClr val="tx1">
                    <a:lumMod val="75000"/>
                    <a:lumOff val="25000"/>
                  </a:schemeClr>
                </a:solidFill>
                <a:latin typeface="+mj-lt"/>
              </a:rPr>
              <a:t>Order distribution process</a:t>
            </a:r>
          </a:p>
        </p:txBody>
      </p:sp>
      <p:sp>
        <p:nvSpPr>
          <p:cNvPr id="8" name="Text Box 8"/>
          <p:cNvSpPr txBox="1">
            <a:spLocks noChangeArrowheads="1"/>
          </p:cNvSpPr>
          <p:nvPr/>
        </p:nvSpPr>
        <p:spPr bwMode="auto">
          <a:xfrm>
            <a:off x="3710738" y="4762107"/>
            <a:ext cx="1506538" cy="42703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XOR-split</a:t>
            </a:r>
          </a:p>
        </p:txBody>
      </p:sp>
      <p:sp>
        <p:nvSpPr>
          <p:cNvPr id="9" name="Text Box 9"/>
          <p:cNvSpPr txBox="1">
            <a:spLocks noChangeArrowheads="1"/>
          </p:cNvSpPr>
          <p:nvPr/>
        </p:nvSpPr>
        <p:spPr bwMode="auto">
          <a:xfrm>
            <a:off x="7451882" y="4762107"/>
            <a:ext cx="1506538" cy="42703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XOR-join</a:t>
            </a:r>
          </a:p>
        </p:txBody>
      </p:sp>
      <p:sp>
        <p:nvSpPr>
          <p:cNvPr id="10" name="Text Box 10"/>
          <p:cNvSpPr txBox="1">
            <a:spLocks noChangeArrowheads="1"/>
          </p:cNvSpPr>
          <p:nvPr/>
        </p:nvSpPr>
        <p:spPr bwMode="auto">
          <a:xfrm>
            <a:off x="3442584" y="2819511"/>
            <a:ext cx="1506538"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AND-split</a:t>
            </a:r>
          </a:p>
        </p:txBody>
      </p:sp>
      <p:sp>
        <p:nvSpPr>
          <p:cNvPr id="11" name="Text Box 11"/>
          <p:cNvSpPr txBox="1">
            <a:spLocks noChangeArrowheads="1"/>
          </p:cNvSpPr>
          <p:nvPr/>
        </p:nvSpPr>
        <p:spPr bwMode="auto">
          <a:xfrm>
            <a:off x="7225805" y="2819511"/>
            <a:ext cx="1506537"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AND-join</a:t>
            </a:r>
          </a:p>
        </p:txBody>
      </p:sp>
    </p:spTree>
    <p:extLst>
      <p:ext uri="{BB962C8B-B14F-4D97-AF65-F5344CB8AC3E}">
        <p14:creationId xmlns:p14="http://schemas.microsoft.com/office/powerpoint/2010/main" val="13085481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4" name="Rectangle 2"/>
          <p:cNvSpPr>
            <a:spLocks noGrp="1" noChangeArrowheads="1"/>
          </p:cNvSpPr>
          <p:nvPr>
            <p:ph type="title"/>
          </p:nvPr>
        </p:nvSpPr>
        <p:spPr/>
        <p:txBody>
          <a:bodyPr/>
          <a:lstStyle/>
          <a:p>
            <a:r>
              <a:rPr lang="en-AU" dirty="0"/>
              <a:t>OR Gateway</a:t>
            </a:r>
          </a:p>
        </p:txBody>
      </p:sp>
      <p:sp>
        <p:nvSpPr>
          <p:cNvPr id="2" name="Slide Number Placeholder 1"/>
          <p:cNvSpPr>
            <a:spLocks noGrp="1"/>
          </p:cNvSpPr>
          <p:nvPr>
            <p:ph type="sldNum" sz="quarter" idx="11"/>
          </p:nvPr>
        </p:nvSpPr>
        <p:spPr>
          <a:xfrm>
            <a:off x="9770751" y="6059714"/>
            <a:ext cx="533400" cy="152400"/>
          </a:xfrm>
        </p:spPr>
        <p:txBody>
          <a:bodyPr/>
          <a:lstStyle/>
          <a:p>
            <a:fld id="{F06E539D-8AB8-485C-BFEF-50E8D5427D32}" type="slidenum">
              <a:rPr lang="en-AU" smtClean="0">
                <a:solidFill>
                  <a:prstClr val="black">
                    <a:lumMod val="50000"/>
                    <a:lumOff val="50000"/>
                  </a:prstClr>
                </a:solidFill>
              </a:rPr>
              <a:pPr/>
              <a:t>28</a:t>
            </a:fld>
            <a:endParaRPr lang="en-AU">
              <a:solidFill>
                <a:prstClr val="black">
                  <a:lumMod val="50000"/>
                  <a:lumOff val="50000"/>
                </a:prstClr>
              </a:solidFill>
            </a:endParaRPr>
          </a:p>
        </p:txBody>
      </p:sp>
      <p:sp>
        <p:nvSpPr>
          <p:cNvPr id="6" name="Rectangle 5"/>
          <p:cNvSpPr/>
          <p:nvPr/>
        </p:nvSpPr>
        <p:spPr>
          <a:xfrm>
            <a:off x="2697163" y="1614150"/>
            <a:ext cx="7074133" cy="830997"/>
          </a:xfrm>
          <a:prstGeom prst="rect">
            <a:avLst/>
          </a:prstGeom>
        </p:spPr>
        <p:txBody>
          <a:bodyPr wrap="square">
            <a:spAutoFit/>
          </a:bodyPr>
          <a:lstStyle/>
          <a:p>
            <a:pPr marL="228600" lvl="1">
              <a:spcBef>
                <a:spcPct val="20000"/>
              </a:spcBef>
              <a:buClr>
                <a:prstClr val="black">
                  <a:lumMod val="50000"/>
                  <a:lumOff val="50000"/>
                </a:prstClr>
              </a:buClr>
            </a:pPr>
            <a:r>
              <a:rPr lang="en-AU" sz="2400" dirty="0">
                <a:solidFill>
                  <a:prstClr val="black">
                    <a:lumMod val="75000"/>
                    <a:lumOff val="25000"/>
                  </a:prstClr>
                </a:solidFill>
              </a:rPr>
              <a:t>An </a:t>
            </a:r>
            <a:r>
              <a:rPr lang="en-AU" sz="2400" i="1" dirty="0">
                <a:solidFill>
                  <a:prstClr val="black">
                    <a:lumMod val="75000"/>
                    <a:lumOff val="25000"/>
                  </a:prstClr>
                </a:solidFill>
              </a:rPr>
              <a:t>OR Gateway</a:t>
            </a:r>
            <a:r>
              <a:rPr lang="en-AU" sz="2400" dirty="0">
                <a:solidFill>
                  <a:prstClr val="black">
                    <a:lumMod val="75000"/>
                    <a:lumOff val="25000"/>
                  </a:prstClr>
                </a:solidFill>
              </a:rPr>
              <a:t> provides a mechanism to create and synchronize n out of m parallel flows. </a:t>
            </a:r>
          </a:p>
        </p:txBody>
      </p:sp>
      <p:sp>
        <p:nvSpPr>
          <p:cNvPr id="12" name="Rectangle 3"/>
          <p:cNvSpPr txBox="1">
            <a:spLocks noChangeArrowheads="1"/>
          </p:cNvSpPr>
          <p:nvPr/>
        </p:nvSpPr>
        <p:spPr>
          <a:xfrm>
            <a:off x="3347703" y="3519623"/>
            <a:ext cx="6642490" cy="1992363"/>
          </a:xfrm>
          <a:prstGeom prst="rect">
            <a:avLst/>
          </a:prstGeom>
        </p:spPr>
        <p:txBody>
          <a:bodyPr vert="horz" lIns="91440" tIns="45720" rIns="91440" bIns="45720" rtlCol="0" anchor="t">
            <a:noAutofit/>
          </a:bodyPr>
          <a:lstStyle>
            <a:lvl1pPr marL="182880" indent="-182880" algn="l" defTabSz="914400" rtl="0" eaLnBrk="1" latinLnBrk="0" hangingPunct="1">
              <a:spcBef>
                <a:spcPct val="20000"/>
              </a:spcBef>
              <a:buClr>
                <a:schemeClr val="tx1">
                  <a:lumMod val="50000"/>
                  <a:lumOff val="50000"/>
                </a:schemeClr>
              </a:buClr>
              <a:buFont typeface="Arial" pitchFamily="34" charset="0"/>
              <a:buChar char="•"/>
              <a:defRPr sz="2400" kern="1200">
                <a:solidFill>
                  <a:schemeClr val="tx1">
                    <a:lumMod val="75000"/>
                    <a:lumOff val="2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buNone/>
            </a:pPr>
            <a:r>
              <a:rPr lang="en-AU" i="1" dirty="0"/>
              <a:t>OR-split</a:t>
            </a:r>
            <a:r>
              <a:rPr lang="en-AU" dirty="0"/>
              <a:t> </a:t>
            </a:r>
            <a:r>
              <a:rPr lang="en-AU" dirty="0">
                <a:sym typeface="Wingdings" pitchFamily="2" charset="2"/>
              </a:rPr>
              <a:t> takes one or more branches depending on conditions</a:t>
            </a:r>
          </a:p>
          <a:p>
            <a:pPr marL="0" indent="0">
              <a:buNone/>
            </a:pPr>
            <a:endParaRPr lang="en-AU" i="1" dirty="0">
              <a:sym typeface="Wingdings" pitchFamily="2" charset="2"/>
            </a:endParaRPr>
          </a:p>
          <a:p>
            <a:pPr marL="0" indent="0">
              <a:buNone/>
            </a:pPr>
            <a:endParaRPr lang="en-AU" i="1" dirty="0">
              <a:sym typeface="Wingdings" pitchFamily="2" charset="2"/>
            </a:endParaRPr>
          </a:p>
          <a:p>
            <a:pPr marL="0" indent="0">
              <a:buNone/>
            </a:pPr>
            <a:r>
              <a:rPr lang="en-AU" i="1" dirty="0">
                <a:sym typeface="Wingdings" pitchFamily="2" charset="2"/>
              </a:rPr>
              <a:t>OR-join </a:t>
            </a:r>
            <a:r>
              <a:rPr lang="en-AU" dirty="0">
                <a:sym typeface="Wingdings" pitchFamily="2" charset="2"/>
              </a:rPr>
              <a:t> proceeds when all </a:t>
            </a:r>
            <a:r>
              <a:rPr lang="en-AU" b="1" dirty="0">
                <a:sym typeface="Wingdings" pitchFamily="2" charset="2"/>
              </a:rPr>
              <a:t>active </a:t>
            </a:r>
            <a:r>
              <a:rPr lang="en-AU" dirty="0">
                <a:sym typeface="Wingdings" pitchFamily="2" charset="2"/>
              </a:rPr>
              <a:t>incoming branches have completed</a:t>
            </a:r>
          </a:p>
          <a:p>
            <a:pPr marL="1074738" lvl="1">
              <a:buFontTx/>
              <a:buChar char="•"/>
            </a:pPr>
            <a:endParaRPr lang="en-AU" sz="2400" dirty="0">
              <a:sym typeface="Wingdings" pitchFamily="2" charset="2"/>
            </a:endParaRPr>
          </a:p>
        </p:txBody>
      </p:sp>
      <p:graphicFrame>
        <p:nvGraphicFramePr>
          <p:cNvPr id="13" name="Object 7"/>
          <p:cNvGraphicFramePr>
            <a:graphicFrameLocks noChangeAspect="1"/>
          </p:cNvGraphicFramePr>
          <p:nvPr/>
        </p:nvGraphicFramePr>
        <p:xfrm>
          <a:off x="1614489" y="2898776"/>
          <a:ext cx="1658937" cy="1647825"/>
        </p:xfrm>
        <a:graphic>
          <a:graphicData uri="http://schemas.openxmlformats.org/presentationml/2006/ole">
            <mc:AlternateContent xmlns:mc="http://schemas.openxmlformats.org/markup-compatibility/2006">
              <mc:Choice xmlns:v="urn:schemas-microsoft-com:vml" Requires="v">
                <p:oleObj name="Visio" r:id="rId3" imgW="1058310" imgH="1019436" progId="Visio.Drawing.11">
                  <p:embed/>
                </p:oleObj>
              </mc:Choice>
              <mc:Fallback>
                <p:oleObj name="Visio" r:id="rId3" imgW="1058310" imgH="1019436" progId="Visio.Drawing.11">
                  <p:embed/>
                  <p:pic>
                    <p:nvPicPr>
                      <p:cNvPr id="13" name="Object 7"/>
                      <p:cNvPicPr>
                        <a:picLocks noChangeAspect="1" noChangeArrowheads="1"/>
                      </p:cNvPicPr>
                      <p:nvPr/>
                    </p:nvPicPr>
                    <p:blipFill>
                      <a:blip r:embed="rId4"/>
                      <a:srcRect/>
                      <a:stretch>
                        <a:fillRect/>
                      </a:stretch>
                    </p:blipFill>
                    <p:spPr bwMode="auto">
                      <a:xfrm>
                        <a:off x="1614489" y="2898776"/>
                        <a:ext cx="1658937" cy="1647825"/>
                      </a:xfrm>
                      <a:prstGeom prst="rect">
                        <a:avLst/>
                      </a:prstGeom>
                      <a:noFill/>
                      <a:ln>
                        <a:noFill/>
                      </a:ln>
                      <a:effectLst/>
                    </p:spPr>
                  </p:pic>
                </p:oleObj>
              </mc:Fallback>
            </mc:AlternateContent>
          </a:graphicData>
        </a:graphic>
      </p:graphicFrame>
      <p:graphicFrame>
        <p:nvGraphicFramePr>
          <p:cNvPr id="14" name="Object 7"/>
          <p:cNvGraphicFramePr>
            <a:graphicFrameLocks noChangeAspect="1"/>
          </p:cNvGraphicFramePr>
          <p:nvPr/>
        </p:nvGraphicFramePr>
        <p:xfrm>
          <a:off x="1720851" y="4789488"/>
          <a:ext cx="1522413" cy="1477962"/>
        </p:xfrm>
        <a:graphic>
          <a:graphicData uri="http://schemas.openxmlformats.org/presentationml/2006/ole">
            <mc:AlternateContent xmlns:mc="http://schemas.openxmlformats.org/markup-compatibility/2006">
              <mc:Choice xmlns:v="urn:schemas-microsoft-com:vml" Requires="v">
                <p:oleObj name="Visio" r:id="rId5" imgW="971640" imgH="914040" progId="Visio.Drawing.11">
                  <p:embed/>
                </p:oleObj>
              </mc:Choice>
              <mc:Fallback>
                <p:oleObj name="Visio" r:id="rId5" imgW="971640" imgH="914040" progId="Visio.Drawing.11">
                  <p:embed/>
                  <p:pic>
                    <p:nvPicPr>
                      <p:cNvPr id="14" name="Object 7"/>
                      <p:cNvPicPr>
                        <a:picLocks noChangeAspect="1" noChangeArrowheads="1"/>
                      </p:cNvPicPr>
                      <p:nvPr/>
                    </p:nvPicPr>
                    <p:blipFill>
                      <a:blip r:embed="rId6"/>
                      <a:srcRect/>
                      <a:stretch>
                        <a:fillRect/>
                      </a:stretch>
                    </p:blipFill>
                    <p:spPr bwMode="auto">
                      <a:xfrm>
                        <a:off x="1720851" y="4789488"/>
                        <a:ext cx="1522413" cy="1477962"/>
                      </a:xfrm>
                      <a:prstGeom prst="rect">
                        <a:avLst/>
                      </a:prstGeom>
                      <a:noFill/>
                      <a:ln>
                        <a:noFill/>
                      </a:ln>
                      <a:effectLst/>
                    </p:spPr>
                  </p:pic>
                </p:oleObj>
              </mc:Fallback>
            </mc:AlternateContent>
          </a:graphicData>
        </a:graphic>
      </p:graphicFrame>
      <p:graphicFrame>
        <p:nvGraphicFramePr>
          <p:cNvPr id="15" name="Object 4"/>
          <p:cNvGraphicFramePr>
            <a:graphicFrameLocks noGrp="1" noChangeAspect="1"/>
          </p:cNvGraphicFramePr>
          <p:nvPr>
            <p:ph sz="quarter" idx="4294967295"/>
          </p:nvPr>
        </p:nvGraphicFramePr>
        <p:xfrm>
          <a:off x="1905001" y="1614488"/>
          <a:ext cx="792163" cy="792162"/>
        </p:xfrm>
        <a:graphic>
          <a:graphicData uri="http://schemas.openxmlformats.org/presentationml/2006/ole">
            <mc:AlternateContent xmlns:mc="http://schemas.openxmlformats.org/markup-compatibility/2006">
              <mc:Choice xmlns:v="urn:schemas-microsoft-com:vml" Requires="v">
                <p:oleObj name="Visio" r:id="rId7" imgW="586440" imgH="586440" progId="Visio.Drawing.11">
                  <p:embed/>
                </p:oleObj>
              </mc:Choice>
              <mc:Fallback>
                <p:oleObj name="Visio" r:id="rId7" imgW="586440" imgH="586440" progId="Visio.Drawing.11">
                  <p:embed/>
                  <p:pic>
                    <p:nvPicPr>
                      <p:cNvPr id="15" name="Object 4"/>
                      <p:cNvPicPr>
                        <a:picLocks noChangeAspect="1" noChangeArrowheads="1"/>
                      </p:cNvPicPr>
                      <p:nvPr/>
                    </p:nvPicPr>
                    <p:blipFill>
                      <a:blip r:embed="rId8"/>
                      <a:srcRect/>
                      <a:stretch>
                        <a:fillRect/>
                      </a:stretch>
                    </p:blipFill>
                    <p:spPr bwMode="auto">
                      <a:xfrm>
                        <a:off x="1905001" y="1614488"/>
                        <a:ext cx="792163" cy="7921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1" name="Oval 10"/>
          <p:cNvSpPr/>
          <p:nvPr/>
        </p:nvSpPr>
        <p:spPr>
          <a:xfrm>
            <a:off x="1720851" y="372268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6" name="Oval 15"/>
          <p:cNvSpPr/>
          <p:nvPr/>
        </p:nvSpPr>
        <p:spPr>
          <a:xfrm>
            <a:off x="1720851" y="372268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7" name="Oval 16"/>
          <p:cNvSpPr/>
          <p:nvPr/>
        </p:nvSpPr>
        <p:spPr>
          <a:xfrm>
            <a:off x="1991545" y="4795135"/>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8" name="Oval 17"/>
          <p:cNvSpPr/>
          <p:nvPr/>
        </p:nvSpPr>
        <p:spPr>
          <a:xfrm>
            <a:off x="1991545" y="605759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22" name="Oval 21"/>
          <p:cNvSpPr/>
          <p:nvPr/>
        </p:nvSpPr>
        <p:spPr>
          <a:xfrm>
            <a:off x="1720849" y="372268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23" name="Oval 22"/>
          <p:cNvSpPr/>
          <p:nvPr/>
        </p:nvSpPr>
        <p:spPr>
          <a:xfrm>
            <a:off x="1720850" y="372268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24" name="Oval 23"/>
          <p:cNvSpPr/>
          <p:nvPr/>
        </p:nvSpPr>
        <p:spPr>
          <a:xfrm>
            <a:off x="1991544" y="4795135"/>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25" name="Oval 24"/>
          <p:cNvSpPr/>
          <p:nvPr/>
        </p:nvSpPr>
        <p:spPr>
          <a:xfrm>
            <a:off x="1991543" y="6060215"/>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7407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50" presetClass="path" presetSubtype="0" accel="50000" fill="hold" grpId="1" nodeType="afterEffect">
                                  <p:stCondLst>
                                    <p:cond delay="0"/>
                                  </p:stCondLst>
                                  <p:childTnLst>
                                    <p:animMotion origin="layout" path="M -2.77778E-6 -1.11111E-6 L 0.03004 -1.11111E-6 C 0.04358 -1.11111E-6 0.06077 -0.02546 0.06077 -0.0463 L 0.06077 -0.09329 " pathEditMode="relative" rAng="0" ptsTypes="AAAA">
                                      <p:cBhvr>
                                        <p:cTn id="10" dur="2000" fill="hold"/>
                                        <p:tgtEl>
                                          <p:spTgt spid="22"/>
                                        </p:tgtEl>
                                        <p:attrNameLst>
                                          <p:attrName>ppt_x</p:attrName>
                                          <p:attrName>ppt_y</p:attrName>
                                        </p:attrNameLst>
                                      </p:cBhvr>
                                      <p:rCtr x="3038" y="-4676"/>
                                    </p:animMotion>
                                  </p:childTnLst>
                                </p:cTn>
                              </p:par>
                            </p:childTnLst>
                          </p:cTn>
                        </p:par>
                        <p:par>
                          <p:cTn id="11" fill="hold">
                            <p:stCondLst>
                              <p:cond delay="2500"/>
                            </p:stCondLst>
                            <p:childTnLst>
                              <p:par>
                                <p:cTn id="12" presetID="63" presetClass="path" presetSubtype="0" decel="50000" fill="hold" grpId="3" nodeType="afterEffect">
                                  <p:stCondLst>
                                    <p:cond delay="0"/>
                                  </p:stCondLst>
                                  <p:childTnLst>
                                    <p:animMotion origin="layout" path="M 0.06077 -0.09329 L 0.09028 -0.09167 " pathEditMode="relative" rAng="0" ptsTypes="AA">
                                      <p:cBhvr>
                                        <p:cTn id="13" dur="750" fill="hold"/>
                                        <p:tgtEl>
                                          <p:spTgt spid="22"/>
                                        </p:tgtEl>
                                        <p:attrNameLst>
                                          <p:attrName>ppt_x</p:attrName>
                                          <p:attrName>ppt_y</p:attrName>
                                        </p:attrNameLst>
                                      </p:cBhvr>
                                      <p:rCtr x="1476" y="69"/>
                                    </p:animMotion>
                                  </p:childTnLst>
                                </p:cTn>
                              </p:par>
                            </p:childTnLst>
                          </p:cTn>
                        </p:par>
                        <p:par>
                          <p:cTn id="14" fill="hold">
                            <p:stCondLst>
                              <p:cond delay="3250"/>
                            </p:stCondLst>
                            <p:childTnLst>
                              <p:par>
                                <p:cTn id="15" presetID="10" presetClass="exit" presetSubtype="0" fill="hold" grpId="2" nodeType="after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3750"/>
                            </p:stCondLst>
                            <p:childTnLst>
                              <p:par>
                                <p:cTn id="21" presetID="50" presetClass="path" presetSubtype="0" accel="50000" fill="hold" grpId="1" nodeType="afterEffect">
                                  <p:stCondLst>
                                    <p:cond delay="0"/>
                                  </p:stCondLst>
                                  <p:childTnLst>
                                    <p:animMotion origin="layout" path="M -2.77778E-6 -1.11111E-6 L 0.03125 -1.11111E-6 C 0.04549 -1.11111E-6 0.0632 0.02523 0.0632 0.04607 L 0.0632 0.09283 " pathEditMode="relative" rAng="0" ptsTypes="AAAA">
                                      <p:cBhvr>
                                        <p:cTn id="22" dur="2000" fill="hold"/>
                                        <p:tgtEl>
                                          <p:spTgt spid="23"/>
                                        </p:tgtEl>
                                        <p:attrNameLst>
                                          <p:attrName>ppt_x</p:attrName>
                                          <p:attrName>ppt_y</p:attrName>
                                        </p:attrNameLst>
                                      </p:cBhvr>
                                      <p:rCtr x="3160" y="4630"/>
                                    </p:animMotion>
                                  </p:childTnLst>
                                </p:cTn>
                              </p:par>
                            </p:childTnLst>
                          </p:cTn>
                        </p:par>
                        <p:par>
                          <p:cTn id="23" fill="hold">
                            <p:stCondLst>
                              <p:cond delay="5750"/>
                            </p:stCondLst>
                            <p:childTnLst>
                              <p:par>
                                <p:cTn id="24" presetID="63" presetClass="path" presetSubtype="0" decel="50000" fill="hold" grpId="3" nodeType="afterEffect">
                                  <p:stCondLst>
                                    <p:cond delay="0"/>
                                  </p:stCondLst>
                                  <p:childTnLst>
                                    <p:animMotion origin="layout" path="M 0.0632 0.09283 L 0.09271 0.09445 " pathEditMode="relative" rAng="0" ptsTypes="AA">
                                      <p:cBhvr>
                                        <p:cTn id="25" dur="750" fill="hold"/>
                                        <p:tgtEl>
                                          <p:spTgt spid="23"/>
                                        </p:tgtEl>
                                        <p:attrNameLst>
                                          <p:attrName>ppt_x</p:attrName>
                                          <p:attrName>ppt_y</p:attrName>
                                        </p:attrNameLst>
                                      </p:cBhvr>
                                      <p:rCtr x="1476" y="69"/>
                                    </p:animMotion>
                                  </p:childTnLst>
                                </p:cTn>
                              </p:par>
                            </p:childTnLst>
                          </p:cTn>
                        </p:par>
                        <p:par>
                          <p:cTn id="26" fill="hold">
                            <p:stCondLst>
                              <p:cond delay="6500"/>
                            </p:stCondLst>
                            <p:childTnLst>
                              <p:par>
                                <p:cTn id="27" presetID="10" presetClass="exit" presetSubtype="0" fill="hold" grpId="2" nodeType="afterEffect">
                                  <p:stCondLst>
                                    <p:cond delay="0"/>
                                  </p:stCondLst>
                                  <p:childTnLst>
                                    <p:animEffect transition="out" filter="fade">
                                      <p:cBhvr>
                                        <p:cTn id="28" dur="500"/>
                                        <p:tgtEl>
                                          <p:spTgt spid="23"/>
                                        </p:tgtEl>
                                      </p:cBhvr>
                                    </p:animEffect>
                                    <p:set>
                                      <p:cBhvr>
                                        <p:cTn id="29" dur="1" fill="hold">
                                          <p:stCondLst>
                                            <p:cond delay="499"/>
                                          </p:stCondLst>
                                        </p:cTn>
                                        <p:tgtEl>
                                          <p:spTgt spid="23"/>
                                        </p:tgtEl>
                                        <p:attrNameLst>
                                          <p:attrName>style.visibility</p:attrName>
                                        </p:attrNameLst>
                                      </p:cBhvr>
                                      <p:to>
                                        <p:strVal val="hidden"/>
                                      </p:to>
                                    </p:set>
                                  </p:childTnLst>
                                </p:cTn>
                              </p:par>
                            </p:childTnLst>
                          </p:cTn>
                        </p:par>
                        <p:par>
                          <p:cTn id="30" fill="hold">
                            <p:stCondLst>
                              <p:cond delay="7000"/>
                            </p:stCondLst>
                            <p:childTnLst>
                              <p:par>
                                <p:cTn id="31" presetID="1"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par>
                          <p:cTn id="33" fill="hold">
                            <p:stCondLst>
                              <p:cond delay="7000"/>
                            </p:stCondLst>
                            <p:childTnLst>
                              <p:par>
                                <p:cTn id="34" presetID="1" presetClass="entr" presetSubtype="0" fill="hold" grpId="3" nodeType="after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par>
                          <p:cTn id="36" fill="hold">
                            <p:stCondLst>
                              <p:cond delay="7000"/>
                            </p:stCondLst>
                            <p:childTnLst>
                              <p:par>
                                <p:cTn id="37" presetID="50" presetClass="path" presetSubtype="0" accel="50000" fill="hold" grpId="0" nodeType="afterEffect">
                                  <p:stCondLst>
                                    <p:cond delay="0"/>
                                  </p:stCondLst>
                                  <p:childTnLst>
                                    <p:animMotion origin="layout" path="M -2.77778E-6 -1.11111E-6 L 0.03125 -1.11111E-6 C 0.04549 -1.11111E-6 0.0632 0.02523 0.0632 0.04607 L 0.0632 0.09283 " pathEditMode="relative" rAng="0" ptsTypes="AAAA">
                                      <p:cBhvr>
                                        <p:cTn id="38" dur="2000" fill="hold"/>
                                        <p:tgtEl>
                                          <p:spTgt spid="11"/>
                                        </p:tgtEl>
                                        <p:attrNameLst>
                                          <p:attrName>ppt_x</p:attrName>
                                          <p:attrName>ppt_y</p:attrName>
                                        </p:attrNameLst>
                                      </p:cBhvr>
                                      <p:rCtr x="3160" y="4630"/>
                                    </p:animMotion>
                                  </p:childTnLst>
                                </p:cTn>
                              </p:par>
                              <p:par>
                                <p:cTn id="39" presetID="50" presetClass="path" presetSubtype="0" accel="50000" fill="hold" grpId="1" nodeType="withEffect">
                                  <p:stCondLst>
                                    <p:cond delay="0"/>
                                  </p:stCondLst>
                                  <p:childTnLst>
                                    <p:animMotion origin="layout" path="M -2.77778E-6 -1.11111E-6 L 0.03004 -1.11111E-6 C 0.04358 -1.11111E-6 0.06077 -0.02546 0.06077 -0.0463 L 0.06077 -0.09329 " pathEditMode="relative" rAng="0" ptsTypes="AAAA">
                                      <p:cBhvr>
                                        <p:cTn id="40" dur="2000" fill="hold"/>
                                        <p:tgtEl>
                                          <p:spTgt spid="16"/>
                                        </p:tgtEl>
                                        <p:attrNameLst>
                                          <p:attrName>ppt_x</p:attrName>
                                          <p:attrName>ppt_y</p:attrName>
                                        </p:attrNameLst>
                                      </p:cBhvr>
                                      <p:rCtr x="3038" y="-4676"/>
                                    </p:animMotion>
                                  </p:childTnLst>
                                </p:cTn>
                              </p:par>
                            </p:childTnLst>
                          </p:cTn>
                        </p:par>
                        <p:par>
                          <p:cTn id="41" fill="hold">
                            <p:stCondLst>
                              <p:cond delay="9000"/>
                            </p:stCondLst>
                            <p:childTnLst>
                              <p:par>
                                <p:cTn id="42" presetID="63" presetClass="path" presetSubtype="0" decel="50000" fill="hold" grpId="2" nodeType="afterEffect">
                                  <p:stCondLst>
                                    <p:cond delay="0"/>
                                  </p:stCondLst>
                                  <p:childTnLst>
                                    <p:animMotion origin="layout" path="M 0.0632 0.09283 L 0.06319 0.09282 " pathEditMode="relative" rAng="0" ptsTypes="AA">
                                      <p:cBhvr>
                                        <p:cTn id="43" dur="750" fill="hold"/>
                                        <p:tgtEl>
                                          <p:spTgt spid="11"/>
                                        </p:tgtEl>
                                        <p:attrNameLst>
                                          <p:attrName>ppt_x</p:attrName>
                                          <p:attrName>ppt_y</p:attrName>
                                        </p:attrNameLst>
                                      </p:cBhvr>
                                      <p:rCtr x="1302" y="46"/>
                                    </p:animMotion>
                                  </p:childTnLst>
                                </p:cTn>
                              </p:par>
                              <p:par>
                                <p:cTn id="44" presetID="63" presetClass="path" presetSubtype="0" decel="50000" fill="hold" grpId="3" nodeType="withEffect">
                                  <p:stCondLst>
                                    <p:cond delay="0"/>
                                  </p:stCondLst>
                                  <p:childTnLst>
                                    <p:animMotion origin="layout" path="M 0.06077 -0.09329 L 0.06077 -0.09329 " pathEditMode="relative" rAng="0" ptsTypes="AA">
                                      <p:cBhvr>
                                        <p:cTn id="45" dur="750" fill="hold"/>
                                        <p:tgtEl>
                                          <p:spTgt spid="16"/>
                                        </p:tgtEl>
                                        <p:attrNameLst>
                                          <p:attrName>ppt_x</p:attrName>
                                          <p:attrName>ppt_y</p:attrName>
                                        </p:attrNameLst>
                                      </p:cBhvr>
                                      <p:rCtr x="1823" y="46"/>
                                    </p:animMotion>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6"/>
                                        </p:tgtEl>
                                      </p:cBhvr>
                                    </p:animEffect>
                                    <p:set>
                                      <p:cBhvr>
                                        <p:cTn id="53" dur="1" fill="hold">
                                          <p:stCondLst>
                                            <p:cond delay="499"/>
                                          </p:stCondLst>
                                        </p:cTn>
                                        <p:tgtEl>
                                          <p:spTgt spid="16"/>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par>
                          <p:cTn id="58" fill="hold">
                            <p:stCondLst>
                              <p:cond delay="1000"/>
                            </p:stCondLst>
                            <p:childTnLst>
                              <p:par>
                                <p:cTn id="59" presetID="50" presetClass="path" presetSubtype="0" accel="50000" decel="50000" fill="hold" grpId="1" nodeType="afterEffect">
                                  <p:stCondLst>
                                    <p:cond delay="0"/>
                                  </p:stCondLst>
                                  <p:childTnLst>
                                    <p:animMotion origin="layout" path="M -2.77778E-7 -2.59259E-6 L 0.0191 -2.59259E-6 C 0.02795 -2.59259E-6 0.03889 0.02523 0.03889 0.04584 L 0.03889 0.09236 " pathEditMode="relative" rAng="0" ptsTypes="AAAA">
                                      <p:cBhvr>
                                        <p:cTn id="60" dur="1500" fill="hold"/>
                                        <p:tgtEl>
                                          <p:spTgt spid="24"/>
                                        </p:tgtEl>
                                        <p:attrNameLst>
                                          <p:attrName>ppt_x</p:attrName>
                                          <p:attrName>ppt_y</p:attrName>
                                        </p:attrNameLst>
                                      </p:cBhvr>
                                      <p:rCtr x="1944" y="4606"/>
                                    </p:animMotion>
                                  </p:childTnLst>
                                </p:cTn>
                              </p:par>
                            </p:childTnLst>
                          </p:cTn>
                        </p:par>
                        <p:par>
                          <p:cTn id="61" fill="hold">
                            <p:stCondLst>
                              <p:cond delay="2500"/>
                            </p:stCondLst>
                            <p:childTnLst>
                              <p:par>
                                <p:cTn id="62" presetID="63" presetClass="path" presetSubtype="0" decel="50000" fill="hold" grpId="3" nodeType="afterEffect">
                                  <p:stCondLst>
                                    <p:cond delay="0"/>
                                  </p:stCondLst>
                                  <p:childTnLst>
                                    <p:animMotion origin="layout" path="M 0.03889 0.09236 L 0.08733 0.09236 " pathEditMode="relative" rAng="0" ptsTypes="AA">
                                      <p:cBhvr>
                                        <p:cTn id="63" dur="1000" fill="hold"/>
                                        <p:tgtEl>
                                          <p:spTgt spid="24"/>
                                        </p:tgtEl>
                                        <p:attrNameLst>
                                          <p:attrName>ppt_x</p:attrName>
                                          <p:attrName>ppt_y</p:attrName>
                                        </p:attrNameLst>
                                      </p:cBhvr>
                                      <p:rCtr x="2413" y="0"/>
                                    </p:animMotion>
                                  </p:childTnLst>
                                </p:cTn>
                              </p:par>
                            </p:childTnLst>
                          </p:cTn>
                        </p:par>
                        <p:par>
                          <p:cTn id="64" fill="hold">
                            <p:stCondLst>
                              <p:cond delay="3500"/>
                            </p:stCondLst>
                            <p:childTnLst>
                              <p:par>
                                <p:cTn id="65" presetID="1" presetClass="exit" presetSubtype="0" fill="hold" grpId="2" nodeType="afterEffect">
                                  <p:stCondLst>
                                    <p:cond delay="0"/>
                                  </p:stCondLst>
                                  <p:childTnLst>
                                    <p:set>
                                      <p:cBhvr>
                                        <p:cTn id="66" dur="1" fill="hold">
                                          <p:stCondLst>
                                            <p:cond delay="0"/>
                                          </p:stCondLst>
                                        </p:cTn>
                                        <p:tgtEl>
                                          <p:spTgt spid="24"/>
                                        </p:tgtEl>
                                        <p:attrNameLst>
                                          <p:attrName>style.visibility</p:attrName>
                                        </p:attrNameLst>
                                      </p:cBhvr>
                                      <p:to>
                                        <p:strVal val="hidden"/>
                                      </p:to>
                                    </p:set>
                                  </p:childTnLst>
                                </p:cTn>
                              </p:par>
                            </p:childTnLst>
                          </p:cTn>
                        </p:par>
                        <p:par>
                          <p:cTn id="67" fill="hold">
                            <p:stCondLst>
                              <p:cond delay="3500"/>
                            </p:stCondLst>
                            <p:childTnLst>
                              <p:par>
                                <p:cTn id="68" presetID="1" presetClass="entr" presetSubtype="0"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childTnLst>
                          </p:cTn>
                        </p:par>
                        <p:par>
                          <p:cTn id="70" fill="hold">
                            <p:stCondLst>
                              <p:cond delay="3500"/>
                            </p:stCondLst>
                            <p:childTnLst>
                              <p:par>
                                <p:cTn id="71" presetID="50" presetClass="path" presetSubtype="0" accel="50000" decel="25000" fill="hold" grpId="1" nodeType="afterEffect">
                                  <p:stCondLst>
                                    <p:cond delay="0"/>
                                  </p:stCondLst>
                                  <p:childTnLst>
                                    <p:animMotion origin="layout" path="M -2.77778E-7 -1.85185E-6 L 0.01927 -1.85185E-6 C 0.02795 -1.85185E-6 0.03906 -0.02546 0.03906 -0.04606 L 0.03906 -0.09213 " pathEditMode="relative" rAng="0" ptsTypes="AAAA">
                                      <p:cBhvr>
                                        <p:cTn id="72" dur="1500" fill="hold"/>
                                        <p:tgtEl>
                                          <p:spTgt spid="25"/>
                                        </p:tgtEl>
                                        <p:attrNameLst>
                                          <p:attrName>ppt_x</p:attrName>
                                          <p:attrName>ppt_y</p:attrName>
                                        </p:attrNameLst>
                                      </p:cBhvr>
                                      <p:rCtr x="1944" y="-4606"/>
                                    </p:animMotion>
                                  </p:childTnLst>
                                </p:cTn>
                              </p:par>
                            </p:childTnLst>
                          </p:cTn>
                        </p:par>
                        <p:par>
                          <p:cTn id="73" fill="hold">
                            <p:stCondLst>
                              <p:cond delay="5000"/>
                            </p:stCondLst>
                            <p:childTnLst>
                              <p:par>
                                <p:cTn id="74" presetID="63" presetClass="path" presetSubtype="0" decel="50000" fill="hold" grpId="3" nodeType="afterEffect">
                                  <p:stCondLst>
                                    <p:cond delay="0"/>
                                  </p:stCondLst>
                                  <p:childTnLst>
                                    <p:animMotion origin="layout" path="M 0.03889 -0.0919 L 0.08629 -0.0919 " pathEditMode="relative" rAng="0" ptsTypes="AA">
                                      <p:cBhvr>
                                        <p:cTn id="75" dur="1000" fill="hold"/>
                                        <p:tgtEl>
                                          <p:spTgt spid="25"/>
                                        </p:tgtEl>
                                        <p:attrNameLst>
                                          <p:attrName>ppt_x</p:attrName>
                                          <p:attrName>ppt_y</p:attrName>
                                        </p:attrNameLst>
                                      </p:cBhvr>
                                      <p:rCtr x="2361" y="0"/>
                                    </p:animMotion>
                                  </p:childTnLst>
                                </p:cTn>
                              </p:par>
                            </p:childTnLst>
                          </p:cTn>
                        </p:par>
                        <p:par>
                          <p:cTn id="76" fill="hold">
                            <p:stCondLst>
                              <p:cond delay="6000"/>
                            </p:stCondLst>
                            <p:childTnLst>
                              <p:par>
                                <p:cTn id="77" presetID="1" presetClass="exit" presetSubtype="0" fill="hold" grpId="2" nodeType="afterEffect">
                                  <p:stCondLst>
                                    <p:cond delay="0"/>
                                  </p:stCondLst>
                                  <p:childTnLst>
                                    <p:set>
                                      <p:cBhvr>
                                        <p:cTn id="78" dur="1" fill="hold">
                                          <p:stCondLst>
                                            <p:cond delay="0"/>
                                          </p:stCondLst>
                                        </p:cTn>
                                        <p:tgtEl>
                                          <p:spTgt spid="25"/>
                                        </p:tgtEl>
                                        <p:attrNameLst>
                                          <p:attrName>style.visibility</p:attrName>
                                        </p:attrNameLst>
                                      </p:cBhvr>
                                      <p:to>
                                        <p:strVal val="hidden"/>
                                      </p:to>
                                    </p:set>
                                  </p:childTnLst>
                                </p:cTn>
                              </p:par>
                            </p:childTnLst>
                          </p:cTn>
                        </p:par>
                        <p:par>
                          <p:cTn id="79" fill="hold">
                            <p:stCondLst>
                              <p:cond delay="6000"/>
                            </p:stCondLst>
                            <p:childTnLst>
                              <p:par>
                                <p:cTn id="80" presetID="1" presetClass="entr" presetSubtype="0" fill="hold" grpId="0" nodeType="afterEffect">
                                  <p:stCondLst>
                                    <p:cond delay="0"/>
                                  </p:stCondLst>
                                  <p:childTnLst>
                                    <p:set>
                                      <p:cBhvr>
                                        <p:cTn id="81" dur="1" fill="hold">
                                          <p:stCondLst>
                                            <p:cond delay="0"/>
                                          </p:stCondLst>
                                        </p:cTn>
                                        <p:tgtEl>
                                          <p:spTgt spid="17"/>
                                        </p:tgtEl>
                                        <p:attrNameLst>
                                          <p:attrName>style.visibility</p:attrName>
                                        </p:attrNameLst>
                                      </p:cBhvr>
                                      <p:to>
                                        <p:strVal val="visible"/>
                                      </p:to>
                                    </p:set>
                                  </p:childTnLst>
                                </p:cTn>
                              </p:par>
                            </p:childTnLst>
                          </p:cTn>
                        </p:par>
                        <p:par>
                          <p:cTn id="82" fill="hold">
                            <p:stCondLst>
                              <p:cond delay="6000"/>
                            </p:stCondLst>
                            <p:childTnLst>
                              <p:par>
                                <p:cTn id="83" presetID="1" presetClass="entr" presetSubtype="0"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par>
                          <p:cTn id="85" fill="hold">
                            <p:stCondLst>
                              <p:cond delay="6000"/>
                            </p:stCondLst>
                            <p:childTnLst>
                              <p:par>
                                <p:cTn id="86" presetID="50" presetClass="path" presetSubtype="0" accel="50000" decel="50000" fill="hold" grpId="1" nodeType="afterEffect">
                                  <p:stCondLst>
                                    <p:cond delay="0"/>
                                  </p:stCondLst>
                                  <p:childTnLst>
                                    <p:animMotion origin="layout" path="M -2.77778E-7 -2.59259E-6 L 0.0191 -2.59259E-6 C 0.02795 -2.59259E-6 0.03889 0.02523 0.03889 0.04584 L 0.03889 0.09236 " pathEditMode="relative" rAng="0" ptsTypes="AAAA">
                                      <p:cBhvr>
                                        <p:cTn id="87" dur="1500" fill="hold"/>
                                        <p:tgtEl>
                                          <p:spTgt spid="17"/>
                                        </p:tgtEl>
                                        <p:attrNameLst>
                                          <p:attrName>ppt_x</p:attrName>
                                          <p:attrName>ppt_y</p:attrName>
                                        </p:attrNameLst>
                                      </p:cBhvr>
                                      <p:rCtr x="1944" y="4606"/>
                                    </p:animMotion>
                                  </p:childTnLst>
                                </p:cTn>
                              </p:par>
                              <p:par>
                                <p:cTn id="88" presetID="50" presetClass="path" presetSubtype="0" accel="50000" decel="25000" fill="hold" grpId="1" nodeType="withEffect">
                                  <p:stCondLst>
                                    <p:cond delay="0"/>
                                  </p:stCondLst>
                                  <p:childTnLst>
                                    <p:animMotion origin="layout" path="M -2.77778E-7 -3.7037E-7 L 0.01927 -3.7037E-7 C 0.02795 -3.7037E-7 0.03906 -0.02546 0.03906 -0.04606 L 0.03906 -0.09213 " pathEditMode="relative" rAng="0" ptsTypes="AAAA">
                                      <p:cBhvr>
                                        <p:cTn id="89" dur="1500" fill="hold"/>
                                        <p:tgtEl>
                                          <p:spTgt spid="18"/>
                                        </p:tgtEl>
                                        <p:attrNameLst>
                                          <p:attrName>ppt_x</p:attrName>
                                          <p:attrName>ppt_y</p:attrName>
                                        </p:attrNameLst>
                                      </p:cBhvr>
                                      <p:rCtr x="1944" y="-4606"/>
                                    </p:animMotion>
                                  </p:childTnLst>
                                </p:cTn>
                              </p:par>
                            </p:childTnLst>
                          </p:cTn>
                        </p:par>
                        <p:par>
                          <p:cTn id="90" fill="hold">
                            <p:stCondLst>
                              <p:cond delay="7500"/>
                            </p:stCondLst>
                            <p:childTnLst>
                              <p:par>
                                <p:cTn id="91" presetID="1" presetClass="exit" presetSubtype="0" fill="hold" grpId="2" nodeType="afterEffect">
                                  <p:stCondLst>
                                    <p:cond delay="0"/>
                                  </p:stCondLst>
                                  <p:childTnLst>
                                    <p:set>
                                      <p:cBhvr>
                                        <p:cTn id="92" dur="1" fill="hold">
                                          <p:stCondLst>
                                            <p:cond delay="0"/>
                                          </p:stCondLst>
                                        </p:cTn>
                                        <p:tgtEl>
                                          <p:spTgt spid="18"/>
                                        </p:tgtEl>
                                        <p:attrNameLst>
                                          <p:attrName>style.visibility</p:attrName>
                                        </p:attrNameLst>
                                      </p:cBhvr>
                                      <p:to>
                                        <p:strVal val="hidden"/>
                                      </p:to>
                                    </p:set>
                                  </p:childTnLst>
                                </p:cTn>
                              </p:par>
                            </p:childTnLst>
                          </p:cTn>
                        </p:par>
                        <p:par>
                          <p:cTn id="93" fill="hold">
                            <p:stCondLst>
                              <p:cond delay="7500"/>
                            </p:stCondLst>
                            <p:childTnLst>
                              <p:par>
                                <p:cTn id="94" presetID="63" presetClass="path" presetSubtype="0" decel="50000" fill="hold" grpId="2" nodeType="afterEffect">
                                  <p:stCondLst>
                                    <p:cond delay="0"/>
                                  </p:stCondLst>
                                  <p:childTnLst>
                                    <p:animMotion origin="layout" path="M 0.03889 0.09236 L 0.08733 0.09236 " pathEditMode="relative" rAng="0" ptsTypes="AA">
                                      <p:cBhvr>
                                        <p:cTn id="95" dur="1000" fill="hold"/>
                                        <p:tgtEl>
                                          <p:spTgt spid="17"/>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6" grpId="0" animBg="1"/>
      <p:bldP spid="16" grpId="1" animBg="1"/>
      <p:bldP spid="16" grpId="2" animBg="1"/>
      <p:bldP spid="16" grpId="3" animBg="1"/>
      <p:bldP spid="17" grpId="0" animBg="1"/>
      <p:bldP spid="17" grpId="1" animBg="1"/>
      <p:bldP spid="17" grpId="2" animBg="1"/>
      <p:bldP spid="18" grpId="0" animBg="1"/>
      <p:bldP spid="18" grpId="1" animBg="1"/>
      <p:bldP spid="18" grpId="2" animBg="1"/>
      <p:bldP spid="22" grpId="0" animBg="1"/>
      <p:bldP spid="22" grpId="1" animBg="1"/>
      <p:bldP spid="22" grpId="2" animBg="1"/>
      <p:bldP spid="22" grpId="3" animBg="1"/>
      <p:bldP spid="23" grpId="0" animBg="1"/>
      <p:bldP spid="23" grpId="1" animBg="1"/>
      <p:bldP spid="23" grpId="2" animBg="1"/>
      <p:bldP spid="23" grpId="3" animBg="1"/>
      <p:bldP spid="24" grpId="0" animBg="1"/>
      <p:bldP spid="24" grpId="1" animBg="1"/>
      <p:bldP spid="24" grpId="2" animBg="1"/>
      <p:bldP spid="24" grpId="3" animBg="1"/>
      <p:bldP spid="25" grpId="0" animBg="1"/>
      <p:bldP spid="25" grpId="1" animBg="1"/>
      <p:bldP spid="25" grpId="2" animBg="1"/>
      <p:bldP spid="25" grpId="3"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783" y="2030182"/>
            <a:ext cx="8532440" cy="2797636"/>
          </a:xfrm>
          <a:prstGeom prst="rect">
            <a:avLst/>
          </a:prstGeom>
        </p:spPr>
      </p:pic>
      <p:sp>
        <p:nvSpPr>
          <p:cNvPr id="1096710" name="Rectangle 6"/>
          <p:cNvSpPr>
            <a:spLocks noGrp="1" noChangeArrowheads="1"/>
          </p:cNvSpPr>
          <p:nvPr>
            <p:ph type="title"/>
          </p:nvPr>
        </p:nvSpPr>
        <p:spPr/>
        <p:txBody>
          <a:bodyPr/>
          <a:lstStyle/>
          <a:p>
            <a:r>
              <a:rPr lang="en-AU" dirty="0"/>
              <a:t>Solution using OR Gateway</a:t>
            </a:r>
          </a:p>
        </p:txBody>
      </p:sp>
      <p:sp>
        <p:nvSpPr>
          <p:cNvPr id="1096712" name="Text Box 8" hidden="1"/>
          <p:cNvSpPr txBox="1">
            <a:spLocks noChangeArrowheads="1"/>
          </p:cNvSpPr>
          <p:nvPr/>
        </p:nvSpPr>
        <p:spPr bwMode="auto">
          <a:xfrm>
            <a:off x="4478465" y="2925830"/>
            <a:ext cx="1506538"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OR-split</a:t>
            </a:r>
          </a:p>
        </p:txBody>
      </p:sp>
      <p:sp>
        <p:nvSpPr>
          <p:cNvPr id="1096713" name="Text Box 9" hidden="1"/>
          <p:cNvSpPr txBox="1">
            <a:spLocks noChangeArrowheads="1"/>
          </p:cNvSpPr>
          <p:nvPr/>
        </p:nvSpPr>
        <p:spPr bwMode="auto">
          <a:xfrm>
            <a:off x="6461004" y="2925829"/>
            <a:ext cx="1506537" cy="42703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a:solidFill>
                  <a:prstClr val="black"/>
                </a:solidFill>
                <a:latin typeface="Arial" charset="0"/>
                <a:ea typeface="ＭＳ Ｐゴシック" pitchFamily="34" charset="-128"/>
              </a:rPr>
              <a:t>OR-join</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29</a:t>
            </a:fld>
            <a:endParaRPr lang="en-AU">
              <a:solidFill>
                <a:prstClr val="black">
                  <a:lumMod val="50000"/>
                  <a:lumOff val="50000"/>
                </a:prstClr>
              </a:solidFill>
            </a:endParaRPr>
          </a:p>
        </p:txBody>
      </p:sp>
      <p:sp>
        <p:nvSpPr>
          <p:cNvPr id="7" name="Rectangle 6"/>
          <p:cNvSpPr>
            <a:spLocks noChangeArrowheads="1"/>
          </p:cNvSpPr>
          <p:nvPr/>
        </p:nvSpPr>
        <p:spPr bwMode="auto">
          <a:xfrm>
            <a:off x="815413" y="958762"/>
            <a:ext cx="4880199" cy="461665"/>
          </a:xfrm>
          <a:prstGeom prst="rect">
            <a:avLst/>
          </a:prstGeom>
          <a:noFill/>
          <a:ln w="9525">
            <a:noFill/>
            <a:miter lim="800000"/>
            <a:headEnd/>
            <a:tailEnd/>
          </a:ln>
          <a:effectLst/>
        </p:spPr>
        <p:txBody>
          <a:bodyPr wrap="square">
            <a:spAutoFit/>
          </a:bodyPr>
          <a:lstStyle/>
          <a:p>
            <a:pPr algn="l"/>
            <a:r>
              <a:rPr lang="en-AU" sz="2400" b="1" dirty="0">
                <a:solidFill>
                  <a:schemeClr val="tx1">
                    <a:lumMod val="75000"/>
                    <a:lumOff val="25000"/>
                  </a:schemeClr>
                </a:solidFill>
                <a:latin typeface="+mj-lt"/>
              </a:rPr>
              <a:t>Order distribution process</a:t>
            </a:r>
          </a:p>
        </p:txBody>
      </p:sp>
      <p:sp>
        <p:nvSpPr>
          <p:cNvPr id="11" name="Oval 10"/>
          <p:cNvSpPr/>
          <p:nvPr/>
        </p:nvSpPr>
        <p:spPr>
          <a:xfrm>
            <a:off x="1945645" y="3304680"/>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7" name="Oval 16"/>
          <p:cNvSpPr/>
          <p:nvPr/>
        </p:nvSpPr>
        <p:spPr>
          <a:xfrm>
            <a:off x="3938862" y="3304680"/>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8" name="Oval 17"/>
          <p:cNvSpPr/>
          <p:nvPr/>
        </p:nvSpPr>
        <p:spPr>
          <a:xfrm>
            <a:off x="3938863" y="3304680"/>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12983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6712"/>
                                        </p:tgtEl>
                                        <p:attrNameLst>
                                          <p:attrName>style.visibility</p:attrName>
                                        </p:attrNameLst>
                                      </p:cBhvr>
                                      <p:to>
                                        <p:strVal val="visible"/>
                                      </p:to>
                                    </p:set>
                                    <p:animEffect transition="in" filter="fade">
                                      <p:cBhvr>
                                        <p:cTn id="7" dur="1000"/>
                                        <p:tgtEl>
                                          <p:spTgt spid="10967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96713"/>
                                        </p:tgtEl>
                                        <p:attrNameLst>
                                          <p:attrName>style.visibility</p:attrName>
                                        </p:attrNameLst>
                                      </p:cBhvr>
                                      <p:to>
                                        <p:strVal val="visible"/>
                                      </p:to>
                                    </p:set>
                                    <p:animEffect transition="in" filter="fade">
                                      <p:cBhvr>
                                        <p:cTn id="11" dur="1000"/>
                                        <p:tgtEl>
                                          <p:spTgt spid="1096713"/>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500"/>
                            </p:stCondLst>
                            <p:childTnLst>
                              <p:par>
                                <p:cTn id="20" presetID="63" presetClass="path" presetSubtype="0" accel="50000" decel="50000" fill="hold" grpId="7" nodeType="afterEffect">
                                  <p:stCondLst>
                                    <p:cond delay="0"/>
                                  </p:stCondLst>
                                  <p:childTnLst>
                                    <p:animMotion origin="layout" path="M 4.44444E-6 -1.48148E-6 L 0.21736 -0.0007 " pathEditMode="relative" rAng="0" ptsTypes="AA">
                                      <p:cBhvr>
                                        <p:cTn id="21" dur="2000" fill="hold"/>
                                        <p:tgtEl>
                                          <p:spTgt spid="11"/>
                                        </p:tgtEl>
                                        <p:attrNameLst>
                                          <p:attrName>ppt_x</p:attrName>
                                          <p:attrName>ppt_y</p:attrName>
                                        </p:attrNameLst>
                                      </p:cBhvr>
                                      <p:rCtr x="10885" y="-93"/>
                                    </p:animMotion>
                                  </p:childTnLst>
                                </p:cTn>
                              </p:par>
                            </p:childTnLst>
                          </p:cTn>
                        </p:par>
                        <p:par>
                          <p:cTn id="22" fill="hold">
                            <p:stCondLst>
                              <p:cond delay="2500"/>
                            </p:stCondLst>
                            <p:childTnLst>
                              <p:par>
                                <p:cTn id="23" presetID="50" presetClass="path" presetSubtype="0" accel="50000" fill="hold" grpId="6" nodeType="afterEffect">
                                  <p:stCondLst>
                                    <p:cond delay="0"/>
                                  </p:stCondLst>
                                  <p:childTnLst>
                                    <p:animMotion origin="layout" path="M 0.21736 -0.00069 L 0.23923 -0.00069 C 0.2493 -0.00069 0.26163 -0.03796 0.26163 -0.06782 L 0.26163 -0.13495 " pathEditMode="relative" rAng="0" ptsTypes="AAAA">
                                      <p:cBhvr>
                                        <p:cTn id="24" dur="1500" fill="hold"/>
                                        <p:tgtEl>
                                          <p:spTgt spid="11"/>
                                        </p:tgtEl>
                                        <p:attrNameLst>
                                          <p:attrName>ppt_x</p:attrName>
                                          <p:attrName>ppt_y</p:attrName>
                                        </p:attrNameLst>
                                      </p:cBhvr>
                                      <p:rCtr x="2205" y="-6713"/>
                                    </p:animMotion>
                                  </p:childTnLst>
                                </p:cTn>
                              </p:par>
                            </p:childTnLst>
                          </p:cTn>
                        </p:par>
                        <p:par>
                          <p:cTn id="25" fill="hold">
                            <p:stCondLst>
                              <p:cond delay="4000"/>
                            </p:stCondLst>
                            <p:childTnLst>
                              <p:par>
                                <p:cTn id="26" presetID="42" presetClass="path" presetSubtype="0" decel="50000" fill="hold" grpId="0" nodeType="afterEffect">
                                  <p:stCondLst>
                                    <p:cond delay="0"/>
                                  </p:stCondLst>
                                  <p:childTnLst>
                                    <p:animMotion origin="layout" path="M 0.26163 -0.13496 L 0.36927 -0.13194 " pathEditMode="relative" rAng="0" ptsTypes="AA">
                                      <p:cBhvr>
                                        <p:cTn id="27" dur="1250" fill="hold"/>
                                        <p:tgtEl>
                                          <p:spTgt spid="11"/>
                                        </p:tgtEl>
                                        <p:attrNameLst>
                                          <p:attrName>ppt_x</p:attrName>
                                          <p:attrName>ppt_y</p:attrName>
                                        </p:attrNameLst>
                                      </p:cBhvr>
                                      <p:rCtr x="5382" y="116"/>
                                    </p:animMotion>
                                  </p:childTnLst>
                                </p:cTn>
                              </p:par>
                            </p:childTnLst>
                          </p:cTn>
                        </p:par>
                      </p:childTnLst>
                    </p:cTn>
                  </p:par>
                  <p:par>
                    <p:cTn id="28" fill="hold">
                      <p:stCondLst>
                        <p:cond delay="indefinite"/>
                      </p:stCondLst>
                      <p:childTnLst>
                        <p:par>
                          <p:cTn id="29" fill="hold">
                            <p:stCondLst>
                              <p:cond delay="0"/>
                            </p:stCondLst>
                            <p:childTnLst>
                              <p:par>
                                <p:cTn id="30" presetID="63" presetClass="path" presetSubtype="0" accel="50000" decel="50000" fill="hold" grpId="3" nodeType="clickEffect">
                                  <p:stCondLst>
                                    <p:cond delay="0"/>
                                  </p:stCondLst>
                                  <p:childTnLst>
                                    <p:animMotion origin="layout" path="M 0.36927 -0.13194 L 0.59288 -0.13333 " pathEditMode="relative" rAng="0" ptsTypes="AA">
                                      <p:cBhvr>
                                        <p:cTn id="31" dur="2000" fill="hold"/>
                                        <p:tgtEl>
                                          <p:spTgt spid="11"/>
                                        </p:tgtEl>
                                        <p:attrNameLst>
                                          <p:attrName>ppt_x</p:attrName>
                                          <p:attrName>ppt_y</p:attrName>
                                        </p:attrNameLst>
                                      </p:cBhvr>
                                      <p:rCtr x="11181" y="-69"/>
                                    </p:animMotion>
                                  </p:childTnLst>
                                </p:cTn>
                              </p:par>
                            </p:childTnLst>
                          </p:cTn>
                        </p:par>
                        <p:par>
                          <p:cTn id="32" fill="hold">
                            <p:stCondLst>
                              <p:cond delay="2000"/>
                            </p:stCondLst>
                            <p:childTnLst>
                              <p:par>
                                <p:cTn id="33" presetID="50" presetClass="path" presetSubtype="0" fill="hold" grpId="8" nodeType="afterEffect">
                                  <p:stCondLst>
                                    <p:cond delay="0"/>
                                  </p:stCondLst>
                                  <p:childTnLst>
                                    <p:animMotion origin="layout" path="M 0.59288 -0.13333 L 0.60572 -0.13333 C 0.61163 -0.13333 0.61892 -0.09629 0.61892 -0.06574 L 0.61892 0.00185 " pathEditMode="relative" rAng="0" ptsTypes="AAAA">
                                      <p:cBhvr>
                                        <p:cTn id="34" dur="1500" fill="hold"/>
                                        <p:tgtEl>
                                          <p:spTgt spid="11"/>
                                        </p:tgtEl>
                                        <p:attrNameLst>
                                          <p:attrName>ppt_x</p:attrName>
                                          <p:attrName>ppt_y</p:attrName>
                                        </p:attrNameLst>
                                      </p:cBhvr>
                                      <p:rCtr x="1302" y="6759"/>
                                    </p:animMotion>
                                  </p:childTnLst>
                                </p:cTn>
                              </p:par>
                            </p:childTnLst>
                          </p:cTn>
                        </p:par>
                        <p:par>
                          <p:cTn id="35" fill="hold">
                            <p:stCondLst>
                              <p:cond delay="3500"/>
                            </p:stCondLst>
                            <p:childTnLst>
                              <p:par>
                                <p:cTn id="36" presetID="63" presetClass="path" presetSubtype="0" decel="50000" fill="hold" grpId="9" nodeType="afterEffect">
                                  <p:stCondLst>
                                    <p:cond delay="0"/>
                                  </p:stCondLst>
                                  <p:childTnLst>
                                    <p:animMotion origin="layout" path="M 0.61892 -0.00324 L 0.65642 -0.00023 " pathEditMode="relative" rAng="0" ptsTypes="AA">
                                      <p:cBhvr>
                                        <p:cTn id="37" dur="750" fill="hold"/>
                                        <p:tgtEl>
                                          <p:spTgt spid="11"/>
                                        </p:tgtEl>
                                        <p:attrNameLst>
                                          <p:attrName>ppt_x</p:attrName>
                                          <p:attrName>ppt_y</p:attrName>
                                        </p:attrNameLst>
                                      </p:cBhvr>
                                      <p:rCtr x="1875" y="139"/>
                                    </p:animMotion>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2" nodeType="clickEffect">
                                  <p:stCondLst>
                                    <p:cond delay="0"/>
                                  </p:stCondLst>
                                  <p:childTnLst>
                                    <p:animMotion origin="layout" path="M 0.21736 -0.00069 L 0.23923 -0.00069 C 0.2493 -0.00069 0.26163 0.03843 0.26163 0.0706 L 0.26163 0.14259 " pathEditMode="relative" rAng="0" ptsTypes="AAAA">
                                      <p:cBhvr>
                                        <p:cTn id="41" dur="1500" fill="hold"/>
                                        <p:tgtEl>
                                          <p:spTgt spid="11"/>
                                        </p:tgtEl>
                                        <p:attrNameLst>
                                          <p:attrName>ppt_x</p:attrName>
                                          <p:attrName>ppt_y</p:attrName>
                                        </p:attrNameLst>
                                      </p:cBhvr>
                                      <p:rCtr x="2205" y="7153"/>
                                    </p:animMotion>
                                  </p:childTnLst>
                                </p:cTn>
                              </p:par>
                            </p:childTnLst>
                          </p:cTn>
                        </p:par>
                        <p:par>
                          <p:cTn id="42" fill="hold">
                            <p:stCondLst>
                              <p:cond delay="1500"/>
                            </p:stCondLst>
                            <p:childTnLst>
                              <p:par>
                                <p:cTn id="43" presetID="63" presetClass="path" presetSubtype="0" accel="50000" decel="50000" fill="hold" grpId="4" nodeType="afterEffect">
                                  <p:stCondLst>
                                    <p:cond delay="0"/>
                                  </p:stCondLst>
                                  <p:childTnLst>
                                    <p:animMotion origin="layout" path="M 0.26163 0.14259 L 0.3717 0.14259 " pathEditMode="fixed" rAng="0" ptsTypes="AA">
                                      <p:cBhvr>
                                        <p:cTn id="44" dur="1250" fill="hold"/>
                                        <p:tgtEl>
                                          <p:spTgt spid="11"/>
                                        </p:tgtEl>
                                        <p:attrNameLst>
                                          <p:attrName>ppt_x</p:attrName>
                                          <p:attrName>ppt_y</p:attrName>
                                        </p:attrNameLst>
                                      </p:cBhvr>
                                      <p:rCtr x="5503" y="0"/>
                                    </p:animMotion>
                                  </p:childTnLst>
                                </p:cTn>
                              </p:par>
                            </p:childTnLst>
                          </p:cTn>
                        </p:par>
                        <p:par>
                          <p:cTn id="45" fill="hold">
                            <p:stCondLst>
                              <p:cond delay="2750"/>
                            </p:stCondLst>
                            <p:childTnLst>
                              <p:par>
                                <p:cTn id="46" presetID="63" presetClass="path" presetSubtype="0" accel="50000" decel="50000" fill="hold" grpId="5" nodeType="afterEffect">
                                  <p:stCondLst>
                                    <p:cond delay="0"/>
                                  </p:stCondLst>
                                  <p:childTnLst>
                                    <p:animMotion origin="layout" path="M 0.3717 0.14259 L 0.58958 0.14421 " pathEditMode="relative" rAng="0" ptsTypes="AA">
                                      <p:cBhvr>
                                        <p:cTn id="47" dur="2000" fill="hold"/>
                                        <p:tgtEl>
                                          <p:spTgt spid="11"/>
                                        </p:tgtEl>
                                        <p:attrNameLst>
                                          <p:attrName>ppt_x</p:attrName>
                                          <p:attrName>ppt_y</p:attrName>
                                        </p:attrNameLst>
                                      </p:cBhvr>
                                      <p:rCtr x="10885" y="69"/>
                                    </p:animMotion>
                                  </p:childTnLst>
                                </p:cTn>
                              </p:par>
                            </p:childTnLst>
                          </p:cTn>
                        </p:par>
                        <p:par>
                          <p:cTn id="48" fill="hold">
                            <p:stCondLst>
                              <p:cond delay="4750"/>
                            </p:stCondLst>
                            <p:childTnLst>
                              <p:par>
                                <p:cTn id="49" presetID="43" presetClass="path" presetSubtype="0" accel="50000" decel="50000" fill="hold" grpId="10" nodeType="afterEffect">
                                  <p:stCondLst>
                                    <p:cond delay="0"/>
                                  </p:stCondLst>
                                  <p:childTnLst>
                                    <p:animMotion origin="layout" path="M 0.58958 0.14421 L 0.60451 0.14421 C 0.61111 0.14421 0.61944 0.10417 0.61944 0.07176 L 0.61944 -0.00023 " pathEditMode="relative" rAng="0" ptsTypes="AAAA">
                                      <p:cBhvr>
                                        <p:cTn id="50" dur="1500" fill="hold"/>
                                        <p:tgtEl>
                                          <p:spTgt spid="11"/>
                                        </p:tgtEl>
                                        <p:attrNameLst>
                                          <p:attrName>ppt_x</p:attrName>
                                          <p:attrName>ppt_y</p:attrName>
                                        </p:attrNameLst>
                                      </p:cBhvr>
                                      <p:rCtr x="1493" y="-7222"/>
                                    </p:animMotion>
                                  </p:childTnLst>
                                </p:cTn>
                              </p:par>
                            </p:childTnLst>
                          </p:cTn>
                        </p:par>
                        <p:par>
                          <p:cTn id="51" fill="hold">
                            <p:stCondLst>
                              <p:cond delay="6250"/>
                            </p:stCondLst>
                            <p:childTnLst>
                              <p:par>
                                <p:cTn id="52" presetID="63" presetClass="path" presetSubtype="0" decel="50000" fill="hold" grpId="11" nodeType="afterEffect">
                                  <p:stCondLst>
                                    <p:cond delay="0"/>
                                  </p:stCondLst>
                                  <p:childTnLst>
                                    <p:animMotion origin="layout" path="M 0.61788 0.00093 L 0.65121 -1.48148E-6 " pathEditMode="relative" rAng="0" ptsTypes="AA">
                                      <p:cBhvr>
                                        <p:cTn id="53" dur="750" fill="hold"/>
                                        <p:tgtEl>
                                          <p:spTgt spid="11"/>
                                        </p:tgtEl>
                                        <p:attrNameLst>
                                          <p:attrName>ppt_x</p:attrName>
                                          <p:attrName>ppt_y</p:attrName>
                                        </p:attrNameLst>
                                      </p:cBhvr>
                                      <p:rCtr x="1667" y="-46"/>
                                    </p:animMotion>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2" nodeType="clickEffect">
                                  <p:stCondLst>
                                    <p:cond delay="0"/>
                                  </p:stCondLst>
                                  <p:childTnLst>
                                    <p:set>
                                      <p:cBhvr>
                                        <p:cTn id="57" dur="1" fill="hold">
                                          <p:stCondLst>
                                            <p:cond delay="0"/>
                                          </p:stCondLst>
                                        </p:cTn>
                                        <p:tgtEl>
                                          <p:spTgt spid="11"/>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childTnLst>
                          </p:cTn>
                        </p:par>
                        <p:par>
                          <p:cTn id="60" fill="hold">
                            <p:stCondLst>
                              <p:cond delay="0"/>
                            </p:stCondLst>
                            <p:childTnLst>
                              <p:par>
                                <p:cTn id="61" presetID="50" presetClass="path" presetSubtype="0" accel="50000" decel="50000" fill="hold" grpId="1" nodeType="afterEffect">
                                  <p:stCondLst>
                                    <p:cond delay="0"/>
                                  </p:stCondLst>
                                  <p:childTnLst>
                                    <p:animMotion origin="layout" path="M -0.00052 -0.00069 L 0.02135 -0.00069 C 0.03142 -0.00069 0.04375 0.0382 0.04375 0.07037 L 0.04375 0.1419 " pathEditMode="relative" rAng="0" ptsTypes="AAAA">
                                      <p:cBhvr>
                                        <p:cTn id="62" dur="1500" fill="hold"/>
                                        <p:tgtEl>
                                          <p:spTgt spid="17"/>
                                        </p:tgtEl>
                                        <p:attrNameLst>
                                          <p:attrName>ppt_x</p:attrName>
                                          <p:attrName>ppt_y</p:attrName>
                                        </p:attrNameLst>
                                      </p:cBhvr>
                                      <p:rCtr x="2205" y="7130"/>
                                    </p:animMotion>
                                  </p:childTnLst>
                                </p:cTn>
                              </p:par>
                              <p:par>
                                <p:cTn id="63" presetID="1" presetClass="entr" presetSubtype="0" fill="hold" grpId="3"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50" presetClass="path" presetSubtype="0" accel="50000" decel="50000" fill="hold" grpId="0" nodeType="withEffect">
                                  <p:stCondLst>
                                    <p:cond delay="0"/>
                                  </p:stCondLst>
                                  <p:childTnLst>
                                    <p:animMotion origin="layout" path="M -0.00052 -0.00069 L 0.02257 -0.00069 C 0.03316 -0.00069 0.04618 -0.03796 0.04618 -0.06782 L 0.04618 -0.13356 " pathEditMode="relative" rAng="0" ptsTypes="AAAA">
                                      <p:cBhvr>
                                        <p:cTn id="66" dur="1500" fill="hold"/>
                                        <p:tgtEl>
                                          <p:spTgt spid="18"/>
                                        </p:tgtEl>
                                        <p:attrNameLst>
                                          <p:attrName>ppt_x</p:attrName>
                                          <p:attrName>ppt_y</p:attrName>
                                        </p:attrNameLst>
                                      </p:cBhvr>
                                      <p:rCtr x="2326" y="-6644"/>
                                    </p:animMotion>
                                  </p:childTnLst>
                                </p:cTn>
                              </p:par>
                            </p:childTnLst>
                          </p:cTn>
                        </p:par>
                      </p:childTnLst>
                    </p:cTn>
                  </p:par>
                  <p:par>
                    <p:cTn id="67" fill="hold">
                      <p:stCondLst>
                        <p:cond delay="indefinite"/>
                      </p:stCondLst>
                      <p:childTnLst>
                        <p:par>
                          <p:cTn id="68" fill="hold">
                            <p:stCondLst>
                              <p:cond delay="0"/>
                            </p:stCondLst>
                            <p:childTnLst>
                              <p:par>
                                <p:cTn id="69" presetID="63" presetClass="path" presetSubtype="0" accel="50000" decel="50000" fill="hold" grpId="2" nodeType="clickEffect">
                                  <p:stCondLst>
                                    <p:cond delay="0"/>
                                  </p:stCondLst>
                                  <p:childTnLst>
                                    <p:animMotion origin="layout" path="M 0.04375 -0.13495 L 0.375 -0.13333 " pathEditMode="fixed" rAng="0" ptsTypes="AA">
                                      <p:cBhvr>
                                        <p:cTn id="70" dur="2000" fill="hold"/>
                                        <p:tgtEl>
                                          <p:spTgt spid="18"/>
                                        </p:tgtEl>
                                        <p:attrNameLst>
                                          <p:attrName>ppt_x</p:attrName>
                                          <p:attrName>ppt_y</p:attrName>
                                        </p:attrNameLst>
                                      </p:cBhvr>
                                      <p:rCtr x="16493" y="-23"/>
                                    </p:animMotion>
                                  </p:childTnLst>
                                </p:cTn>
                              </p:par>
                              <p:par>
                                <p:cTn id="71" presetID="63" presetClass="path" presetSubtype="0" accel="50000" decel="50000" fill="hold" grpId="4" nodeType="withEffect">
                                  <p:stCondLst>
                                    <p:cond delay="0"/>
                                  </p:stCondLst>
                                  <p:childTnLst>
                                    <p:animMotion origin="layout" path="M 0.04375 0.14259 L 0.28837 0.14352 " pathEditMode="relative" rAng="0" ptsTypes="AA">
                                      <p:cBhvr>
                                        <p:cTn id="72" dur="1500" fill="hold"/>
                                        <p:tgtEl>
                                          <p:spTgt spid="17"/>
                                        </p:tgtEl>
                                        <p:attrNameLst>
                                          <p:attrName>ppt_x</p:attrName>
                                          <p:attrName>ppt_y</p:attrName>
                                        </p:attrNameLst>
                                      </p:cBhvr>
                                      <p:rCtr x="12222" y="46"/>
                                    </p:animMotion>
                                  </p:childTnLst>
                                </p:cTn>
                              </p:par>
                            </p:childTnLst>
                          </p:cTn>
                        </p:par>
                        <p:par>
                          <p:cTn id="73" fill="hold">
                            <p:stCondLst>
                              <p:cond delay="2000"/>
                            </p:stCondLst>
                            <p:childTnLst>
                              <p:par>
                                <p:cTn id="74" presetID="63" presetClass="path" presetSubtype="0" accel="50000" decel="50000" fill="hold" grpId="7" nodeType="afterEffect">
                                  <p:stCondLst>
                                    <p:cond delay="750"/>
                                  </p:stCondLst>
                                  <p:childTnLst>
                                    <p:animMotion origin="layout" path="M 0.28837 0.14352 L 0.3717 0.14421 " pathEditMode="relative" rAng="0" ptsTypes="AA">
                                      <p:cBhvr>
                                        <p:cTn id="75" dur="1000" fill="hold"/>
                                        <p:tgtEl>
                                          <p:spTgt spid="17"/>
                                        </p:tgtEl>
                                        <p:attrNameLst>
                                          <p:attrName>ppt_x</p:attrName>
                                          <p:attrName>ppt_y</p:attrName>
                                        </p:attrNameLst>
                                      </p:cBhvr>
                                      <p:rCtr x="4375" y="-23"/>
                                    </p:animMotion>
                                  </p:childTnLst>
                                </p:cTn>
                              </p:par>
                            </p:childTnLst>
                          </p:cTn>
                        </p:par>
                      </p:childTnLst>
                    </p:cTn>
                  </p:par>
                  <p:par>
                    <p:cTn id="76" fill="hold">
                      <p:stCondLst>
                        <p:cond delay="indefinite"/>
                      </p:stCondLst>
                      <p:childTnLst>
                        <p:par>
                          <p:cTn id="77" fill="hold">
                            <p:stCondLst>
                              <p:cond delay="0"/>
                            </p:stCondLst>
                            <p:childTnLst>
                              <p:par>
                                <p:cTn id="78" presetID="50" presetClass="path" presetSubtype="0" accel="50000" decel="25000" fill="hold" grpId="2" nodeType="clickEffect">
                                  <p:stCondLst>
                                    <p:cond delay="0"/>
                                  </p:stCondLst>
                                  <p:childTnLst>
                                    <p:animMotion origin="layout" path="M 0.3717 0.14421 L 0.38628 0.14421 C 0.39271 0.14421 0.40104 0.09908 0.40104 0.06968 L 0.40104 0.00139 " pathEditMode="relative" rAng="0" ptsTypes="AAAA">
                                      <p:cBhvr>
                                        <p:cTn id="79" dur="1500" fill="hold"/>
                                        <p:tgtEl>
                                          <p:spTgt spid="17"/>
                                        </p:tgtEl>
                                        <p:attrNameLst>
                                          <p:attrName>ppt_x</p:attrName>
                                          <p:attrName>ppt_y</p:attrName>
                                        </p:attrNameLst>
                                      </p:cBhvr>
                                      <p:rCtr x="1458" y="-7153"/>
                                    </p:animMotion>
                                  </p:childTnLst>
                                </p:cTn>
                              </p:par>
                              <p:par>
                                <p:cTn id="80" presetID="50" presetClass="path" presetSubtype="0" accel="50000" decel="50000" fill="hold" grpId="4" nodeType="withEffect">
                                  <p:stCondLst>
                                    <p:cond delay="0"/>
                                  </p:stCondLst>
                                  <p:childTnLst>
                                    <p:animMotion origin="layout" path="M 0.375 -0.13333 L 0.38802 -0.13333 C 0.39375 -0.13333 0.40104 -0.09653 0.40104 -0.0662 L 0.40104 0.00139 " pathEditMode="relative" rAng="0" ptsTypes="AAAA">
                                      <p:cBhvr>
                                        <p:cTn id="81" dur="1500" fill="hold"/>
                                        <p:tgtEl>
                                          <p:spTgt spid="18"/>
                                        </p:tgtEl>
                                        <p:attrNameLst>
                                          <p:attrName>ppt_x</p:attrName>
                                          <p:attrName>ppt_y</p:attrName>
                                        </p:attrNameLst>
                                      </p:cBhvr>
                                      <p:rCtr x="1302" y="6736"/>
                                    </p:animMotion>
                                  </p:childTnLst>
                                </p:cTn>
                              </p:par>
                            </p:childTnLst>
                          </p:cTn>
                        </p:par>
                        <p:par>
                          <p:cTn id="82" fill="hold">
                            <p:stCondLst>
                              <p:cond delay="1500"/>
                            </p:stCondLst>
                            <p:childTnLst>
                              <p:par>
                                <p:cTn id="83" presetID="42" presetClass="path" presetSubtype="0" decel="50000" fill="hold" grpId="3" nodeType="afterEffect">
                                  <p:stCondLst>
                                    <p:cond delay="0"/>
                                  </p:stCondLst>
                                  <p:childTnLst>
                                    <p:animMotion origin="layout" path="M 0.40104 0.00186 L 0.43854 -0.00023 " pathEditMode="relative" rAng="0" ptsTypes="AA">
                                      <p:cBhvr>
                                        <p:cTn id="84" dur="750" fill="hold"/>
                                        <p:tgtEl>
                                          <p:spTgt spid="17"/>
                                        </p:tgtEl>
                                        <p:attrNameLst>
                                          <p:attrName>ppt_x</p:attrName>
                                          <p:attrName>ppt_y</p:attrName>
                                        </p:attrNameLst>
                                      </p:cBhvr>
                                      <p:rCtr x="1892" y="-208"/>
                                    </p:animMotion>
                                  </p:childTnLst>
                                </p:cTn>
                              </p:par>
                              <p:par>
                                <p:cTn id="85" presetID="1" presetClass="exit" presetSubtype="0" fill="hold" grpId="5" nodeType="withEffect">
                                  <p:stCondLst>
                                    <p:cond delay="0"/>
                                  </p:stCondLst>
                                  <p:childTnLst>
                                    <p:set>
                                      <p:cBhvr>
                                        <p:cTn id="86" dur="1" fill="hold">
                                          <p:stCondLst>
                                            <p:cond delay="0"/>
                                          </p:stCondLst>
                                        </p:cTn>
                                        <p:tgtEl>
                                          <p:spTgt spid="1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63" presetClass="path" presetSubtype="0" accel="50000" decel="50000" fill="hold" grpId="5" nodeType="clickEffect">
                                  <p:stCondLst>
                                    <p:cond delay="0"/>
                                  </p:stCondLst>
                                  <p:childTnLst>
                                    <p:animMotion origin="layout" path="M 0.43854 -0.00023 L 0.63663 -0.00023 " pathEditMode="relative" rAng="0" ptsTypes="AA">
                                      <p:cBhvr>
                                        <p:cTn id="90" dur="1500" fill="hold"/>
                                        <p:tgtEl>
                                          <p:spTgt spid="17"/>
                                        </p:tgtEl>
                                        <p:attrNameLst>
                                          <p:attrName>ppt_x</p:attrName>
                                          <p:attrName>ppt_y</p:attrName>
                                        </p:attrNameLst>
                                      </p:cBhvr>
                                      <p:rCtr x="9896" y="0"/>
                                    </p:animMotion>
                                  </p:childTnLst>
                                </p:cTn>
                              </p:par>
                            </p:childTnLst>
                          </p:cTn>
                        </p:par>
                        <p:par>
                          <p:cTn id="91" fill="hold">
                            <p:stCondLst>
                              <p:cond delay="1500"/>
                            </p:stCondLst>
                            <p:childTnLst>
                              <p:par>
                                <p:cTn id="92" presetID="53" presetClass="exit" presetSubtype="32" fill="hold" grpId="6" nodeType="afterEffect">
                                  <p:stCondLst>
                                    <p:cond delay="0"/>
                                  </p:stCondLst>
                                  <p:childTnLst>
                                    <p:anim calcmode="lin" valueType="num">
                                      <p:cBhvr>
                                        <p:cTn id="93" dur="500"/>
                                        <p:tgtEl>
                                          <p:spTgt spid="17"/>
                                        </p:tgtEl>
                                        <p:attrNameLst>
                                          <p:attrName>ppt_w</p:attrName>
                                        </p:attrNameLst>
                                      </p:cBhvr>
                                      <p:tavLst>
                                        <p:tav tm="0">
                                          <p:val>
                                            <p:strVal val="ppt_w"/>
                                          </p:val>
                                        </p:tav>
                                        <p:tav tm="100000">
                                          <p:val>
                                            <p:fltVal val="0"/>
                                          </p:val>
                                        </p:tav>
                                      </p:tavLst>
                                    </p:anim>
                                    <p:anim calcmode="lin" valueType="num">
                                      <p:cBhvr>
                                        <p:cTn id="94" dur="500"/>
                                        <p:tgtEl>
                                          <p:spTgt spid="17"/>
                                        </p:tgtEl>
                                        <p:attrNameLst>
                                          <p:attrName>ppt_h</p:attrName>
                                        </p:attrNameLst>
                                      </p:cBhvr>
                                      <p:tavLst>
                                        <p:tav tm="0">
                                          <p:val>
                                            <p:strVal val="ppt_h"/>
                                          </p:val>
                                        </p:tav>
                                        <p:tav tm="100000">
                                          <p:val>
                                            <p:fltVal val="0"/>
                                          </p:val>
                                        </p:tav>
                                      </p:tavLst>
                                    </p:anim>
                                    <p:animEffect transition="out" filter="fade">
                                      <p:cBhvr>
                                        <p:cTn id="95" dur="500"/>
                                        <p:tgtEl>
                                          <p:spTgt spid="17"/>
                                        </p:tgtEl>
                                      </p:cBhvr>
                                    </p:animEffect>
                                    <p:set>
                                      <p:cBhvr>
                                        <p:cTn id="96" dur="1" fill="hold">
                                          <p:stCondLst>
                                            <p:cond delay="499"/>
                                          </p:stCondLst>
                                        </p:cTn>
                                        <p:tgtEl>
                                          <p:spTgt spid="17"/>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12" grpId="0"/>
      <p:bldP spid="1096713" grpId="0"/>
      <p:bldP spid="11" grpId="0" animBg="1"/>
      <p:bldP spid="11" grpId="1" animBg="1"/>
      <p:bldP spid="11" grpId="2" animBg="1"/>
      <p:bldP spid="11" grpId="3" animBg="1"/>
      <p:bldP spid="11" grpId="4" animBg="1"/>
      <p:bldP spid="11" grpId="5" animBg="1"/>
      <p:bldP spid="11" grpId="6" animBg="1"/>
      <p:bldP spid="11" grpId="7" animBg="1"/>
      <p:bldP spid="11" grpId="8" animBg="1"/>
      <p:bldP spid="11" grpId="9" animBg="1"/>
      <p:bldP spid="11" grpId="10" animBg="1"/>
      <p:bldP spid="11" grpId="11" animBg="1"/>
      <p:bldP spid="11" grpId="12" animBg="1"/>
      <p:bldP spid="17" grpId="0" animBg="1"/>
      <p:bldP spid="17" grpId="1" animBg="1"/>
      <p:bldP spid="17" grpId="2" animBg="1"/>
      <p:bldP spid="17" grpId="3" animBg="1"/>
      <p:bldP spid="17" grpId="4" animBg="1"/>
      <p:bldP spid="17" grpId="5" animBg="1"/>
      <p:bldP spid="17" grpId="6" animBg="1"/>
      <p:bldP spid="17" grpId="7" animBg="1"/>
      <p:bldP spid="18" grpId="0" animBg="1"/>
      <p:bldP spid="18" grpId="1" animBg="1"/>
      <p:bldP spid="18" grpId="2" animBg="1"/>
      <p:bldP spid="18" grpId="3" animBg="1"/>
      <p:bldP spid="18" grpId="4" animBg="1"/>
      <p:bldP spid="18" grpId="5"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0915" name="Rectangle 3"/>
          <p:cNvSpPr>
            <a:spLocks noGrp="1" noChangeArrowheads="1"/>
          </p:cNvSpPr>
          <p:nvPr>
            <p:ph idx="1"/>
          </p:nvPr>
        </p:nvSpPr>
        <p:spPr/>
        <p:txBody>
          <a:bodyPr>
            <a:normAutofit/>
          </a:bodyPr>
          <a:lstStyle/>
          <a:p>
            <a:pPr marL="0" indent="0">
              <a:buNone/>
            </a:pPr>
            <a:r>
              <a:rPr lang="en-AU" sz="2800" dirty="0"/>
              <a:t>What?</a:t>
            </a:r>
          </a:p>
          <a:p>
            <a:pPr marL="844083" lvl="1" indent="-422041">
              <a:buFont typeface="+mj-lt"/>
              <a:buAutoNum type="arabicPeriod"/>
            </a:pPr>
            <a:r>
              <a:rPr lang="en-AU" sz="2400" dirty="0"/>
              <a:t>Identify an organization’s business processes</a:t>
            </a:r>
          </a:p>
          <a:p>
            <a:pPr marL="844083" lvl="1" indent="-422041">
              <a:buFont typeface="+mj-lt"/>
              <a:buAutoNum type="arabicPeriod"/>
            </a:pPr>
            <a:r>
              <a:rPr lang="en-AU" sz="2400" dirty="0"/>
              <a:t>Prioritize their management based on certain criteria</a:t>
            </a:r>
          </a:p>
          <a:p>
            <a:pPr marL="422042" lvl="1" indent="0">
              <a:buNone/>
            </a:pPr>
            <a:endParaRPr lang="en-AU" sz="2400" dirty="0"/>
          </a:p>
          <a:p>
            <a:pPr marL="0" indent="0">
              <a:buNone/>
            </a:pPr>
            <a:r>
              <a:rPr lang="en-AU" sz="2800" dirty="0"/>
              <a:t>Why?</a:t>
            </a:r>
          </a:p>
          <a:p>
            <a:pPr marL="844083" lvl="1" indent="-422041">
              <a:buFont typeface="+mj-lt"/>
              <a:buAutoNum type="arabicPeriod"/>
            </a:pPr>
            <a:r>
              <a:rPr lang="en-AU" sz="2400" dirty="0"/>
              <a:t>Understand the organization</a:t>
            </a:r>
          </a:p>
          <a:p>
            <a:pPr marL="844083" lvl="1" indent="-422041">
              <a:buFont typeface="+mj-lt"/>
              <a:buAutoNum type="arabicPeriod"/>
            </a:pPr>
            <a:r>
              <a:rPr lang="en-AU" sz="2400" dirty="0"/>
              <a:t>Maximize value of BPM projects</a:t>
            </a:r>
          </a:p>
          <a:p>
            <a:pPr marL="422042" lvl="1" indent="0">
              <a:buNone/>
            </a:pPr>
            <a:endParaRPr lang="en-AU" sz="2400" dirty="0"/>
          </a:p>
        </p:txBody>
      </p:sp>
      <p:sp>
        <p:nvSpPr>
          <p:cNvPr id="2470914" name="Rectangle 2"/>
          <p:cNvSpPr>
            <a:spLocks noGrp="1" noChangeArrowheads="1"/>
          </p:cNvSpPr>
          <p:nvPr>
            <p:ph type="title"/>
          </p:nvPr>
        </p:nvSpPr>
        <p:spPr/>
        <p:txBody>
          <a:bodyPr/>
          <a:lstStyle/>
          <a:p>
            <a:r>
              <a:rPr lang="en-US" dirty="0"/>
              <a:t>Process identification</a:t>
            </a:r>
          </a:p>
        </p:txBody>
      </p:sp>
      <p:pic>
        <p:nvPicPr>
          <p:cNvPr id="3004420" name="Picture 4" descr="http://oka-online.com/wp-content/uploads/2013/12/track-trace-asset-identification.gif"/>
          <p:cNvPicPr>
            <a:picLocks noChangeAspect="1" noChangeArrowheads="1"/>
          </p:cNvPicPr>
          <p:nvPr/>
        </p:nvPicPr>
        <p:blipFill rotWithShape="1">
          <a:blip r:embed="rId3">
            <a:extLst>
              <a:ext uri="{28A0092B-C50C-407E-A947-70E740481C1C}">
                <a14:useLocalDpi xmlns:a14="http://schemas.microsoft.com/office/drawing/2010/main" val="0"/>
              </a:ext>
            </a:extLst>
          </a:blip>
          <a:srcRect r="6521"/>
          <a:stretch/>
        </p:blipFill>
        <p:spPr bwMode="auto">
          <a:xfrm>
            <a:off x="9748929" y="4586748"/>
            <a:ext cx="2443071" cy="227125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28583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0114" name="Rectangle 2"/>
          <p:cNvSpPr>
            <a:spLocks noGrp="1" noChangeArrowheads="1"/>
          </p:cNvSpPr>
          <p:nvPr>
            <p:ph type="title"/>
          </p:nvPr>
        </p:nvSpPr>
        <p:spPr/>
        <p:txBody>
          <a:bodyPr/>
          <a:lstStyle/>
          <a:p>
            <a:r>
              <a:rPr lang="en-AU" dirty="0"/>
              <a:t>What join type do we need here?</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30</a:t>
            </a:fld>
            <a:endParaRPr lang="en-AU">
              <a:solidFill>
                <a:prstClr val="black">
                  <a:lumMod val="50000"/>
                  <a:lumOff val="50000"/>
                </a:prstClr>
              </a:solidFil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 b="601"/>
          <a:stretch/>
        </p:blipFill>
        <p:spPr>
          <a:xfrm>
            <a:off x="1665120" y="1457964"/>
            <a:ext cx="8539534" cy="395898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85905" y="3641406"/>
            <a:ext cx="545769" cy="819900"/>
          </a:xfrm>
          <a:prstGeom prst="rect">
            <a:avLst/>
          </a:prstGeom>
        </p:spPr>
      </p:pic>
    </p:spTree>
    <p:extLst>
      <p:ext uri="{BB962C8B-B14F-4D97-AF65-F5344CB8AC3E}">
        <p14:creationId xmlns:p14="http://schemas.microsoft.com/office/powerpoint/2010/main" val="313227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AU" dirty="0">
                <a:latin typeface="Arial" charset="0"/>
                <a:ea typeface="ＭＳ Ｐゴシック" charset="0"/>
                <a:cs typeface="ＭＳ Ｐゴシック" charset="0"/>
              </a:rPr>
              <a:t>Beware: Beginner’s Mistake…</a:t>
            </a:r>
          </a:p>
        </p:txBody>
      </p:sp>
      <p:pic>
        <p:nvPicPr>
          <p:cNvPr id="21506" name="Picture 1" descr="OrderManagemen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4486" y="1700213"/>
            <a:ext cx="8788073" cy="3536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8" name="Picture 6" descr="warning-sign.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75733" y="40974"/>
            <a:ext cx="1512888" cy="133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6" descr="warning-sign.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41343" y="5522912"/>
            <a:ext cx="1512888" cy="133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8226766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r>
              <a:rPr lang="en-AU">
                <a:latin typeface="Arial" charset="0"/>
                <a:ea typeface="ＭＳ Ｐゴシック" charset="0"/>
                <a:cs typeface="ＭＳ Ｐゴシック" charset="0"/>
              </a:rPr>
              <a:t>Guidelines: Naming Conventions</a:t>
            </a:r>
          </a:p>
        </p:txBody>
      </p:sp>
      <p:sp>
        <p:nvSpPr>
          <p:cNvPr id="25602" name="Rectangle 3"/>
          <p:cNvSpPr>
            <a:spLocks noGrp="1" noChangeArrowheads="1"/>
          </p:cNvSpPr>
          <p:nvPr>
            <p:ph type="body" idx="1"/>
          </p:nvPr>
        </p:nvSpPr>
        <p:spPr>
          <a:xfrm>
            <a:off x="623391" y="1412876"/>
            <a:ext cx="10842467" cy="4606925"/>
          </a:xfrm>
        </p:spPr>
        <p:txBody>
          <a:bodyPr/>
          <a:lstStyle/>
          <a:p>
            <a:pPr marL="514350" indent="-514350">
              <a:lnSpc>
                <a:spcPct val="90000"/>
              </a:lnSpc>
              <a:buFontTx/>
              <a:buAutoNum type="arabicPeriod"/>
            </a:pPr>
            <a:r>
              <a:rPr lang="en-AU" dirty="0">
                <a:latin typeface="Arial" charset="0"/>
                <a:ea typeface="ＭＳ Ｐゴシック" charset="0"/>
                <a:cs typeface="ＭＳ Ｐゴシック" charset="0"/>
              </a:rPr>
              <a:t>Give a name to every event and task</a:t>
            </a:r>
          </a:p>
          <a:p>
            <a:pPr marL="514350" indent="-514350">
              <a:lnSpc>
                <a:spcPct val="90000"/>
              </a:lnSpc>
              <a:buFontTx/>
              <a:buAutoNum type="arabicPeriod"/>
            </a:pPr>
            <a:r>
              <a:rPr lang="en-AU" dirty="0">
                <a:latin typeface="Arial" charset="0"/>
                <a:ea typeface="ＭＳ Ｐゴシック" charset="0"/>
                <a:cs typeface="ＭＳ Ｐゴシック" charset="0"/>
              </a:rPr>
              <a:t>For tasks: verb followed by business object name and possibly a  complement</a:t>
            </a:r>
          </a:p>
          <a:p>
            <a:pPr lvl="2">
              <a:lnSpc>
                <a:spcPct val="90000"/>
              </a:lnSpc>
            </a:pPr>
            <a:r>
              <a:rPr lang="en-AU" dirty="0">
                <a:latin typeface="Arial" charset="0"/>
                <a:ea typeface="ＭＳ Ｐゴシック" charset="0"/>
              </a:rPr>
              <a:t>Issue Driver Licence, Renew Licence via Agency</a:t>
            </a:r>
          </a:p>
          <a:p>
            <a:pPr marL="514350" indent="-514350">
              <a:lnSpc>
                <a:spcPct val="90000"/>
              </a:lnSpc>
              <a:buFontTx/>
              <a:buAutoNum type="arabicPeriod"/>
            </a:pPr>
            <a:r>
              <a:rPr lang="en-AU" dirty="0">
                <a:latin typeface="Arial" charset="0"/>
                <a:ea typeface="ＭＳ Ｐゴシック" charset="0"/>
                <a:cs typeface="ＭＳ Ｐゴシック" charset="0"/>
              </a:rPr>
              <a:t>For message events: object + past participle</a:t>
            </a:r>
          </a:p>
          <a:p>
            <a:pPr lvl="2">
              <a:lnSpc>
                <a:spcPct val="90000"/>
              </a:lnSpc>
            </a:pPr>
            <a:r>
              <a:rPr lang="en-AU" dirty="0">
                <a:latin typeface="Arial" charset="0"/>
                <a:ea typeface="ＭＳ Ｐゴシック" charset="0"/>
              </a:rPr>
              <a:t>Invoice received, Claim settled</a:t>
            </a:r>
          </a:p>
          <a:p>
            <a:pPr marL="514350" indent="-514350">
              <a:lnSpc>
                <a:spcPct val="90000"/>
              </a:lnSpc>
              <a:buFontTx/>
              <a:buAutoNum type="arabicPeriod"/>
            </a:pPr>
            <a:r>
              <a:rPr lang="en-AU" dirty="0">
                <a:latin typeface="Arial" charset="0"/>
                <a:ea typeface="ＭＳ Ｐゴシック" charset="0"/>
                <a:cs typeface="ＭＳ Ｐゴシック" charset="0"/>
              </a:rPr>
              <a:t>Avoid generic verbs such as Handle, Record…</a:t>
            </a:r>
          </a:p>
          <a:p>
            <a:pPr marL="514350" indent="-514350">
              <a:lnSpc>
                <a:spcPct val="90000"/>
              </a:lnSpc>
              <a:buFontTx/>
              <a:buAutoNum type="arabicPeriod"/>
            </a:pPr>
            <a:r>
              <a:rPr lang="en-AU" dirty="0">
                <a:latin typeface="Arial" charset="0"/>
                <a:ea typeface="ＭＳ Ｐゴシック" charset="0"/>
                <a:cs typeface="ＭＳ Ｐゴシック" charset="0"/>
              </a:rPr>
              <a:t>Label each XOR-split with a condition</a:t>
            </a:r>
          </a:p>
          <a:p>
            <a:pPr lvl="2">
              <a:lnSpc>
                <a:spcPct val="90000"/>
              </a:lnSpc>
            </a:pPr>
            <a:r>
              <a:rPr lang="en-AU" dirty="0">
                <a:latin typeface="Arial" charset="0"/>
                <a:ea typeface="ＭＳ Ｐゴシック" charset="0"/>
              </a:rPr>
              <a:t>Policy is invalid, Claim is inadmissible </a:t>
            </a:r>
          </a:p>
        </p:txBody>
      </p:sp>
    </p:spTree>
    <p:extLst>
      <p:ext uri="{BB962C8B-B14F-4D97-AF65-F5344CB8AC3E}">
        <p14:creationId xmlns:p14="http://schemas.microsoft.com/office/powerpoint/2010/main" val="2967154742"/>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algn="l" eaLnBrk="1" hangingPunct="1"/>
            <a:r>
              <a:rPr lang="en-US" sz="3600" dirty="0">
                <a:latin typeface="Times New Roman" charset="0"/>
                <a:ea typeface="ＭＳ Ｐゴシック" charset="0"/>
                <a:cs typeface="ＭＳ Ｐゴシック" charset="0"/>
              </a:rPr>
              <a:t>Poll: Which model do you prefer?</a:t>
            </a:r>
          </a:p>
        </p:txBody>
      </p:sp>
      <p:pic>
        <p:nvPicPr>
          <p:cNvPr id="27650" name="Picture 2" descr="figmarlon.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025525"/>
            <a:ext cx="9077325" cy="289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51" name="Picture 2" descr="figmarlon.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116388"/>
            <a:ext cx="9144000" cy="2481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 name="Straight Connector 9"/>
          <p:cNvCxnSpPr/>
          <p:nvPr/>
        </p:nvCxnSpPr>
        <p:spPr>
          <a:xfrm>
            <a:off x="1524000" y="3978275"/>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2454925"/>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atin typeface="Arial" charset="0"/>
                <a:ea typeface="ＭＳ Ｐゴシック" charset="0"/>
                <a:cs typeface="ＭＳ Ｐゴシック" charset="0"/>
              </a:rPr>
              <a:t>One more guideline…</a:t>
            </a:r>
          </a:p>
        </p:txBody>
      </p:sp>
      <p:sp>
        <p:nvSpPr>
          <p:cNvPr id="29698" name="Content Placeholder 2"/>
          <p:cNvSpPr>
            <a:spLocks noGrp="1"/>
          </p:cNvSpPr>
          <p:nvPr>
            <p:ph idx="1"/>
          </p:nvPr>
        </p:nvSpPr>
        <p:spPr/>
        <p:txBody>
          <a:bodyPr/>
          <a:lstStyle/>
          <a:p>
            <a:r>
              <a:rPr lang="en-US" dirty="0">
                <a:latin typeface="Arial" charset="0"/>
                <a:ea typeface="ＭＳ Ｐゴシック" charset="0"/>
                <a:cs typeface="ＭＳ Ｐゴシック" charset="0"/>
              </a:rPr>
              <a:t>Model in blocks</a:t>
            </a:r>
          </a:p>
          <a:p>
            <a:pPr lvl="1"/>
            <a:r>
              <a:rPr lang="en-US" dirty="0">
                <a:latin typeface="Arial" charset="0"/>
                <a:ea typeface="ＭＳ Ｐゴシック" charset="0"/>
              </a:rPr>
              <a:t>Pair up each AND-split with an AND-join and each XOR-split with a XOR-join, whenever possible</a:t>
            </a:r>
          </a:p>
          <a:p>
            <a:pPr lvl="1"/>
            <a:r>
              <a:rPr lang="en-US" dirty="0">
                <a:latin typeface="Arial" charset="0"/>
                <a:ea typeface="ＭＳ Ｐゴシック" charset="0"/>
              </a:rPr>
              <a:t>Exception: sometimes a XOR-split leads to two end events – different outcomes (cf. order management example)</a:t>
            </a:r>
          </a:p>
        </p:txBody>
      </p:sp>
    </p:spTree>
    <p:extLst>
      <p:ext uri="{BB962C8B-B14F-4D97-AF65-F5344CB8AC3E}">
        <p14:creationId xmlns:p14="http://schemas.microsoft.com/office/powerpoint/2010/main" val="4094466307"/>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b="1755"/>
          <a:stretch/>
        </p:blipFill>
        <p:spPr>
          <a:xfrm>
            <a:off x="1686047" y="4881293"/>
            <a:ext cx="8618105" cy="1235022"/>
          </a:xfrm>
          <a:prstGeom prst="rect">
            <a:avLst/>
          </a:prstGeom>
        </p:spPr>
      </p:pic>
      <p:sp>
        <p:nvSpPr>
          <p:cNvPr id="3" name="Title 2"/>
          <p:cNvSpPr>
            <a:spLocks noGrp="1"/>
          </p:cNvSpPr>
          <p:nvPr>
            <p:ph type="title"/>
          </p:nvPr>
        </p:nvSpPr>
        <p:spPr/>
        <p:txBody>
          <a:bodyPr/>
          <a:lstStyle/>
          <a:p>
            <a:r>
              <a:rPr lang="en-US" dirty="0"/>
              <a:t>Rework and repetition</a:t>
            </a:r>
          </a:p>
        </p:txBody>
      </p:sp>
      <p:sp>
        <p:nvSpPr>
          <p:cNvPr id="10" name="Rectangle 3"/>
          <p:cNvSpPr txBox="1">
            <a:spLocks noChangeArrowheads="1"/>
          </p:cNvSpPr>
          <p:nvPr/>
        </p:nvSpPr>
        <p:spPr bwMode="auto">
          <a:xfrm>
            <a:off x="623392" y="1290917"/>
            <a:ext cx="10967973" cy="3668867"/>
          </a:xfrm>
          <a:prstGeom prst="rect">
            <a:avLst/>
          </a:prstGeom>
          <a:noFill/>
          <a:ln w="9525">
            <a:noFill/>
            <a:miter lim="800000"/>
            <a:headEnd/>
            <a:tailEnd/>
          </a:ln>
        </p:spPr>
        <p:txBody>
          <a:bodyPr vert="horz" wrap="square" lIns="84992" tIns="42497" rIns="84992" bIns="42497" numCol="1" anchor="t" anchorCtr="0" compatLnSpc="1">
            <a:prstTxWarp prst="textNoShape">
              <a:avLst/>
            </a:prstTxWarp>
          </a:bodyPr>
          <a:lstStyle/>
          <a:p>
            <a:pPr marL="316531" indent="-316531" defTabSz="703402" eaLnBrk="0" fontAlgn="base" hangingPunct="0">
              <a:spcBef>
                <a:spcPct val="20000"/>
              </a:spcBef>
              <a:spcAft>
                <a:spcPct val="0"/>
              </a:spcAft>
              <a:defRPr/>
            </a:pPr>
            <a:r>
              <a:rPr lang="en-AU" sz="2400" b="1" kern="0" dirty="0">
                <a:solidFill>
                  <a:prstClr val="black">
                    <a:lumMod val="75000"/>
                    <a:lumOff val="25000"/>
                  </a:prstClr>
                </a:solidFill>
                <a:ea typeface="ＭＳ Ｐゴシック" pitchFamily="-106" charset="-128"/>
                <a:cs typeface="ＭＳ Ｐゴシック" pitchFamily="-106" charset="-128"/>
              </a:rPr>
              <a:t>Address ministerial correspondence</a:t>
            </a:r>
          </a:p>
          <a:p>
            <a:pPr defTabSz="703402" eaLnBrk="0" fontAlgn="base" hangingPunct="0">
              <a:spcBef>
                <a:spcPct val="20000"/>
              </a:spcBef>
              <a:spcAft>
                <a:spcPct val="0"/>
              </a:spcAft>
            </a:pPr>
            <a:r>
              <a:rPr lang="en-AU" sz="2400" kern="0" dirty="0">
                <a:solidFill>
                  <a:prstClr val="black">
                    <a:lumMod val="75000"/>
                    <a:lumOff val="25000"/>
                  </a:prstClr>
                </a:solidFill>
                <a:latin typeface="+mj-lt"/>
                <a:ea typeface="ＭＳ Ｐゴシック" pitchFamily="-106" charset="-128"/>
              </a:rPr>
              <a:t>In the minister’s office, when a ministerial inquiry has been received, it is registered into the system. Then the inquiry is investigated so that a ministerial response can be prepared. </a:t>
            </a:r>
          </a:p>
          <a:p>
            <a:pPr defTabSz="703402" eaLnBrk="0" fontAlgn="base" hangingPunct="0">
              <a:spcBef>
                <a:spcPct val="20000"/>
              </a:spcBef>
              <a:spcAft>
                <a:spcPct val="0"/>
              </a:spcAft>
            </a:pPr>
            <a:r>
              <a:rPr lang="en-AU" sz="2400" kern="0" dirty="0">
                <a:solidFill>
                  <a:prstClr val="black">
                    <a:lumMod val="75000"/>
                    <a:lumOff val="25000"/>
                  </a:prstClr>
                </a:solidFill>
                <a:latin typeface="+mj-lt"/>
                <a:ea typeface="ＭＳ Ｐゴシック" pitchFamily="-106" charset="-128"/>
              </a:rPr>
              <a:t>The finalization of a response includes the preparation of the response itself by the cabinet officer and the review of the response by the principal registrar. If the registrar does not approve the response, the latter needs to be prepared again by the cabinet officer for review. The process finishes only once the response has been approved. </a:t>
            </a:r>
            <a:endParaRPr lang="en-AU" sz="2400" kern="0" dirty="0">
              <a:solidFill>
                <a:prstClr val="black">
                  <a:lumMod val="75000"/>
                  <a:lumOff val="25000"/>
                </a:prstClr>
              </a:solidFill>
              <a:latin typeface="+mj-lt"/>
              <a:ea typeface="ＭＳ Ｐゴシック" pitchFamily="-106" charset="-128"/>
              <a:cs typeface="ＭＳ Ｐゴシック" pitchFamily="-106" charset="-128"/>
            </a:endParaRPr>
          </a:p>
        </p:txBody>
      </p:sp>
      <p:sp>
        <p:nvSpPr>
          <p:cNvPr id="13" name="Text Box 4"/>
          <p:cNvSpPr txBox="1">
            <a:spLocks noChangeArrowheads="1"/>
          </p:cNvSpPr>
          <p:nvPr/>
        </p:nvSpPr>
        <p:spPr bwMode="auto">
          <a:xfrm>
            <a:off x="4632077" y="4488592"/>
            <a:ext cx="2388362" cy="348109"/>
          </a:xfrm>
          <a:prstGeom prst="rect">
            <a:avLst/>
          </a:prstGeom>
          <a:noFill/>
          <a:ln w="9525">
            <a:noFill/>
            <a:miter lim="800000"/>
            <a:headEnd/>
            <a:tailEnd/>
          </a:ln>
          <a:effectLst/>
        </p:spPr>
        <p:txBody>
          <a:bodyPr wrap="square">
            <a:spAutoFit/>
          </a:bodyPr>
          <a:lstStyle/>
          <a:p>
            <a:pPr algn="ctr" defTabSz="844083">
              <a:defRPr/>
            </a:pPr>
            <a:r>
              <a:rPr lang="en-AU" sz="1662" kern="0" dirty="0">
                <a:solidFill>
                  <a:sysClr val="windowText" lastClr="000000"/>
                </a:solidFill>
                <a:ea typeface="ＭＳ Ｐゴシック" pitchFamily="34" charset="-128"/>
              </a:rPr>
              <a:t>XOR-join: entry point</a:t>
            </a:r>
          </a:p>
        </p:txBody>
      </p:sp>
      <p:sp>
        <p:nvSpPr>
          <p:cNvPr id="14" name="Text Box 4"/>
          <p:cNvSpPr txBox="1">
            <a:spLocks noChangeArrowheads="1"/>
          </p:cNvSpPr>
          <p:nvPr/>
        </p:nvSpPr>
        <p:spPr bwMode="auto">
          <a:xfrm>
            <a:off x="8015245" y="4488591"/>
            <a:ext cx="2190532" cy="348109"/>
          </a:xfrm>
          <a:prstGeom prst="rect">
            <a:avLst/>
          </a:prstGeom>
          <a:noFill/>
          <a:ln w="9525">
            <a:noFill/>
            <a:miter lim="800000"/>
            <a:headEnd/>
            <a:tailEnd/>
          </a:ln>
          <a:effectLst/>
        </p:spPr>
        <p:txBody>
          <a:bodyPr wrap="square">
            <a:spAutoFit/>
          </a:bodyPr>
          <a:lstStyle/>
          <a:p>
            <a:pPr algn="ctr" defTabSz="844083">
              <a:defRPr/>
            </a:pPr>
            <a:r>
              <a:rPr lang="en-AU" sz="1662" kern="0" dirty="0">
                <a:solidFill>
                  <a:sysClr val="windowText" lastClr="000000"/>
                </a:solidFill>
                <a:ea typeface="ＭＳ Ｐゴシック" pitchFamily="34" charset="-128"/>
              </a:rPr>
              <a:t>XOR-split: exit point</a:t>
            </a:r>
          </a:p>
        </p:txBody>
      </p:sp>
      <p:sp>
        <p:nvSpPr>
          <p:cNvPr id="2" name="Slide Number Placeholder 1"/>
          <p:cNvSpPr>
            <a:spLocks noGrp="1"/>
          </p:cNvSpPr>
          <p:nvPr>
            <p:ph type="sldNum" sz="quarter" idx="11"/>
          </p:nvPr>
        </p:nvSpPr>
        <p:spPr>
          <a:xfrm>
            <a:off x="9770751" y="6625771"/>
            <a:ext cx="533400" cy="152400"/>
          </a:xfrm>
        </p:spPr>
        <p:txBody>
          <a:bodyPr/>
          <a:lstStyle/>
          <a:p>
            <a:endParaRPr lang="en-AU" dirty="0">
              <a:solidFill>
                <a:prstClr val="black">
                  <a:lumMod val="50000"/>
                  <a:lumOff val="50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577" y="4794478"/>
            <a:ext cx="3657600" cy="1354015"/>
          </a:xfrm>
          <a:prstGeom prst="rect">
            <a:avLst/>
          </a:prstGeom>
        </p:spPr>
      </p:pic>
    </p:spTree>
    <p:extLst>
      <p:ext uri="{BB962C8B-B14F-4D97-AF65-F5344CB8AC3E}">
        <p14:creationId xmlns:p14="http://schemas.microsoft.com/office/powerpoint/2010/main" val="53682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3" name="Rectangle 2"/>
          <p:cNvSpPr>
            <a:spLocks noGrp="1" noChangeArrowheads="1"/>
          </p:cNvSpPr>
          <p:nvPr>
            <p:ph type="title"/>
          </p:nvPr>
        </p:nvSpPr>
        <p:spPr/>
        <p:txBody>
          <a:bodyPr/>
          <a:lstStyle/>
          <a:p>
            <a:pPr eaLnBrk="1" hangingPunct="1"/>
            <a:r>
              <a:rPr lang="en-AU" dirty="0"/>
              <a:t>Quick Note: Implicit vs. explicit gateways</a:t>
            </a:r>
            <a:endParaRPr lang="en-AU" i="1" dirty="0"/>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36</a:t>
            </a:fld>
            <a:endParaRPr lang="en-AU">
              <a:solidFill>
                <a:prstClr val="black">
                  <a:lumMod val="50000"/>
                  <a:lumOff val="50000"/>
                </a:prstClr>
              </a:solidFill>
            </a:endParaRPr>
          </a:p>
        </p:txBody>
      </p:sp>
      <p:graphicFrame>
        <p:nvGraphicFramePr>
          <p:cNvPr id="698370" name="Object 4"/>
          <p:cNvGraphicFramePr>
            <a:graphicFrameLocks noChangeAspect="1"/>
          </p:cNvGraphicFramePr>
          <p:nvPr/>
        </p:nvGraphicFramePr>
        <p:xfrm>
          <a:off x="2119314" y="3778250"/>
          <a:ext cx="7007225" cy="2128838"/>
        </p:xfrm>
        <a:graphic>
          <a:graphicData uri="http://schemas.openxmlformats.org/presentationml/2006/ole">
            <mc:AlternateContent xmlns:mc="http://schemas.openxmlformats.org/markup-compatibility/2006">
              <mc:Choice xmlns:v="urn:schemas-microsoft-com:vml" Requires="v">
                <p:oleObj name="Visio" r:id="rId3" imgW="4052870" imgH="1333667" progId="Visio.Drawing.11">
                  <p:embed/>
                </p:oleObj>
              </mc:Choice>
              <mc:Fallback>
                <p:oleObj name="Visio" r:id="rId3" imgW="4052870" imgH="1333667" progId="Visio.Drawing.11">
                  <p:embed/>
                  <p:pic>
                    <p:nvPicPr>
                      <p:cNvPr id="698370" name="Object 4"/>
                      <p:cNvPicPr>
                        <a:picLocks noChangeAspect="1" noChangeArrowheads="1"/>
                      </p:cNvPicPr>
                      <p:nvPr/>
                    </p:nvPicPr>
                    <p:blipFill>
                      <a:blip r:embed="rId4"/>
                      <a:srcRect/>
                      <a:stretch>
                        <a:fillRect/>
                      </a:stretch>
                    </p:blipFill>
                    <p:spPr bwMode="auto">
                      <a:xfrm>
                        <a:off x="2119314" y="3778250"/>
                        <a:ext cx="7007225" cy="2128838"/>
                      </a:xfrm>
                      <a:prstGeom prst="rect">
                        <a:avLst/>
                      </a:prstGeom>
                      <a:noFill/>
                      <a:ln>
                        <a:noFill/>
                      </a:ln>
                      <a:effectLst/>
                    </p:spPr>
                  </p:pic>
                </p:oleObj>
              </mc:Fallback>
            </mc:AlternateContent>
          </a:graphicData>
        </a:graphic>
      </p:graphicFrame>
      <p:graphicFrame>
        <p:nvGraphicFramePr>
          <p:cNvPr id="698371" name="Object 5"/>
          <p:cNvGraphicFramePr>
            <a:graphicFrameLocks noChangeAspect="1"/>
          </p:cNvGraphicFramePr>
          <p:nvPr/>
        </p:nvGraphicFramePr>
        <p:xfrm>
          <a:off x="2574259" y="1506201"/>
          <a:ext cx="6381918" cy="1872452"/>
        </p:xfrm>
        <a:graphic>
          <a:graphicData uri="http://schemas.openxmlformats.org/presentationml/2006/ole">
            <mc:AlternateContent xmlns:mc="http://schemas.openxmlformats.org/markup-compatibility/2006">
              <mc:Choice xmlns:v="urn:schemas-microsoft-com:vml" Requires="v">
                <p:oleObj name="Visio" r:id="rId5" imgW="3690961" imgH="1173480" progId="Visio.Drawing.11">
                  <p:embed/>
                </p:oleObj>
              </mc:Choice>
              <mc:Fallback>
                <p:oleObj name="Visio" r:id="rId5" imgW="3690961" imgH="1173480" progId="Visio.Drawing.11">
                  <p:embed/>
                  <p:pic>
                    <p:nvPicPr>
                      <p:cNvPr id="69837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4259" y="1506201"/>
                        <a:ext cx="6381918" cy="187245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926043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7554" name="Rectangle 2"/>
          <p:cNvSpPr>
            <a:spLocks noGrp="1" noChangeArrowheads="1"/>
          </p:cNvSpPr>
          <p:nvPr>
            <p:ph type="title"/>
          </p:nvPr>
        </p:nvSpPr>
        <p:spPr/>
        <p:txBody>
          <a:bodyPr/>
          <a:lstStyle/>
          <a:p>
            <a:r>
              <a:rPr lang="en-AU" dirty="0"/>
              <a:t>How this process starts? How it ends?</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37</a:t>
            </a:fld>
            <a:endParaRPr lang="en-AU">
              <a:solidFill>
                <a:prstClr val="black">
                  <a:lumMod val="50000"/>
                  <a:lumOff val="50000"/>
                </a:prstClr>
              </a:solidFill>
            </a:endParaRPr>
          </a:p>
        </p:txBody>
      </p:sp>
      <p:graphicFrame>
        <p:nvGraphicFramePr>
          <p:cNvPr id="1687557" name="Object 5"/>
          <p:cNvGraphicFramePr>
            <a:graphicFrameLocks noChangeAspect="1"/>
          </p:cNvGraphicFramePr>
          <p:nvPr/>
        </p:nvGraphicFramePr>
        <p:xfrm>
          <a:off x="235207" y="1379538"/>
          <a:ext cx="11643847" cy="4752322"/>
        </p:xfrm>
        <a:graphic>
          <a:graphicData uri="http://schemas.openxmlformats.org/presentationml/2006/ole">
            <mc:AlternateContent xmlns:mc="http://schemas.openxmlformats.org/markup-compatibility/2006">
              <mc:Choice xmlns:v="urn:schemas-microsoft-com:vml" Requires="v">
                <p:oleObj name="Visio" r:id="rId3" imgW="10920234" imgH="4246646" progId="Visio.Drawing.11">
                  <p:embed/>
                </p:oleObj>
              </mc:Choice>
              <mc:Fallback>
                <p:oleObj name="Visio" r:id="rId3" imgW="10920234" imgH="4246646" progId="Visio.Drawing.11">
                  <p:embed/>
                  <p:pic>
                    <p:nvPicPr>
                      <p:cNvPr id="1687557" name="Object 5"/>
                      <p:cNvPicPr>
                        <a:picLocks noChangeAspect="1" noChangeArrowheads="1"/>
                      </p:cNvPicPr>
                      <p:nvPr/>
                    </p:nvPicPr>
                    <p:blipFill>
                      <a:blip r:embed="rId4"/>
                      <a:srcRect/>
                      <a:stretch>
                        <a:fillRect/>
                      </a:stretch>
                    </p:blipFill>
                    <p:spPr bwMode="auto">
                      <a:xfrm>
                        <a:off x="235207" y="1379538"/>
                        <a:ext cx="11643847" cy="475232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9287660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dirty="0">
                <a:latin typeface="Arial" charset="0"/>
                <a:ea typeface="ＭＳ Ｐゴシック" charset="0"/>
                <a:cs typeface="ＭＳ Ｐゴシック" charset="0"/>
              </a:rPr>
              <a:t>What’s wrong with this model? How to fix it? </a:t>
            </a:r>
            <a:endParaRPr lang="et-EE" dirty="0">
              <a:latin typeface="Arial" charset="0"/>
              <a:ea typeface="ＭＳ Ｐゴシック" charset="0"/>
              <a:cs typeface="ＭＳ Ｐゴシック" charset="0"/>
            </a:endParaRPr>
          </a:p>
        </p:txBody>
      </p:sp>
      <p:pic>
        <p:nvPicPr>
          <p:cNvPr id="4505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62" y="2392455"/>
            <a:ext cx="10366582" cy="2816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59" name="TextBox 3"/>
          <p:cNvSpPr txBox="1">
            <a:spLocks noChangeArrowheads="1"/>
          </p:cNvSpPr>
          <p:nvPr/>
        </p:nvSpPr>
        <p:spPr bwMode="auto">
          <a:xfrm>
            <a:off x="9363091" y="3274044"/>
            <a:ext cx="533400"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2200" dirty="0"/>
              <a:t>X</a:t>
            </a:r>
          </a:p>
        </p:txBody>
      </p:sp>
    </p:spTree>
    <p:extLst>
      <p:ext uri="{BB962C8B-B14F-4D97-AF65-F5344CB8AC3E}">
        <p14:creationId xmlns:p14="http://schemas.microsoft.com/office/powerpoint/2010/main" val="343334281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790825" y="3114676"/>
            <a:ext cx="7481888" cy="1336675"/>
            <a:chOff x="912" y="2004"/>
            <a:chExt cx="5105" cy="842"/>
          </a:xfrm>
        </p:grpSpPr>
        <p:sp>
          <p:nvSpPr>
            <p:cNvPr id="30822" name="Oval 3"/>
            <p:cNvSpPr>
              <a:spLocks noChangeArrowheads="1"/>
            </p:cNvSpPr>
            <p:nvPr>
              <p:custDataLst>
                <p:tags r:id="rId96"/>
              </p:custDataLst>
            </p:nvPr>
          </p:nvSpPr>
          <p:spPr bwMode="auto">
            <a:xfrm>
              <a:off x="912" y="2188"/>
              <a:ext cx="177" cy="327"/>
            </a:xfrm>
            <a:prstGeom prst="ellipse">
              <a:avLst/>
            </a:prstGeom>
            <a:solidFill>
              <a:srgbClr val="FF3300">
                <a:alpha val="50195"/>
              </a:srgbClr>
            </a:solidFill>
            <a:ln>
              <a:noFill/>
            </a:ln>
            <a:extLst>
              <a:ext uri="{91240B29-F687-4f45-9708-019B960494DF}">
                <a14:hiddenLine xmlns:a14="http://schemas.microsoft.com/office/drawing/2010/main" xmlns="" w="25400">
                  <a:solidFill>
                    <a:srgbClr val="000000"/>
                  </a:solidFill>
                  <a:round/>
                  <a:headEnd type="none" w="sm" len="sm"/>
                  <a:tailEnd type="none" w="sm" len="sm"/>
                </a14:hiddenLine>
              </a:ext>
            </a:extLst>
          </p:spPr>
          <p:txBody>
            <a:bodyPr wrap="none" anchor="ctr">
              <a:spAutoFit/>
            </a:bodyPr>
            <a:lstStyle/>
            <a:p>
              <a:endParaRPr lang="et-EE"/>
            </a:p>
          </p:txBody>
        </p:sp>
        <p:sp>
          <p:nvSpPr>
            <p:cNvPr id="30823" name="Oval 4"/>
            <p:cNvSpPr>
              <a:spLocks noChangeArrowheads="1"/>
            </p:cNvSpPr>
            <p:nvPr>
              <p:custDataLst>
                <p:tags r:id="rId97"/>
              </p:custDataLst>
            </p:nvPr>
          </p:nvSpPr>
          <p:spPr bwMode="auto">
            <a:xfrm>
              <a:off x="4741" y="2004"/>
              <a:ext cx="1035" cy="409"/>
            </a:xfrm>
            <a:prstGeom prst="ellipse">
              <a:avLst/>
            </a:prstGeom>
            <a:solidFill>
              <a:srgbClr val="33CCCC"/>
            </a:solidFill>
            <a:ln w="12700">
              <a:solidFill>
                <a:schemeClr val="tx1"/>
              </a:solidFill>
              <a:round/>
              <a:headEnd type="none" w="sm" len="sm"/>
              <a:tailEnd type="none" w="sm" len="sm"/>
            </a:ln>
          </p:spPr>
          <p:txBody>
            <a:bodyPr wrap="none" anchor="ctr">
              <a:spAutoFit/>
            </a:bodyPr>
            <a:lstStyle/>
            <a:p>
              <a:pPr algn="ctr"/>
              <a:r>
                <a:rPr lang="en-US" sz="2400">
                  <a:solidFill>
                    <a:srgbClr val="000000"/>
                  </a:solidFill>
                </a:rPr>
                <a:t>When?</a:t>
              </a:r>
              <a:endParaRPr lang="de-DE" sz="2400"/>
            </a:p>
          </p:txBody>
        </p:sp>
        <p:sp>
          <p:nvSpPr>
            <p:cNvPr id="30824" name="Text Box 5"/>
            <p:cNvSpPr txBox="1">
              <a:spLocks noChangeArrowheads="1"/>
            </p:cNvSpPr>
            <p:nvPr>
              <p:custDataLst>
                <p:tags r:id="rId98"/>
              </p:custDataLst>
            </p:nvPr>
          </p:nvSpPr>
          <p:spPr bwMode="auto">
            <a:xfrm>
              <a:off x="4753" y="2400"/>
              <a:ext cx="1264"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2000">
                  <a:solidFill>
                    <a:srgbClr val="000000"/>
                  </a:solidFill>
                </a:rPr>
                <a:t>Flows</a:t>
              </a:r>
            </a:p>
            <a:p>
              <a:pPr algn="ctr" eaLnBrk="1" hangingPunct="1"/>
              <a:r>
                <a:rPr lang="en-US" sz="2000">
                  <a:solidFill>
                    <a:srgbClr val="000000"/>
                  </a:solidFill>
                </a:rPr>
                <a:t>Gateways</a:t>
              </a:r>
              <a:endParaRPr lang="de-DE" sz="2000"/>
            </a:p>
          </p:txBody>
        </p:sp>
      </p:grpSp>
      <p:grpSp>
        <p:nvGrpSpPr>
          <p:cNvPr id="7" name="Group 6"/>
          <p:cNvGrpSpPr>
            <a:grpSpLocks/>
          </p:cNvGrpSpPr>
          <p:nvPr/>
        </p:nvGrpSpPr>
        <p:grpSpPr bwMode="auto">
          <a:xfrm>
            <a:off x="2930526" y="4929154"/>
            <a:ext cx="6952743" cy="1367861"/>
            <a:chOff x="1406525" y="4929187"/>
            <a:chExt cx="6952743" cy="1367961"/>
          </a:xfrm>
        </p:grpSpPr>
        <p:sp>
          <p:nvSpPr>
            <p:cNvPr id="30819" name="Oval 7"/>
            <p:cNvSpPr>
              <a:spLocks noChangeArrowheads="1"/>
            </p:cNvSpPr>
            <p:nvPr>
              <p:custDataLst>
                <p:tags r:id="rId93"/>
              </p:custDataLst>
            </p:nvPr>
          </p:nvSpPr>
          <p:spPr bwMode="auto">
            <a:xfrm>
              <a:off x="1406525" y="5181536"/>
              <a:ext cx="259766" cy="519389"/>
            </a:xfrm>
            <a:prstGeom prst="ellipse">
              <a:avLst/>
            </a:prstGeom>
            <a:solidFill>
              <a:srgbClr val="FFCC00">
                <a:alpha val="50195"/>
              </a:srgbClr>
            </a:solidFill>
            <a:ln>
              <a:noFill/>
            </a:ln>
            <a:extLst>
              <a:ext uri="{91240B29-F687-4f45-9708-019B960494DF}">
                <a14:hiddenLine xmlns:a14="http://schemas.microsoft.com/office/drawing/2010/main" xmlns="" w="25400">
                  <a:solidFill>
                    <a:srgbClr val="000000"/>
                  </a:solidFill>
                  <a:round/>
                  <a:headEnd type="none" w="sm" len="sm"/>
                  <a:tailEnd type="none" w="sm" len="sm"/>
                </a14:hiddenLine>
              </a:ext>
            </a:extLst>
          </p:spPr>
          <p:txBody>
            <a:bodyPr wrap="none" anchor="ctr">
              <a:spAutoFit/>
            </a:bodyPr>
            <a:lstStyle/>
            <a:p>
              <a:endParaRPr lang="et-EE"/>
            </a:p>
          </p:txBody>
        </p:sp>
        <p:sp>
          <p:nvSpPr>
            <p:cNvPr id="30820" name="Oval 8"/>
            <p:cNvSpPr>
              <a:spLocks noChangeArrowheads="1"/>
            </p:cNvSpPr>
            <p:nvPr>
              <p:custDataLst>
                <p:tags r:id="rId94"/>
              </p:custDataLst>
            </p:nvPr>
          </p:nvSpPr>
          <p:spPr bwMode="auto">
            <a:xfrm>
              <a:off x="6776420" y="4929187"/>
              <a:ext cx="1582848" cy="649236"/>
            </a:xfrm>
            <a:prstGeom prst="ellipse">
              <a:avLst/>
            </a:prstGeom>
            <a:solidFill>
              <a:srgbClr val="33CCCC"/>
            </a:solidFill>
            <a:ln w="12700">
              <a:solidFill>
                <a:schemeClr val="tx1"/>
              </a:solidFill>
              <a:round/>
              <a:headEnd type="none" w="sm" len="sm"/>
              <a:tailEnd type="none" w="sm" len="sm"/>
            </a:ln>
          </p:spPr>
          <p:txBody>
            <a:bodyPr wrap="none" anchor="ctr">
              <a:spAutoFit/>
            </a:bodyPr>
            <a:lstStyle/>
            <a:p>
              <a:pPr algn="ctr"/>
              <a:r>
                <a:rPr lang="en-US" sz="2400">
                  <a:solidFill>
                    <a:srgbClr val="000000"/>
                  </a:solidFill>
                </a:rPr>
                <a:t>Which?</a:t>
              </a:r>
              <a:endParaRPr lang="de-DE" sz="2400"/>
            </a:p>
          </p:txBody>
        </p:sp>
        <p:sp>
          <p:nvSpPr>
            <p:cNvPr id="30821" name="Text Box 9"/>
            <p:cNvSpPr txBox="1">
              <a:spLocks noChangeArrowheads="1"/>
            </p:cNvSpPr>
            <p:nvPr>
              <p:custDataLst>
                <p:tags r:id="rId95"/>
              </p:custDataLst>
            </p:nvPr>
          </p:nvSpPr>
          <p:spPr bwMode="auto">
            <a:xfrm>
              <a:off x="2929087" y="5834828"/>
              <a:ext cx="3226834" cy="462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a:solidFill>
                    <a:srgbClr val="000000"/>
                  </a:solidFill>
                </a:rPr>
                <a:t>Data / Materials</a:t>
              </a:r>
              <a:endParaRPr lang="de-DE"/>
            </a:p>
          </p:txBody>
        </p:sp>
      </p:grpSp>
      <p:grpSp>
        <p:nvGrpSpPr>
          <p:cNvPr id="4" name="Group 10"/>
          <p:cNvGrpSpPr>
            <a:grpSpLocks/>
          </p:cNvGrpSpPr>
          <p:nvPr/>
        </p:nvGrpSpPr>
        <p:grpSpPr bwMode="auto">
          <a:xfrm>
            <a:off x="1626095" y="2581277"/>
            <a:ext cx="3907590" cy="1420813"/>
            <a:chOff x="117" y="1668"/>
            <a:chExt cx="2667" cy="895"/>
          </a:xfrm>
        </p:grpSpPr>
        <p:sp>
          <p:nvSpPr>
            <p:cNvPr id="30815" name="Oval 11"/>
            <p:cNvSpPr>
              <a:spLocks noChangeArrowheads="1"/>
            </p:cNvSpPr>
            <p:nvPr>
              <p:custDataLst>
                <p:tags r:id="rId89"/>
              </p:custDataLst>
            </p:nvPr>
          </p:nvSpPr>
          <p:spPr bwMode="auto">
            <a:xfrm>
              <a:off x="2544" y="2236"/>
              <a:ext cx="177" cy="327"/>
            </a:xfrm>
            <a:prstGeom prst="ellipse">
              <a:avLst/>
            </a:prstGeom>
            <a:solidFill>
              <a:srgbClr val="99CCFF">
                <a:alpha val="50195"/>
              </a:srgbClr>
            </a:solidFill>
            <a:ln>
              <a:noFill/>
            </a:ln>
            <a:extLst>
              <a:ext uri="{91240B29-F687-4f45-9708-019B960494DF}">
                <a14:hiddenLine xmlns:a14="http://schemas.microsoft.com/office/drawing/2010/main" xmlns="" w="25400">
                  <a:solidFill>
                    <a:srgbClr val="000000"/>
                  </a:solidFill>
                  <a:round/>
                  <a:headEnd type="none" w="sm" len="sm"/>
                  <a:tailEnd type="none" w="sm" len="sm"/>
                </a14:hiddenLine>
              </a:ext>
            </a:extLst>
          </p:spPr>
          <p:txBody>
            <a:bodyPr wrap="none" anchor="ctr">
              <a:spAutoFit/>
            </a:bodyPr>
            <a:lstStyle/>
            <a:p>
              <a:endParaRPr lang="et-EE"/>
            </a:p>
          </p:txBody>
        </p:sp>
        <p:sp>
          <p:nvSpPr>
            <p:cNvPr id="30816" name="Oval 12"/>
            <p:cNvSpPr>
              <a:spLocks noChangeArrowheads="1"/>
            </p:cNvSpPr>
            <p:nvPr>
              <p:custDataLst>
                <p:tags r:id="rId90"/>
              </p:custDataLst>
            </p:nvPr>
          </p:nvSpPr>
          <p:spPr bwMode="auto">
            <a:xfrm>
              <a:off x="117" y="1668"/>
              <a:ext cx="970" cy="409"/>
            </a:xfrm>
            <a:prstGeom prst="ellipse">
              <a:avLst/>
            </a:prstGeom>
            <a:solidFill>
              <a:srgbClr val="33CCCC"/>
            </a:solidFill>
            <a:ln w="12700">
              <a:solidFill>
                <a:schemeClr val="tx1"/>
              </a:solidFill>
              <a:round/>
              <a:headEnd type="none" w="sm" len="sm"/>
              <a:tailEnd type="none" w="sm" len="sm"/>
            </a:ln>
          </p:spPr>
          <p:txBody>
            <a:bodyPr wrap="none" anchor="ctr">
              <a:spAutoFit/>
            </a:bodyPr>
            <a:lstStyle/>
            <a:p>
              <a:pPr algn="ctr"/>
              <a:r>
                <a:rPr lang="en-US" sz="2400">
                  <a:solidFill>
                    <a:srgbClr val="000000"/>
                  </a:solidFill>
                </a:rPr>
                <a:t>What?</a:t>
              </a:r>
              <a:endParaRPr lang="de-DE" sz="2400"/>
            </a:p>
          </p:txBody>
        </p:sp>
        <p:sp>
          <p:nvSpPr>
            <p:cNvPr id="30817" name="Line 13"/>
            <p:cNvSpPr>
              <a:spLocks noChangeShapeType="1"/>
            </p:cNvSpPr>
            <p:nvPr>
              <p:custDataLst>
                <p:tags r:id="rId91"/>
              </p:custDataLst>
            </p:nvPr>
          </p:nvSpPr>
          <p:spPr bwMode="auto">
            <a:xfrm>
              <a:off x="1008" y="1872"/>
              <a:ext cx="1776" cy="2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spAutoFit/>
            </a:bodyPr>
            <a:lstStyle/>
            <a:p>
              <a:endParaRPr lang="en-US"/>
            </a:p>
          </p:txBody>
        </p:sp>
        <p:sp>
          <p:nvSpPr>
            <p:cNvPr id="30818" name="Text Box 14"/>
            <p:cNvSpPr txBox="1">
              <a:spLocks noChangeArrowheads="1"/>
            </p:cNvSpPr>
            <p:nvPr>
              <p:custDataLst>
                <p:tags r:id="rId92"/>
              </p:custDataLst>
            </p:nvPr>
          </p:nvSpPr>
          <p:spPr bwMode="auto">
            <a:xfrm>
              <a:off x="173" y="2016"/>
              <a:ext cx="757" cy="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2200">
                  <a:solidFill>
                    <a:srgbClr val="000000"/>
                  </a:solidFill>
                </a:rPr>
                <a:t>Tasks</a:t>
              </a:r>
            </a:p>
            <a:p>
              <a:pPr algn="ctr" eaLnBrk="1" hangingPunct="1"/>
              <a:r>
                <a:rPr lang="en-US" sz="2200">
                  <a:solidFill>
                    <a:srgbClr val="000000"/>
                  </a:solidFill>
                </a:rPr>
                <a:t>Events</a:t>
              </a:r>
              <a:endParaRPr lang="de-DE" sz="2200"/>
            </a:p>
          </p:txBody>
        </p:sp>
      </p:grpSp>
      <p:grpSp>
        <p:nvGrpSpPr>
          <p:cNvPr id="6" name="Group 5"/>
          <p:cNvGrpSpPr>
            <a:grpSpLocks/>
          </p:cNvGrpSpPr>
          <p:nvPr/>
        </p:nvGrpSpPr>
        <p:grpSpPr bwMode="auto">
          <a:xfrm>
            <a:off x="2930526" y="1152526"/>
            <a:ext cx="6454599" cy="1135975"/>
            <a:chOff x="1406525" y="1152525"/>
            <a:chExt cx="6454599" cy="1135975"/>
          </a:xfrm>
        </p:grpSpPr>
        <p:sp>
          <p:nvSpPr>
            <p:cNvPr id="30812" name="Oval 16"/>
            <p:cNvSpPr>
              <a:spLocks noChangeArrowheads="1"/>
            </p:cNvSpPr>
            <p:nvPr>
              <p:custDataLst>
                <p:tags r:id="rId86"/>
              </p:custDataLst>
            </p:nvPr>
          </p:nvSpPr>
          <p:spPr bwMode="auto">
            <a:xfrm>
              <a:off x="1406525" y="1769149"/>
              <a:ext cx="259766" cy="519351"/>
            </a:xfrm>
            <a:prstGeom prst="ellipse">
              <a:avLst/>
            </a:prstGeom>
            <a:solidFill>
              <a:srgbClr val="FFFF99">
                <a:alpha val="50195"/>
              </a:srgbClr>
            </a:solidFill>
            <a:ln>
              <a:noFill/>
            </a:ln>
            <a:extLst>
              <a:ext uri="{91240B29-F687-4f45-9708-019B960494DF}">
                <a14:hiddenLine xmlns:a14="http://schemas.microsoft.com/office/drawing/2010/main" xmlns="" w="25400">
                  <a:solidFill>
                    <a:srgbClr val="000000"/>
                  </a:solidFill>
                  <a:round/>
                  <a:headEnd type="none" w="sm" len="sm"/>
                  <a:tailEnd type="none" w="sm" len="sm"/>
                </a14:hiddenLine>
              </a:ext>
            </a:extLst>
          </p:spPr>
          <p:txBody>
            <a:bodyPr wrap="none" anchor="ctr">
              <a:spAutoFit/>
            </a:bodyPr>
            <a:lstStyle/>
            <a:p>
              <a:endParaRPr lang="et-EE"/>
            </a:p>
          </p:txBody>
        </p:sp>
        <p:sp>
          <p:nvSpPr>
            <p:cNvPr id="30813" name="Oval 17"/>
            <p:cNvSpPr>
              <a:spLocks noChangeArrowheads="1"/>
            </p:cNvSpPr>
            <p:nvPr>
              <p:custDataLst>
                <p:tags r:id="rId87"/>
              </p:custDataLst>
            </p:nvPr>
          </p:nvSpPr>
          <p:spPr bwMode="auto">
            <a:xfrm>
              <a:off x="6560042" y="1285131"/>
              <a:ext cx="1301082" cy="649188"/>
            </a:xfrm>
            <a:prstGeom prst="ellipse">
              <a:avLst/>
            </a:prstGeom>
            <a:solidFill>
              <a:srgbClr val="33CCCC"/>
            </a:solidFill>
            <a:ln w="12700">
              <a:solidFill>
                <a:schemeClr val="tx1"/>
              </a:solidFill>
              <a:round/>
              <a:headEnd type="none" w="sm" len="sm"/>
              <a:tailEnd type="none" w="sm" len="sm"/>
            </a:ln>
          </p:spPr>
          <p:txBody>
            <a:bodyPr wrap="none" anchor="ctr">
              <a:spAutoFit/>
            </a:bodyPr>
            <a:lstStyle/>
            <a:p>
              <a:pPr algn="ctr"/>
              <a:r>
                <a:rPr lang="en-US" sz="2400">
                  <a:solidFill>
                    <a:srgbClr val="000000"/>
                  </a:solidFill>
                </a:rPr>
                <a:t>Who?</a:t>
              </a:r>
              <a:endParaRPr lang="de-DE" sz="2400"/>
            </a:p>
          </p:txBody>
        </p:sp>
        <p:sp>
          <p:nvSpPr>
            <p:cNvPr id="30814" name="Text Box 18"/>
            <p:cNvSpPr txBox="1">
              <a:spLocks noChangeArrowheads="1"/>
            </p:cNvSpPr>
            <p:nvPr>
              <p:custDataLst>
                <p:tags r:id="rId88"/>
              </p:custDataLst>
            </p:nvPr>
          </p:nvSpPr>
          <p:spPr bwMode="auto">
            <a:xfrm>
              <a:off x="3446224" y="1152525"/>
              <a:ext cx="206338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a:solidFill>
                    <a:srgbClr val="000000"/>
                  </a:solidFill>
                </a:rPr>
                <a:t>Organization</a:t>
              </a:r>
              <a:endParaRPr lang="de-DE"/>
            </a:p>
          </p:txBody>
        </p:sp>
      </p:grpSp>
      <p:grpSp>
        <p:nvGrpSpPr>
          <p:cNvPr id="30725" name="Group 90"/>
          <p:cNvGrpSpPr>
            <a:grpSpLocks/>
          </p:cNvGrpSpPr>
          <p:nvPr/>
        </p:nvGrpSpPr>
        <p:grpSpPr bwMode="auto">
          <a:xfrm>
            <a:off x="3505200" y="1579564"/>
            <a:ext cx="4630738" cy="4308475"/>
            <a:chOff x="1400" y="1037"/>
            <a:chExt cx="3160" cy="2714"/>
          </a:xfrm>
        </p:grpSpPr>
        <p:sp>
          <p:nvSpPr>
            <p:cNvPr id="30729" name="Freeform 20"/>
            <p:cNvSpPr>
              <a:spLocks/>
            </p:cNvSpPr>
            <p:nvPr>
              <p:custDataLst>
                <p:tags r:id="rId3"/>
              </p:custDataLst>
            </p:nvPr>
          </p:nvSpPr>
          <p:spPr bwMode="auto">
            <a:xfrm>
              <a:off x="1400" y="2082"/>
              <a:ext cx="613" cy="641"/>
            </a:xfrm>
            <a:custGeom>
              <a:avLst/>
              <a:gdLst>
                <a:gd name="T0" fmla="*/ 95 w 613"/>
                <a:gd name="T1" fmla="*/ 24 h 641"/>
                <a:gd name="T2" fmla="*/ 167 w 613"/>
                <a:gd name="T3" fmla="*/ 115 h 641"/>
                <a:gd name="T4" fmla="*/ 223 w 613"/>
                <a:gd name="T5" fmla="*/ 57 h 641"/>
                <a:gd name="T6" fmla="*/ 279 w 613"/>
                <a:gd name="T7" fmla="*/ 115 h 641"/>
                <a:gd name="T8" fmla="*/ 334 w 613"/>
                <a:gd name="T9" fmla="*/ 74 h 641"/>
                <a:gd name="T10" fmla="*/ 374 w 613"/>
                <a:gd name="T11" fmla="*/ 131 h 641"/>
                <a:gd name="T12" fmla="*/ 541 w 613"/>
                <a:gd name="T13" fmla="*/ 0 h 641"/>
                <a:gd name="T14" fmla="*/ 581 w 613"/>
                <a:gd name="T15" fmla="*/ 49 h 641"/>
                <a:gd name="T16" fmla="*/ 565 w 613"/>
                <a:gd name="T17" fmla="*/ 82 h 641"/>
                <a:gd name="T18" fmla="*/ 613 w 613"/>
                <a:gd name="T19" fmla="*/ 131 h 641"/>
                <a:gd name="T20" fmla="*/ 525 w 613"/>
                <a:gd name="T21" fmla="*/ 263 h 641"/>
                <a:gd name="T22" fmla="*/ 589 w 613"/>
                <a:gd name="T23" fmla="*/ 279 h 641"/>
                <a:gd name="T24" fmla="*/ 565 w 613"/>
                <a:gd name="T25" fmla="*/ 345 h 641"/>
                <a:gd name="T26" fmla="*/ 605 w 613"/>
                <a:gd name="T27" fmla="*/ 353 h 641"/>
                <a:gd name="T28" fmla="*/ 605 w 613"/>
                <a:gd name="T29" fmla="*/ 419 h 641"/>
                <a:gd name="T30" fmla="*/ 382 w 613"/>
                <a:gd name="T31" fmla="*/ 452 h 641"/>
                <a:gd name="T32" fmla="*/ 422 w 613"/>
                <a:gd name="T33" fmla="*/ 608 h 641"/>
                <a:gd name="T34" fmla="*/ 374 w 613"/>
                <a:gd name="T35" fmla="*/ 641 h 641"/>
                <a:gd name="T36" fmla="*/ 223 w 613"/>
                <a:gd name="T37" fmla="*/ 518 h 641"/>
                <a:gd name="T38" fmla="*/ 111 w 613"/>
                <a:gd name="T39" fmla="*/ 592 h 641"/>
                <a:gd name="T40" fmla="*/ 64 w 613"/>
                <a:gd name="T41" fmla="*/ 559 h 641"/>
                <a:gd name="T42" fmla="*/ 103 w 613"/>
                <a:gd name="T43" fmla="*/ 419 h 641"/>
                <a:gd name="T44" fmla="*/ 0 w 613"/>
                <a:gd name="T45" fmla="*/ 386 h 641"/>
                <a:gd name="T46" fmla="*/ 0 w 613"/>
                <a:gd name="T47" fmla="*/ 328 h 641"/>
                <a:gd name="T48" fmla="*/ 111 w 613"/>
                <a:gd name="T49" fmla="*/ 271 h 641"/>
                <a:gd name="T50" fmla="*/ 40 w 613"/>
                <a:gd name="T51" fmla="*/ 57 h 641"/>
                <a:gd name="T52" fmla="*/ 95 w 613"/>
                <a:gd name="T53" fmla="*/ 24 h 6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13"/>
                <a:gd name="T82" fmla="*/ 0 h 641"/>
                <a:gd name="T83" fmla="*/ 613 w 613"/>
                <a:gd name="T84" fmla="*/ 641 h 6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13" h="641">
                  <a:moveTo>
                    <a:pt x="95" y="24"/>
                  </a:moveTo>
                  <a:lnTo>
                    <a:pt x="167" y="115"/>
                  </a:lnTo>
                  <a:lnTo>
                    <a:pt x="223" y="57"/>
                  </a:lnTo>
                  <a:lnTo>
                    <a:pt x="279" y="115"/>
                  </a:lnTo>
                  <a:lnTo>
                    <a:pt x="334" y="74"/>
                  </a:lnTo>
                  <a:lnTo>
                    <a:pt x="374" y="131"/>
                  </a:lnTo>
                  <a:lnTo>
                    <a:pt x="541" y="0"/>
                  </a:lnTo>
                  <a:lnTo>
                    <a:pt x="581" y="49"/>
                  </a:lnTo>
                  <a:lnTo>
                    <a:pt x="565" y="82"/>
                  </a:lnTo>
                  <a:lnTo>
                    <a:pt x="613" y="131"/>
                  </a:lnTo>
                  <a:lnTo>
                    <a:pt x="525" y="263"/>
                  </a:lnTo>
                  <a:lnTo>
                    <a:pt x="589" y="279"/>
                  </a:lnTo>
                  <a:lnTo>
                    <a:pt x="565" y="345"/>
                  </a:lnTo>
                  <a:lnTo>
                    <a:pt x="605" y="353"/>
                  </a:lnTo>
                  <a:lnTo>
                    <a:pt x="605" y="419"/>
                  </a:lnTo>
                  <a:lnTo>
                    <a:pt x="382" y="452"/>
                  </a:lnTo>
                  <a:lnTo>
                    <a:pt x="422" y="608"/>
                  </a:lnTo>
                  <a:lnTo>
                    <a:pt x="374" y="641"/>
                  </a:lnTo>
                  <a:lnTo>
                    <a:pt x="223" y="518"/>
                  </a:lnTo>
                  <a:lnTo>
                    <a:pt x="111" y="592"/>
                  </a:lnTo>
                  <a:lnTo>
                    <a:pt x="64" y="559"/>
                  </a:lnTo>
                  <a:lnTo>
                    <a:pt x="103" y="419"/>
                  </a:lnTo>
                  <a:lnTo>
                    <a:pt x="0" y="386"/>
                  </a:lnTo>
                  <a:lnTo>
                    <a:pt x="0" y="328"/>
                  </a:lnTo>
                  <a:lnTo>
                    <a:pt x="111" y="271"/>
                  </a:lnTo>
                  <a:lnTo>
                    <a:pt x="40" y="57"/>
                  </a:lnTo>
                  <a:lnTo>
                    <a:pt x="95" y="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30" name="Freeform 21"/>
            <p:cNvSpPr>
              <a:spLocks/>
            </p:cNvSpPr>
            <p:nvPr>
              <p:custDataLst>
                <p:tags r:id="rId4"/>
              </p:custDataLst>
            </p:nvPr>
          </p:nvSpPr>
          <p:spPr bwMode="auto">
            <a:xfrm>
              <a:off x="1416" y="2106"/>
              <a:ext cx="581" cy="592"/>
            </a:xfrm>
            <a:custGeom>
              <a:avLst/>
              <a:gdLst>
                <a:gd name="T0" fmla="*/ 207 w 581"/>
                <a:gd name="T1" fmla="*/ 477 h 592"/>
                <a:gd name="T2" fmla="*/ 95 w 581"/>
                <a:gd name="T3" fmla="*/ 551 h 592"/>
                <a:gd name="T4" fmla="*/ 64 w 581"/>
                <a:gd name="T5" fmla="*/ 535 h 592"/>
                <a:gd name="T6" fmla="*/ 103 w 581"/>
                <a:gd name="T7" fmla="*/ 387 h 592"/>
                <a:gd name="T8" fmla="*/ 0 w 581"/>
                <a:gd name="T9" fmla="*/ 354 h 592"/>
                <a:gd name="T10" fmla="*/ 0 w 581"/>
                <a:gd name="T11" fmla="*/ 313 h 592"/>
                <a:gd name="T12" fmla="*/ 119 w 581"/>
                <a:gd name="T13" fmla="*/ 255 h 592"/>
                <a:gd name="T14" fmla="*/ 40 w 581"/>
                <a:gd name="T15" fmla="*/ 33 h 592"/>
                <a:gd name="T16" fmla="*/ 79 w 581"/>
                <a:gd name="T17" fmla="*/ 25 h 592"/>
                <a:gd name="T18" fmla="*/ 247 w 581"/>
                <a:gd name="T19" fmla="*/ 222 h 592"/>
                <a:gd name="T20" fmla="*/ 525 w 581"/>
                <a:gd name="T21" fmla="*/ 0 h 592"/>
                <a:gd name="T22" fmla="*/ 549 w 581"/>
                <a:gd name="T23" fmla="*/ 25 h 592"/>
                <a:gd name="T24" fmla="*/ 358 w 581"/>
                <a:gd name="T25" fmla="*/ 288 h 592"/>
                <a:gd name="T26" fmla="*/ 581 w 581"/>
                <a:gd name="T27" fmla="*/ 346 h 592"/>
                <a:gd name="T28" fmla="*/ 573 w 581"/>
                <a:gd name="T29" fmla="*/ 387 h 592"/>
                <a:gd name="T30" fmla="*/ 342 w 581"/>
                <a:gd name="T31" fmla="*/ 420 h 592"/>
                <a:gd name="T32" fmla="*/ 390 w 581"/>
                <a:gd name="T33" fmla="*/ 576 h 592"/>
                <a:gd name="T34" fmla="*/ 358 w 581"/>
                <a:gd name="T35" fmla="*/ 592 h 592"/>
                <a:gd name="T36" fmla="*/ 207 w 581"/>
                <a:gd name="T37" fmla="*/ 477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1"/>
                <a:gd name="T58" fmla="*/ 0 h 592"/>
                <a:gd name="T59" fmla="*/ 581 w 581"/>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1" h="592">
                  <a:moveTo>
                    <a:pt x="207" y="477"/>
                  </a:moveTo>
                  <a:lnTo>
                    <a:pt x="95" y="551"/>
                  </a:lnTo>
                  <a:lnTo>
                    <a:pt x="64" y="535"/>
                  </a:lnTo>
                  <a:lnTo>
                    <a:pt x="103" y="387"/>
                  </a:lnTo>
                  <a:lnTo>
                    <a:pt x="0" y="354"/>
                  </a:lnTo>
                  <a:lnTo>
                    <a:pt x="0" y="313"/>
                  </a:lnTo>
                  <a:lnTo>
                    <a:pt x="119" y="255"/>
                  </a:lnTo>
                  <a:lnTo>
                    <a:pt x="40" y="33"/>
                  </a:lnTo>
                  <a:lnTo>
                    <a:pt x="79" y="25"/>
                  </a:lnTo>
                  <a:lnTo>
                    <a:pt x="247" y="222"/>
                  </a:lnTo>
                  <a:lnTo>
                    <a:pt x="525" y="0"/>
                  </a:lnTo>
                  <a:lnTo>
                    <a:pt x="549" y="25"/>
                  </a:lnTo>
                  <a:lnTo>
                    <a:pt x="358" y="288"/>
                  </a:lnTo>
                  <a:lnTo>
                    <a:pt x="581" y="346"/>
                  </a:lnTo>
                  <a:lnTo>
                    <a:pt x="573" y="387"/>
                  </a:lnTo>
                  <a:lnTo>
                    <a:pt x="342" y="420"/>
                  </a:lnTo>
                  <a:lnTo>
                    <a:pt x="390" y="576"/>
                  </a:lnTo>
                  <a:lnTo>
                    <a:pt x="358" y="592"/>
                  </a:lnTo>
                  <a:lnTo>
                    <a:pt x="207" y="47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31" name="Freeform 22"/>
            <p:cNvSpPr>
              <a:spLocks/>
            </p:cNvSpPr>
            <p:nvPr>
              <p:custDataLst>
                <p:tags r:id="rId5"/>
              </p:custDataLst>
            </p:nvPr>
          </p:nvSpPr>
          <p:spPr bwMode="auto">
            <a:xfrm>
              <a:off x="1480" y="2238"/>
              <a:ext cx="398" cy="394"/>
            </a:xfrm>
            <a:custGeom>
              <a:avLst/>
              <a:gdLst>
                <a:gd name="T0" fmla="*/ 55 w 398"/>
                <a:gd name="T1" fmla="*/ 0 h 394"/>
                <a:gd name="T2" fmla="*/ 175 w 398"/>
                <a:gd name="T3" fmla="*/ 148 h 394"/>
                <a:gd name="T4" fmla="*/ 358 w 398"/>
                <a:gd name="T5" fmla="*/ 0 h 394"/>
                <a:gd name="T6" fmla="*/ 222 w 398"/>
                <a:gd name="T7" fmla="*/ 181 h 394"/>
                <a:gd name="T8" fmla="*/ 398 w 398"/>
                <a:gd name="T9" fmla="*/ 222 h 394"/>
                <a:gd name="T10" fmla="*/ 230 w 398"/>
                <a:gd name="T11" fmla="*/ 255 h 394"/>
                <a:gd name="T12" fmla="*/ 270 w 398"/>
                <a:gd name="T13" fmla="*/ 394 h 394"/>
                <a:gd name="T14" fmla="*/ 143 w 398"/>
                <a:gd name="T15" fmla="*/ 296 h 394"/>
                <a:gd name="T16" fmla="*/ 55 w 398"/>
                <a:gd name="T17" fmla="*/ 353 h 394"/>
                <a:gd name="T18" fmla="*/ 87 w 398"/>
                <a:gd name="T19" fmla="*/ 230 h 394"/>
                <a:gd name="T20" fmla="*/ 0 w 398"/>
                <a:gd name="T21" fmla="*/ 197 h 394"/>
                <a:gd name="T22" fmla="*/ 103 w 398"/>
                <a:gd name="T23" fmla="*/ 148 h 394"/>
                <a:gd name="T24" fmla="*/ 55 w 398"/>
                <a:gd name="T25" fmla="*/ 0 h 3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98"/>
                <a:gd name="T40" fmla="*/ 0 h 394"/>
                <a:gd name="T41" fmla="*/ 398 w 398"/>
                <a:gd name="T42" fmla="*/ 394 h 39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98" h="394">
                  <a:moveTo>
                    <a:pt x="55" y="0"/>
                  </a:moveTo>
                  <a:lnTo>
                    <a:pt x="175" y="148"/>
                  </a:lnTo>
                  <a:lnTo>
                    <a:pt x="358" y="0"/>
                  </a:lnTo>
                  <a:lnTo>
                    <a:pt x="222" y="181"/>
                  </a:lnTo>
                  <a:lnTo>
                    <a:pt x="398" y="222"/>
                  </a:lnTo>
                  <a:lnTo>
                    <a:pt x="230" y="255"/>
                  </a:lnTo>
                  <a:lnTo>
                    <a:pt x="270" y="394"/>
                  </a:lnTo>
                  <a:lnTo>
                    <a:pt x="143" y="296"/>
                  </a:lnTo>
                  <a:lnTo>
                    <a:pt x="55" y="353"/>
                  </a:lnTo>
                  <a:lnTo>
                    <a:pt x="87" y="230"/>
                  </a:lnTo>
                  <a:lnTo>
                    <a:pt x="0" y="197"/>
                  </a:lnTo>
                  <a:lnTo>
                    <a:pt x="103" y="148"/>
                  </a:lnTo>
                  <a:lnTo>
                    <a:pt x="55" y="0"/>
                  </a:lnTo>
                  <a:close/>
                </a:path>
              </a:pathLst>
            </a:custGeom>
            <a:solidFill>
              <a:srgbClr val="FF00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32" name="Freeform 23"/>
            <p:cNvSpPr>
              <a:spLocks/>
            </p:cNvSpPr>
            <p:nvPr>
              <p:custDataLst>
                <p:tags r:id="rId6"/>
              </p:custDataLst>
            </p:nvPr>
          </p:nvSpPr>
          <p:spPr bwMode="auto">
            <a:xfrm>
              <a:off x="1591" y="2164"/>
              <a:ext cx="159" cy="115"/>
            </a:xfrm>
            <a:custGeom>
              <a:avLst/>
              <a:gdLst>
                <a:gd name="T0" fmla="*/ 0 w 159"/>
                <a:gd name="T1" fmla="*/ 33 h 115"/>
                <a:gd name="T2" fmla="*/ 32 w 159"/>
                <a:gd name="T3" fmla="*/ 0 h 115"/>
                <a:gd name="T4" fmla="*/ 80 w 159"/>
                <a:gd name="T5" fmla="*/ 57 h 115"/>
                <a:gd name="T6" fmla="*/ 143 w 159"/>
                <a:gd name="T7" fmla="*/ 16 h 115"/>
                <a:gd name="T8" fmla="*/ 159 w 159"/>
                <a:gd name="T9" fmla="*/ 49 h 115"/>
                <a:gd name="T10" fmla="*/ 80 w 159"/>
                <a:gd name="T11" fmla="*/ 115 h 115"/>
                <a:gd name="T12" fmla="*/ 0 w 159"/>
                <a:gd name="T13" fmla="*/ 33 h 115"/>
                <a:gd name="T14" fmla="*/ 0 60000 65536"/>
                <a:gd name="T15" fmla="*/ 0 60000 65536"/>
                <a:gd name="T16" fmla="*/ 0 60000 65536"/>
                <a:gd name="T17" fmla="*/ 0 60000 65536"/>
                <a:gd name="T18" fmla="*/ 0 60000 65536"/>
                <a:gd name="T19" fmla="*/ 0 60000 65536"/>
                <a:gd name="T20" fmla="*/ 0 60000 65536"/>
                <a:gd name="T21" fmla="*/ 0 w 159"/>
                <a:gd name="T22" fmla="*/ 0 h 115"/>
                <a:gd name="T23" fmla="*/ 159 w 159"/>
                <a:gd name="T24" fmla="*/ 115 h 1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9" h="115">
                  <a:moveTo>
                    <a:pt x="0" y="33"/>
                  </a:moveTo>
                  <a:lnTo>
                    <a:pt x="32" y="0"/>
                  </a:lnTo>
                  <a:lnTo>
                    <a:pt x="80" y="57"/>
                  </a:lnTo>
                  <a:lnTo>
                    <a:pt x="143" y="16"/>
                  </a:lnTo>
                  <a:lnTo>
                    <a:pt x="159" y="49"/>
                  </a:lnTo>
                  <a:lnTo>
                    <a:pt x="80" y="115"/>
                  </a:lnTo>
                  <a:lnTo>
                    <a:pt x="0" y="33"/>
                  </a:lnTo>
                  <a:close/>
                </a:path>
              </a:pathLst>
            </a:custGeom>
            <a:solidFill>
              <a:srgbClr val="997A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33" name="Freeform 24"/>
            <p:cNvSpPr>
              <a:spLocks/>
            </p:cNvSpPr>
            <p:nvPr>
              <p:custDataLst>
                <p:tags r:id="rId7"/>
              </p:custDataLst>
            </p:nvPr>
          </p:nvSpPr>
          <p:spPr bwMode="auto">
            <a:xfrm>
              <a:off x="1830" y="2188"/>
              <a:ext cx="167" cy="222"/>
            </a:xfrm>
            <a:custGeom>
              <a:avLst/>
              <a:gdLst>
                <a:gd name="T0" fmla="*/ 167 w 167"/>
                <a:gd name="T1" fmla="*/ 33 h 222"/>
                <a:gd name="T2" fmla="*/ 63 w 167"/>
                <a:gd name="T3" fmla="*/ 165 h 222"/>
                <a:gd name="T4" fmla="*/ 143 w 167"/>
                <a:gd name="T5" fmla="*/ 190 h 222"/>
                <a:gd name="T6" fmla="*/ 127 w 167"/>
                <a:gd name="T7" fmla="*/ 222 h 222"/>
                <a:gd name="T8" fmla="*/ 0 w 167"/>
                <a:gd name="T9" fmla="*/ 190 h 222"/>
                <a:gd name="T10" fmla="*/ 135 w 167"/>
                <a:gd name="T11" fmla="*/ 0 h 222"/>
                <a:gd name="T12" fmla="*/ 167 w 167"/>
                <a:gd name="T13" fmla="*/ 33 h 222"/>
                <a:gd name="T14" fmla="*/ 0 60000 65536"/>
                <a:gd name="T15" fmla="*/ 0 60000 65536"/>
                <a:gd name="T16" fmla="*/ 0 60000 65536"/>
                <a:gd name="T17" fmla="*/ 0 60000 65536"/>
                <a:gd name="T18" fmla="*/ 0 60000 65536"/>
                <a:gd name="T19" fmla="*/ 0 60000 65536"/>
                <a:gd name="T20" fmla="*/ 0 60000 65536"/>
                <a:gd name="T21" fmla="*/ 0 w 167"/>
                <a:gd name="T22" fmla="*/ 0 h 222"/>
                <a:gd name="T23" fmla="*/ 167 w 167"/>
                <a:gd name="T24" fmla="*/ 222 h 2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7" h="222">
                  <a:moveTo>
                    <a:pt x="167" y="33"/>
                  </a:moveTo>
                  <a:lnTo>
                    <a:pt x="63" y="165"/>
                  </a:lnTo>
                  <a:lnTo>
                    <a:pt x="143" y="190"/>
                  </a:lnTo>
                  <a:lnTo>
                    <a:pt x="127" y="222"/>
                  </a:lnTo>
                  <a:lnTo>
                    <a:pt x="0" y="190"/>
                  </a:lnTo>
                  <a:lnTo>
                    <a:pt x="135" y="0"/>
                  </a:lnTo>
                  <a:lnTo>
                    <a:pt x="167" y="33"/>
                  </a:lnTo>
                  <a:close/>
                </a:path>
              </a:pathLst>
            </a:custGeom>
            <a:solidFill>
              <a:srgbClr val="997A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34" name="Freeform 25"/>
            <p:cNvSpPr>
              <a:spLocks/>
            </p:cNvSpPr>
            <p:nvPr>
              <p:custDataLst>
                <p:tags r:id="rId8"/>
              </p:custDataLst>
            </p:nvPr>
          </p:nvSpPr>
          <p:spPr bwMode="auto">
            <a:xfrm>
              <a:off x="2729" y="2024"/>
              <a:ext cx="605" cy="756"/>
            </a:xfrm>
            <a:custGeom>
              <a:avLst/>
              <a:gdLst>
                <a:gd name="T0" fmla="*/ 0 w 605"/>
                <a:gd name="T1" fmla="*/ 370 h 756"/>
                <a:gd name="T2" fmla="*/ 32 w 605"/>
                <a:gd name="T3" fmla="*/ 345 h 756"/>
                <a:gd name="T4" fmla="*/ 16 w 605"/>
                <a:gd name="T5" fmla="*/ 337 h 756"/>
                <a:gd name="T6" fmla="*/ 40 w 605"/>
                <a:gd name="T7" fmla="*/ 140 h 756"/>
                <a:gd name="T8" fmla="*/ 80 w 605"/>
                <a:gd name="T9" fmla="*/ 123 h 756"/>
                <a:gd name="T10" fmla="*/ 80 w 605"/>
                <a:gd name="T11" fmla="*/ 74 h 756"/>
                <a:gd name="T12" fmla="*/ 112 w 605"/>
                <a:gd name="T13" fmla="*/ 0 h 756"/>
                <a:gd name="T14" fmla="*/ 183 w 605"/>
                <a:gd name="T15" fmla="*/ 0 h 756"/>
                <a:gd name="T16" fmla="*/ 239 w 605"/>
                <a:gd name="T17" fmla="*/ 58 h 756"/>
                <a:gd name="T18" fmla="*/ 231 w 605"/>
                <a:gd name="T19" fmla="*/ 115 h 756"/>
                <a:gd name="T20" fmla="*/ 247 w 605"/>
                <a:gd name="T21" fmla="*/ 132 h 756"/>
                <a:gd name="T22" fmla="*/ 255 w 605"/>
                <a:gd name="T23" fmla="*/ 156 h 756"/>
                <a:gd name="T24" fmla="*/ 303 w 605"/>
                <a:gd name="T25" fmla="*/ 181 h 756"/>
                <a:gd name="T26" fmla="*/ 382 w 605"/>
                <a:gd name="T27" fmla="*/ 132 h 756"/>
                <a:gd name="T28" fmla="*/ 605 w 605"/>
                <a:gd name="T29" fmla="*/ 156 h 756"/>
                <a:gd name="T30" fmla="*/ 605 w 605"/>
                <a:gd name="T31" fmla="*/ 428 h 756"/>
                <a:gd name="T32" fmla="*/ 470 w 605"/>
                <a:gd name="T33" fmla="*/ 395 h 756"/>
                <a:gd name="T34" fmla="*/ 382 w 605"/>
                <a:gd name="T35" fmla="*/ 526 h 756"/>
                <a:gd name="T36" fmla="*/ 398 w 605"/>
                <a:gd name="T37" fmla="*/ 756 h 756"/>
                <a:gd name="T38" fmla="*/ 8 w 605"/>
                <a:gd name="T39" fmla="*/ 600 h 756"/>
                <a:gd name="T40" fmla="*/ 0 w 605"/>
                <a:gd name="T41" fmla="*/ 370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05"/>
                <a:gd name="T64" fmla="*/ 0 h 756"/>
                <a:gd name="T65" fmla="*/ 605 w 605"/>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05" h="756">
                  <a:moveTo>
                    <a:pt x="0" y="370"/>
                  </a:moveTo>
                  <a:lnTo>
                    <a:pt x="32" y="345"/>
                  </a:lnTo>
                  <a:lnTo>
                    <a:pt x="16" y="337"/>
                  </a:lnTo>
                  <a:lnTo>
                    <a:pt x="40" y="140"/>
                  </a:lnTo>
                  <a:lnTo>
                    <a:pt x="80" y="123"/>
                  </a:lnTo>
                  <a:lnTo>
                    <a:pt x="80" y="74"/>
                  </a:lnTo>
                  <a:lnTo>
                    <a:pt x="112" y="0"/>
                  </a:lnTo>
                  <a:lnTo>
                    <a:pt x="183" y="0"/>
                  </a:lnTo>
                  <a:lnTo>
                    <a:pt x="239" y="58"/>
                  </a:lnTo>
                  <a:lnTo>
                    <a:pt x="231" y="115"/>
                  </a:lnTo>
                  <a:lnTo>
                    <a:pt x="247" y="132"/>
                  </a:lnTo>
                  <a:lnTo>
                    <a:pt x="255" y="156"/>
                  </a:lnTo>
                  <a:lnTo>
                    <a:pt x="303" y="181"/>
                  </a:lnTo>
                  <a:lnTo>
                    <a:pt x="382" y="132"/>
                  </a:lnTo>
                  <a:lnTo>
                    <a:pt x="605" y="156"/>
                  </a:lnTo>
                  <a:lnTo>
                    <a:pt x="605" y="428"/>
                  </a:lnTo>
                  <a:lnTo>
                    <a:pt x="470" y="395"/>
                  </a:lnTo>
                  <a:lnTo>
                    <a:pt x="382" y="526"/>
                  </a:lnTo>
                  <a:lnTo>
                    <a:pt x="398" y="756"/>
                  </a:lnTo>
                  <a:lnTo>
                    <a:pt x="8" y="600"/>
                  </a:lnTo>
                  <a:lnTo>
                    <a:pt x="0" y="37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35" name="Freeform 26"/>
            <p:cNvSpPr>
              <a:spLocks/>
            </p:cNvSpPr>
            <p:nvPr>
              <p:custDataLst>
                <p:tags r:id="rId9"/>
              </p:custDataLst>
            </p:nvPr>
          </p:nvSpPr>
          <p:spPr bwMode="auto">
            <a:xfrm>
              <a:off x="2745" y="2452"/>
              <a:ext cx="366" cy="304"/>
            </a:xfrm>
            <a:custGeom>
              <a:avLst/>
              <a:gdLst>
                <a:gd name="T0" fmla="*/ 350 w 366"/>
                <a:gd name="T1" fmla="*/ 90 h 304"/>
                <a:gd name="T2" fmla="*/ 0 w 366"/>
                <a:gd name="T3" fmla="*/ 0 h 304"/>
                <a:gd name="T4" fmla="*/ 8 w 366"/>
                <a:gd name="T5" fmla="*/ 164 h 304"/>
                <a:gd name="T6" fmla="*/ 366 w 366"/>
                <a:gd name="T7" fmla="*/ 304 h 304"/>
                <a:gd name="T8" fmla="*/ 350 w 366"/>
                <a:gd name="T9" fmla="*/ 90 h 304"/>
                <a:gd name="T10" fmla="*/ 0 60000 65536"/>
                <a:gd name="T11" fmla="*/ 0 60000 65536"/>
                <a:gd name="T12" fmla="*/ 0 60000 65536"/>
                <a:gd name="T13" fmla="*/ 0 60000 65536"/>
                <a:gd name="T14" fmla="*/ 0 60000 65536"/>
                <a:gd name="T15" fmla="*/ 0 w 366"/>
                <a:gd name="T16" fmla="*/ 0 h 304"/>
                <a:gd name="T17" fmla="*/ 366 w 366"/>
                <a:gd name="T18" fmla="*/ 304 h 304"/>
              </a:gdLst>
              <a:ahLst/>
              <a:cxnLst>
                <a:cxn ang="T10">
                  <a:pos x="T0" y="T1"/>
                </a:cxn>
                <a:cxn ang="T11">
                  <a:pos x="T2" y="T3"/>
                </a:cxn>
                <a:cxn ang="T12">
                  <a:pos x="T4" y="T5"/>
                </a:cxn>
                <a:cxn ang="T13">
                  <a:pos x="T6" y="T7"/>
                </a:cxn>
                <a:cxn ang="T14">
                  <a:pos x="T8" y="T9"/>
                </a:cxn>
              </a:cxnLst>
              <a:rect l="T15" t="T16" r="T17" b="T18"/>
              <a:pathLst>
                <a:path w="366" h="304">
                  <a:moveTo>
                    <a:pt x="350" y="90"/>
                  </a:moveTo>
                  <a:lnTo>
                    <a:pt x="0" y="0"/>
                  </a:lnTo>
                  <a:lnTo>
                    <a:pt x="8" y="164"/>
                  </a:lnTo>
                  <a:lnTo>
                    <a:pt x="366" y="304"/>
                  </a:lnTo>
                  <a:lnTo>
                    <a:pt x="350" y="90"/>
                  </a:lnTo>
                  <a:close/>
                </a:path>
              </a:pathLst>
            </a:custGeom>
            <a:solidFill>
              <a:srgbClr val="7A99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36" name="Freeform 27"/>
            <p:cNvSpPr>
              <a:spLocks/>
            </p:cNvSpPr>
            <p:nvPr>
              <p:custDataLst>
                <p:tags r:id="rId10"/>
              </p:custDataLst>
            </p:nvPr>
          </p:nvSpPr>
          <p:spPr bwMode="auto">
            <a:xfrm>
              <a:off x="3215" y="2238"/>
              <a:ext cx="103" cy="197"/>
            </a:xfrm>
            <a:custGeom>
              <a:avLst/>
              <a:gdLst>
                <a:gd name="T0" fmla="*/ 95 w 103"/>
                <a:gd name="T1" fmla="*/ 0 h 197"/>
                <a:gd name="T2" fmla="*/ 103 w 103"/>
                <a:gd name="T3" fmla="*/ 197 h 197"/>
                <a:gd name="T4" fmla="*/ 0 w 103"/>
                <a:gd name="T5" fmla="*/ 164 h 197"/>
                <a:gd name="T6" fmla="*/ 95 w 103"/>
                <a:gd name="T7" fmla="*/ 0 h 197"/>
                <a:gd name="T8" fmla="*/ 0 60000 65536"/>
                <a:gd name="T9" fmla="*/ 0 60000 65536"/>
                <a:gd name="T10" fmla="*/ 0 60000 65536"/>
                <a:gd name="T11" fmla="*/ 0 60000 65536"/>
                <a:gd name="T12" fmla="*/ 0 w 103"/>
                <a:gd name="T13" fmla="*/ 0 h 197"/>
                <a:gd name="T14" fmla="*/ 103 w 103"/>
                <a:gd name="T15" fmla="*/ 197 h 197"/>
              </a:gdLst>
              <a:ahLst/>
              <a:cxnLst>
                <a:cxn ang="T8">
                  <a:pos x="T0" y="T1"/>
                </a:cxn>
                <a:cxn ang="T9">
                  <a:pos x="T2" y="T3"/>
                </a:cxn>
                <a:cxn ang="T10">
                  <a:pos x="T4" y="T5"/>
                </a:cxn>
                <a:cxn ang="T11">
                  <a:pos x="T6" y="T7"/>
                </a:cxn>
              </a:cxnLst>
              <a:rect l="T12" t="T13" r="T14" b="T15"/>
              <a:pathLst>
                <a:path w="103" h="197">
                  <a:moveTo>
                    <a:pt x="95" y="0"/>
                  </a:moveTo>
                  <a:lnTo>
                    <a:pt x="103" y="197"/>
                  </a:lnTo>
                  <a:lnTo>
                    <a:pt x="0" y="164"/>
                  </a:lnTo>
                  <a:lnTo>
                    <a:pt x="95" y="0"/>
                  </a:lnTo>
                  <a:close/>
                </a:path>
              </a:pathLst>
            </a:custGeom>
            <a:solidFill>
              <a:srgbClr val="7A99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37" name="Freeform 28"/>
            <p:cNvSpPr>
              <a:spLocks/>
            </p:cNvSpPr>
            <p:nvPr>
              <p:custDataLst>
                <p:tags r:id="rId11"/>
              </p:custDataLst>
            </p:nvPr>
          </p:nvSpPr>
          <p:spPr bwMode="auto">
            <a:xfrm>
              <a:off x="2745" y="2040"/>
              <a:ext cx="573" cy="486"/>
            </a:xfrm>
            <a:custGeom>
              <a:avLst/>
              <a:gdLst>
                <a:gd name="T0" fmla="*/ 0 w 573"/>
                <a:gd name="T1" fmla="*/ 362 h 486"/>
                <a:gd name="T2" fmla="*/ 32 w 573"/>
                <a:gd name="T3" fmla="*/ 329 h 486"/>
                <a:gd name="T4" fmla="*/ 16 w 573"/>
                <a:gd name="T5" fmla="*/ 313 h 486"/>
                <a:gd name="T6" fmla="*/ 32 w 573"/>
                <a:gd name="T7" fmla="*/ 140 h 486"/>
                <a:gd name="T8" fmla="*/ 80 w 573"/>
                <a:gd name="T9" fmla="*/ 124 h 486"/>
                <a:gd name="T10" fmla="*/ 72 w 573"/>
                <a:gd name="T11" fmla="*/ 58 h 486"/>
                <a:gd name="T12" fmla="*/ 104 w 573"/>
                <a:gd name="T13" fmla="*/ 0 h 486"/>
                <a:gd name="T14" fmla="*/ 159 w 573"/>
                <a:gd name="T15" fmla="*/ 0 h 486"/>
                <a:gd name="T16" fmla="*/ 207 w 573"/>
                <a:gd name="T17" fmla="*/ 42 h 486"/>
                <a:gd name="T18" fmla="*/ 199 w 573"/>
                <a:gd name="T19" fmla="*/ 107 h 486"/>
                <a:gd name="T20" fmla="*/ 223 w 573"/>
                <a:gd name="T21" fmla="*/ 124 h 486"/>
                <a:gd name="T22" fmla="*/ 231 w 573"/>
                <a:gd name="T23" fmla="*/ 148 h 486"/>
                <a:gd name="T24" fmla="*/ 287 w 573"/>
                <a:gd name="T25" fmla="*/ 181 h 486"/>
                <a:gd name="T26" fmla="*/ 366 w 573"/>
                <a:gd name="T27" fmla="*/ 132 h 486"/>
                <a:gd name="T28" fmla="*/ 573 w 573"/>
                <a:gd name="T29" fmla="*/ 157 h 486"/>
                <a:gd name="T30" fmla="*/ 366 w 573"/>
                <a:gd name="T31" fmla="*/ 486 h 486"/>
                <a:gd name="T32" fmla="*/ 0 w 573"/>
                <a:gd name="T33" fmla="*/ 395 h 486"/>
                <a:gd name="T34" fmla="*/ 0 w 573"/>
                <a:gd name="T35" fmla="*/ 362 h 4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73"/>
                <a:gd name="T55" fmla="*/ 0 h 486"/>
                <a:gd name="T56" fmla="*/ 573 w 573"/>
                <a:gd name="T57" fmla="*/ 486 h 48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73" h="486">
                  <a:moveTo>
                    <a:pt x="0" y="362"/>
                  </a:moveTo>
                  <a:lnTo>
                    <a:pt x="32" y="329"/>
                  </a:lnTo>
                  <a:lnTo>
                    <a:pt x="16" y="313"/>
                  </a:lnTo>
                  <a:lnTo>
                    <a:pt x="32" y="140"/>
                  </a:lnTo>
                  <a:lnTo>
                    <a:pt x="80" y="124"/>
                  </a:lnTo>
                  <a:lnTo>
                    <a:pt x="72" y="58"/>
                  </a:lnTo>
                  <a:lnTo>
                    <a:pt x="104" y="0"/>
                  </a:lnTo>
                  <a:lnTo>
                    <a:pt x="159" y="0"/>
                  </a:lnTo>
                  <a:lnTo>
                    <a:pt x="207" y="42"/>
                  </a:lnTo>
                  <a:lnTo>
                    <a:pt x="199" y="107"/>
                  </a:lnTo>
                  <a:lnTo>
                    <a:pt x="223" y="124"/>
                  </a:lnTo>
                  <a:lnTo>
                    <a:pt x="231" y="148"/>
                  </a:lnTo>
                  <a:lnTo>
                    <a:pt x="287" y="181"/>
                  </a:lnTo>
                  <a:lnTo>
                    <a:pt x="366" y="132"/>
                  </a:lnTo>
                  <a:lnTo>
                    <a:pt x="573" y="157"/>
                  </a:lnTo>
                  <a:lnTo>
                    <a:pt x="366" y="486"/>
                  </a:lnTo>
                  <a:lnTo>
                    <a:pt x="0" y="395"/>
                  </a:lnTo>
                  <a:lnTo>
                    <a:pt x="0" y="3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38" name="Freeform 29"/>
            <p:cNvSpPr>
              <a:spLocks/>
            </p:cNvSpPr>
            <p:nvPr>
              <p:custDataLst>
                <p:tags r:id="rId12"/>
              </p:custDataLst>
            </p:nvPr>
          </p:nvSpPr>
          <p:spPr bwMode="auto">
            <a:xfrm>
              <a:off x="2809" y="2180"/>
              <a:ext cx="151" cy="198"/>
            </a:xfrm>
            <a:custGeom>
              <a:avLst/>
              <a:gdLst>
                <a:gd name="T0" fmla="*/ 8 w 151"/>
                <a:gd name="T1" fmla="*/ 25 h 198"/>
                <a:gd name="T2" fmla="*/ 48 w 151"/>
                <a:gd name="T3" fmla="*/ 8 h 198"/>
                <a:gd name="T4" fmla="*/ 64 w 151"/>
                <a:gd name="T5" fmla="*/ 17 h 198"/>
                <a:gd name="T6" fmla="*/ 103 w 151"/>
                <a:gd name="T7" fmla="*/ 17 h 198"/>
                <a:gd name="T8" fmla="*/ 111 w 151"/>
                <a:gd name="T9" fmla="*/ 0 h 198"/>
                <a:gd name="T10" fmla="*/ 127 w 151"/>
                <a:gd name="T11" fmla="*/ 8 h 198"/>
                <a:gd name="T12" fmla="*/ 135 w 151"/>
                <a:gd name="T13" fmla="*/ 33 h 198"/>
                <a:gd name="T14" fmla="*/ 151 w 151"/>
                <a:gd name="T15" fmla="*/ 91 h 198"/>
                <a:gd name="T16" fmla="*/ 95 w 151"/>
                <a:gd name="T17" fmla="*/ 115 h 198"/>
                <a:gd name="T18" fmla="*/ 87 w 151"/>
                <a:gd name="T19" fmla="*/ 115 h 198"/>
                <a:gd name="T20" fmla="*/ 87 w 151"/>
                <a:gd name="T21" fmla="*/ 74 h 198"/>
                <a:gd name="T22" fmla="*/ 48 w 151"/>
                <a:gd name="T23" fmla="*/ 74 h 198"/>
                <a:gd name="T24" fmla="*/ 56 w 151"/>
                <a:gd name="T25" fmla="*/ 140 h 198"/>
                <a:gd name="T26" fmla="*/ 135 w 151"/>
                <a:gd name="T27" fmla="*/ 181 h 198"/>
                <a:gd name="T28" fmla="*/ 127 w 151"/>
                <a:gd name="T29" fmla="*/ 198 h 198"/>
                <a:gd name="T30" fmla="*/ 0 w 151"/>
                <a:gd name="T31" fmla="*/ 156 h 198"/>
                <a:gd name="T32" fmla="*/ 8 w 151"/>
                <a:gd name="T33" fmla="*/ 25 h 1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1"/>
                <a:gd name="T52" fmla="*/ 0 h 198"/>
                <a:gd name="T53" fmla="*/ 151 w 151"/>
                <a:gd name="T54" fmla="*/ 198 h 1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1" h="198">
                  <a:moveTo>
                    <a:pt x="8" y="25"/>
                  </a:moveTo>
                  <a:lnTo>
                    <a:pt x="48" y="8"/>
                  </a:lnTo>
                  <a:lnTo>
                    <a:pt x="64" y="17"/>
                  </a:lnTo>
                  <a:lnTo>
                    <a:pt x="103" y="17"/>
                  </a:lnTo>
                  <a:lnTo>
                    <a:pt x="111" y="0"/>
                  </a:lnTo>
                  <a:lnTo>
                    <a:pt x="127" y="8"/>
                  </a:lnTo>
                  <a:lnTo>
                    <a:pt x="135" y="33"/>
                  </a:lnTo>
                  <a:lnTo>
                    <a:pt x="151" y="91"/>
                  </a:lnTo>
                  <a:lnTo>
                    <a:pt x="95" y="115"/>
                  </a:lnTo>
                  <a:lnTo>
                    <a:pt x="87" y="115"/>
                  </a:lnTo>
                  <a:lnTo>
                    <a:pt x="87" y="74"/>
                  </a:lnTo>
                  <a:lnTo>
                    <a:pt x="48" y="74"/>
                  </a:lnTo>
                  <a:lnTo>
                    <a:pt x="56" y="140"/>
                  </a:lnTo>
                  <a:lnTo>
                    <a:pt x="135" y="181"/>
                  </a:lnTo>
                  <a:lnTo>
                    <a:pt x="127" y="198"/>
                  </a:lnTo>
                  <a:lnTo>
                    <a:pt x="0" y="156"/>
                  </a:lnTo>
                  <a:lnTo>
                    <a:pt x="8" y="25"/>
                  </a:lnTo>
                  <a:close/>
                </a:path>
              </a:pathLst>
            </a:custGeom>
            <a:solidFill>
              <a:srgbClr val="BFF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39" name="Freeform 30"/>
            <p:cNvSpPr>
              <a:spLocks/>
            </p:cNvSpPr>
            <p:nvPr>
              <p:custDataLst>
                <p:tags r:id="rId13"/>
              </p:custDataLst>
            </p:nvPr>
          </p:nvSpPr>
          <p:spPr bwMode="auto">
            <a:xfrm>
              <a:off x="2992" y="2238"/>
              <a:ext cx="40" cy="33"/>
            </a:xfrm>
            <a:custGeom>
              <a:avLst/>
              <a:gdLst>
                <a:gd name="T0" fmla="*/ 0 w 40"/>
                <a:gd name="T1" fmla="*/ 0 h 33"/>
                <a:gd name="T2" fmla="*/ 8 w 40"/>
                <a:gd name="T3" fmla="*/ 24 h 33"/>
                <a:gd name="T4" fmla="*/ 40 w 40"/>
                <a:gd name="T5" fmla="*/ 33 h 33"/>
                <a:gd name="T6" fmla="*/ 40 w 40"/>
                <a:gd name="T7" fmla="*/ 24 h 33"/>
                <a:gd name="T8" fmla="*/ 0 w 40"/>
                <a:gd name="T9" fmla="*/ 0 h 33"/>
                <a:gd name="T10" fmla="*/ 0 60000 65536"/>
                <a:gd name="T11" fmla="*/ 0 60000 65536"/>
                <a:gd name="T12" fmla="*/ 0 60000 65536"/>
                <a:gd name="T13" fmla="*/ 0 60000 65536"/>
                <a:gd name="T14" fmla="*/ 0 60000 65536"/>
                <a:gd name="T15" fmla="*/ 0 w 40"/>
                <a:gd name="T16" fmla="*/ 0 h 33"/>
                <a:gd name="T17" fmla="*/ 40 w 40"/>
                <a:gd name="T18" fmla="*/ 33 h 33"/>
              </a:gdLst>
              <a:ahLst/>
              <a:cxnLst>
                <a:cxn ang="T10">
                  <a:pos x="T0" y="T1"/>
                </a:cxn>
                <a:cxn ang="T11">
                  <a:pos x="T2" y="T3"/>
                </a:cxn>
                <a:cxn ang="T12">
                  <a:pos x="T4" y="T5"/>
                </a:cxn>
                <a:cxn ang="T13">
                  <a:pos x="T6" y="T7"/>
                </a:cxn>
                <a:cxn ang="T14">
                  <a:pos x="T8" y="T9"/>
                </a:cxn>
              </a:cxnLst>
              <a:rect l="T15" t="T16" r="T17" b="T18"/>
              <a:pathLst>
                <a:path w="40" h="33">
                  <a:moveTo>
                    <a:pt x="0" y="0"/>
                  </a:moveTo>
                  <a:lnTo>
                    <a:pt x="8" y="24"/>
                  </a:lnTo>
                  <a:lnTo>
                    <a:pt x="40" y="33"/>
                  </a:lnTo>
                  <a:lnTo>
                    <a:pt x="40" y="24"/>
                  </a:lnTo>
                  <a:lnTo>
                    <a:pt x="0" y="0"/>
                  </a:lnTo>
                  <a:close/>
                </a:path>
              </a:pathLst>
            </a:custGeom>
            <a:solidFill>
              <a:srgbClr val="BFF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40" name="Freeform 31"/>
            <p:cNvSpPr>
              <a:spLocks/>
            </p:cNvSpPr>
            <p:nvPr>
              <p:custDataLst>
                <p:tags r:id="rId14"/>
              </p:custDataLst>
            </p:nvPr>
          </p:nvSpPr>
          <p:spPr bwMode="auto">
            <a:xfrm>
              <a:off x="2793" y="2213"/>
              <a:ext cx="454" cy="271"/>
            </a:xfrm>
            <a:custGeom>
              <a:avLst/>
              <a:gdLst>
                <a:gd name="T0" fmla="*/ 0 w 454"/>
                <a:gd name="T1" fmla="*/ 197 h 271"/>
                <a:gd name="T2" fmla="*/ 40 w 454"/>
                <a:gd name="T3" fmla="*/ 173 h 271"/>
                <a:gd name="T4" fmla="*/ 231 w 454"/>
                <a:gd name="T5" fmla="*/ 230 h 271"/>
                <a:gd name="T6" fmla="*/ 263 w 454"/>
                <a:gd name="T7" fmla="*/ 173 h 271"/>
                <a:gd name="T8" fmla="*/ 231 w 454"/>
                <a:gd name="T9" fmla="*/ 132 h 271"/>
                <a:gd name="T10" fmla="*/ 159 w 454"/>
                <a:gd name="T11" fmla="*/ 107 h 271"/>
                <a:gd name="T12" fmla="*/ 183 w 454"/>
                <a:gd name="T13" fmla="*/ 91 h 271"/>
                <a:gd name="T14" fmla="*/ 247 w 454"/>
                <a:gd name="T15" fmla="*/ 99 h 271"/>
                <a:gd name="T16" fmla="*/ 263 w 454"/>
                <a:gd name="T17" fmla="*/ 115 h 271"/>
                <a:gd name="T18" fmla="*/ 318 w 454"/>
                <a:gd name="T19" fmla="*/ 123 h 271"/>
                <a:gd name="T20" fmla="*/ 358 w 454"/>
                <a:gd name="T21" fmla="*/ 82 h 271"/>
                <a:gd name="T22" fmla="*/ 326 w 454"/>
                <a:gd name="T23" fmla="*/ 41 h 271"/>
                <a:gd name="T24" fmla="*/ 294 w 454"/>
                <a:gd name="T25" fmla="*/ 25 h 271"/>
                <a:gd name="T26" fmla="*/ 334 w 454"/>
                <a:gd name="T27" fmla="*/ 0 h 271"/>
                <a:gd name="T28" fmla="*/ 454 w 454"/>
                <a:gd name="T29" fmla="*/ 17 h 271"/>
                <a:gd name="T30" fmla="*/ 294 w 454"/>
                <a:gd name="T31" fmla="*/ 271 h 271"/>
                <a:gd name="T32" fmla="*/ 0 w 454"/>
                <a:gd name="T33" fmla="*/ 197 h 2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54"/>
                <a:gd name="T52" fmla="*/ 0 h 271"/>
                <a:gd name="T53" fmla="*/ 454 w 454"/>
                <a:gd name="T54" fmla="*/ 271 h 2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54" h="271">
                  <a:moveTo>
                    <a:pt x="0" y="197"/>
                  </a:moveTo>
                  <a:lnTo>
                    <a:pt x="40" y="173"/>
                  </a:lnTo>
                  <a:lnTo>
                    <a:pt x="231" y="230"/>
                  </a:lnTo>
                  <a:lnTo>
                    <a:pt x="263" y="173"/>
                  </a:lnTo>
                  <a:lnTo>
                    <a:pt x="231" y="132"/>
                  </a:lnTo>
                  <a:lnTo>
                    <a:pt x="159" y="107"/>
                  </a:lnTo>
                  <a:lnTo>
                    <a:pt x="183" y="91"/>
                  </a:lnTo>
                  <a:lnTo>
                    <a:pt x="247" y="99"/>
                  </a:lnTo>
                  <a:lnTo>
                    <a:pt x="263" y="115"/>
                  </a:lnTo>
                  <a:lnTo>
                    <a:pt x="318" y="123"/>
                  </a:lnTo>
                  <a:lnTo>
                    <a:pt x="358" y="82"/>
                  </a:lnTo>
                  <a:lnTo>
                    <a:pt x="326" y="41"/>
                  </a:lnTo>
                  <a:lnTo>
                    <a:pt x="294" y="25"/>
                  </a:lnTo>
                  <a:lnTo>
                    <a:pt x="334" y="0"/>
                  </a:lnTo>
                  <a:lnTo>
                    <a:pt x="454" y="17"/>
                  </a:lnTo>
                  <a:lnTo>
                    <a:pt x="294" y="271"/>
                  </a:lnTo>
                  <a:lnTo>
                    <a:pt x="0" y="197"/>
                  </a:lnTo>
                  <a:close/>
                </a:path>
              </a:pathLst>
            </a:cu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41" name="Freeform 32"/>
            <p:cNvSpPr>
              <a:spLocks/>
            </p:cNvSpPr>
            <p:nvPr>
              <p:custDataLst>
                <p:tags r:id="rId15"/>
              </p:custDataLst>
            </p:nvPr>
          </p:nvSpPr>
          <p:spPr bwMode="auto">
            <a:xfrm>
              <a:off x="3064" y="2279"/>
              <a:ext cx="31" cy="16"/>
            </a:xfrm>
            <a:custGeom>
              <a:avLst/>
              <a:gdLst>
                <a:gd name="T0" fmla="*/ 0 w 31"/>
                <a:gd name="T1" fmla="*/ 8 h 16"/>
                <a:gd name="T2" fmla="*/ 15 w 31"/>
                <a:gd name="T3" fmla="*/ 0 h 16"/>
                <a:gd name="T4" fmla="*/ 31 w 31"/>
                <a:gd name="T5" fmla="*/ 8 h 16"/>
                <a:gd name="T6" fmla="*/ 31 w 31"/>
                <a:gd name="T7" fmla="*/ 16 h 16"/>
                <a:gd name="T8" fmla="*/ 31 w 31"/>
                <a:gd name="T9" fmla="*/ 16 h 16"/>
                <a:gd name="T10" fmla="*/ 8 w 31"/>
                <a:gd name="T11" fmla="*/ 16 h 16"/>
                <a:gd name="T12" fmla="*/ 0 w 31"/>
                <a:gd name="T13" fmla="*/ 8 h 16"/>
                <a:gd name="T14" fmla="*/ 0 60000 65536"/>
                <a:gd name="T15" fmla="*/ 0 60000 65536"/>
                <a:gd name="T16" fmla="*/ 0 60000 65536"/>
                <a:gd name="T17" fmla="*/ 0 60000 65536"/>
                <a:gd name="T18" fmla="*/ 0 60000 65536"/>
                <a:gd name="T19" fmla="*/ 0 60000 65536"/>
                <a:gd name="T20" fmla="*/ 0 60000 65536"/>
                <a:gd name="T21" fmla="*/ 0 w 31"/>
                <a:gd name="T22" fmla="*/ 0 h 16"/>
                <a:gd name="T23" fmla="*/ 31 w 31"/>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16">
                  <a:moveTo>
                    <a:pt x="0" y="8"/>
                  </a:moveTo>
                  <a:lnTo>
                    <a:pt x="15" y="0"/>
                  </a:lnTo>
                  <a:lnTo>
                    <a:pt x="31" y="8"/>
                  </a:lnTo>
                  <a:lnTo>
                    <a:pt x="31" y="16"/>
                  </a:lnTo>
                  <a:lnTo>
                    <a:pt x="8" y="16"/>
                  </a:lnTo>
                  <a:lnTo>
                    <a:pt x="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42" name="Freeform 33"/>
            <p:cNvSpPr>
              <a:spLocks/>
            </p:cNvSpPr>
            <p:nvPr>
              <p:custDataLst>
                <p:tags r:id="rId16"/>
              </p:custDataLst>
            </p:nvPr>
          </p:nvSpPr>
          <p:spPr bwMode="auto">
            <a:xfrm>
              <a:off x="2968" y="2378"/>
              <a:ext cx="40" cy="16"/>
            </a:xfrm>
            <a:custGeom>
              <a:avLst/>
              <a:gdLst>
                <a:gd name="T0" fmla="*/ 0 w 40"/>
                <a:gd name="T1" fmla="*/ 8 h 16"/>
                <a:gd name="T2" fmla="*/ 16 w 40"/>
                <a:gd name="T3" fmla="*/ 0 h 16"/>
                <a:gd name="T4" fmla="*/ 40 w 40"/>
                <a:gd name="T5" fmla="*/ 8 h 16"/>
                <a:gd name="T6" fmla="*/ 40 w 40"/>
                <a:gd name="T7" fmla="*/ 16 h 16"/>
                <a:gd name="T8" fmla="*/ 32 w 40"/>
                <a:gd name="T9" fmla="*/ 16 h 16"/>
                <a:gd name="T10" fmla="*/ 16 w 40"/>
                <a:gd name="T11" fmla="*/ 16 h 16"/>
                <a:gd name="T12" fmla="*/ 0 w 40"/>
                <a:gd name="T13" fmla="*/ 8 h 16"/>
                <a:gd name="T14" fmla="*/ 0 60000 65536"/>
                <a:gd name="T15" fmla="*/ 0 60000 65536"/>
                <a:gd name="T16" fmla="*/ 0 60000 65536"/>
                <a:gd name="T17" fmla="*/ 0 60000 65536"/>
                <a:gd name="T18" fmla="*/ 0 60000 65536"/>
                <a:gd name="T19" fmla="*/ 0 60000 65536"/>
                <a:gd name="T20" fmla="*/ 0 60000 65536"/>
                <a:gd name="T21" fmla="*/ 0 w 40"/>
                <a:gd name="T22" fmla="*/ 0 h 16"/>
                <a:gd name="T23" fmla="*/ 40 w 40"/>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6">
                  <a:moveTo>
                    <a:pt x="0" y="8"/>
                  </a:moveTo>
                  <a:lnTo>
                    <a:pt x="16" y="0"/>
                  </a:lnTo>
                  <a:lnTo>
                    <a:pt x="40" y="8"/>
                  </a:lnTo>
                  <a:lnTo>
                    <a:pt x="40" y="16"/>
                  </a:lnTo>
                  <a:lnTo>
                    <a:pt x="32" y="16"/>
                  </a:lnTo>
                  <a:lnTo>
                    <a:pt x="16" y="16"/>
                  </a:lnTo>
                  <a:lnTo>
                    <a:pt x="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43" name="Freeform 34"/>
            <p:cNvSpPr>
              <a:spLocks/>
            </p:cNvSpPr>
            <p:nvPr>
              <p:custDataLst>
                <p:tags r:id="rId17"/>
              </p:custDataLst>
            </p:nvPr>
          </p:nvSpPr>
          <p:spPr bwMode="auto">
            <a:xfrm>
              <a:off x="2857" y="2073"/>
              <a:ext cx="55" cy="83"/>
            </a:xfrm>
            <a:custGeom>
              <a:avLst/>
              <a:gdLst>
                <a:gd name="T0" fmla="*/ 8 w 55"/>
                <a:gd name="T1" fmla="*/ 41 h 83"/>
                <a:gd name="T2" fmla="*/ 16 w 55"/>
                <a:gd name="T3" fmla="*/ 0 h 83"/>
                <a:gd name="T4" fmla="*/ 31 w 55"/>
                <a:gd name="T5" fmla="*/ 0 h 83"/>
                <a:gd name="T6" fmla="*/ 55 w 55"/>
                <a:gd name="T7" fmla="*/ 25 h 83"/>
                <a:gd name="T8" fmla="*/ 47 w 55"/>
                <a:gd name="T9" fmla="*/ 50 h 83"/>
                <a:gd name="T10" fmla="*/ 39 w 55"/>
                <a:gd name="T11" fmla="*/ 83 h 83"/>
                <a:gd name="T12" fmla="*/ 23 w 55"/>
                <a:gd name="T13" fmla="*/ 83 h 83"/>
                <a:gd name="T14" fmla="*/ 0 w 55"/>
                <a:gd name="T15" fmla="*/ 66 h 83"/>
                <a:gd name="T16" fmla="*/ 8 w 55"/>
                <a:gd name="T17" fmla="*/ 41 h 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83"/>
                <a:gd name="T29" fmla="*/ 55 w 55"/>
                <a:gd name="T30" fmla="*/ 83 h 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83">
                  <a:moveTo>
                    <a:pt x="8" y="41"/>
                  </a:moveTo>
                  <a:lnTo>
                    <a:pt x="16" y="0"/>
                  </a:lnTo>
                  <a:lnTo>
                    <a:pt x="31" y="0"/>
                  </a:lnTo>
                  <a:lnTo>
                    <a:pt x="55" y="25"/>
                  </a:lnTo>
                  <a:lnTo>
                    <a:pt x="47" y="50"/>
                  </a:lnTo>
                  <a:lnTo>
                    <a:pt x="39" y="83"/>
                  </a:lnTo>
                  <a:lnTo>
                    <a:pt x="23" y="83"/>
                  </a:lnTo>
                  <a:lnTo>
                    <a:pt x="0" y="66"/>
                  </a:lnTo>
                  <a:lnTo>
                    <a:pt x="8"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44" name="Freeform 35"/>
            <p:cNvSpPr>
              <a:spLocks/>
            </p:cNvSpPr>
            <p:nvPr>
              <p:custDataLst>
                <p:tags r:id="rId18"/>
              </p:custDataLst>
            </p:nvPr>
          </p:nvSpPr>
          <p:spPr bwMode="auto">
            <a:xfrm>
              <a:off x="3947" y="2082"/>
              <a:ext cx="613" cy="641"/>
            </a:xfrm>
            <a:custGeom>
              <a:avLst/>
              <a:gdLst>
                <a:gd name="T0" fmla="*/ 96 w 613"/>
                <a:gd name="T1" fmla="*/ 24 h 641"/>
                <a:gd name="T2" fmla="*/ 167 w 613"/>
                <a:gd name="T3" fmla="*/ 115 h 641"/>
                <a:gd name="T4" fmla="*/ 223 w 613"/>
                <a:gd name="T5" fmla="*/ 57 h 641"/>
                <a:gd name="T6" fmla="*/ 279 w 613"/>
                <a:gd name="T7" fmla="*/ 115 h 641"/>
                <a:gd name="T8" fmla="*/ 334 w 613"/>
                <a:gd name="T9" fmla="*/ 74 h 641"/>
                <a:gd name="T10" fmla="*/ 374 w 613"/>
                <a:gd name="T11" fmla="*/ 131 h 641"/>
                <a:gd name="T12" fmla="*/ 541 w 613"/>
                <a:gd name="T13" fmla="*/ 0 h 641"/>
                <a:gd name="T14" fmla="*/ 581 w 613"/>
                <a:gd name="T15" fmla="*/ 49 h 641"/>
                <a:gd name="T16" fmla="*/ 565 w 613"/>
                <a:gd name="T17" fmla="*/ 82 h 641"/>
                <a:gd name="T18" fmla="*/ 613 w 613"/>
                <a:gd name="T19" fmla="*/ 131 h 641"/>
                <a:gd name="T20" fmla="*/ 525 w 613"/>
                <a:gd name="T21" fmla="*/ 263 h 641"/>
                <a:gd name="T22" fmla="*/ 589 w 613"/>
                <a:gd name="T23" fmla="*/ 279 h 641"/>
                <a:gd name="T24" fmla="*/ 565 w 613"/>
                <a:gd name="T25" fmla="*/ 345 h 641"/>
                <a:gd name="T26" fmla="*/ 605 w 613"/>
                <a:gd name="T27" fmla="*/ 353 h 641"/>
                <a:gd name="T28" fmla="*/ 605 w 613"/>
                <a:gd name="T29" fmla="*/ 419 h 641"/>
                <a:gd name="T30" fmla="*/ 382 w 613"/>
                <a:gd name="T31" fmla="*/ 452 h 641"/>
                <a:gd name="T32" fmla="*/ 422 w 613"/>
                <a:gd name="T33" fmla="*/ 608 h 641"/>
                <a:gd name="T34" fmla="*/ 374 w 613"/>
                <a:gd name="T35" fmla="*/ 641 h 641"/>
                <a:gd name="T36" fmla="*/ 223 w 613"/>
                <a:gd name="T37" fmla="*/ 518 h 641"/>
                <a:gd name="T38" fmla="*/ 112 w 613"/>
                <a:gd name="T39" fmla="*/ 592 h 641"/>
                <a:gd name="T40" fmla="*/ 64 w 613"/>
                <a:gd name="T41" fmla="*/ 559 h 641"/>
                <a:gd name="T42" fmla="*/ 104 w 613"/>
                <a:gd name="T43" fmla="*/ 419 h 641"/>
                <a:gd name="T44" fmla="*/ 0 w 613"/>
                <a:gd name="T45" fmla="*/ 386 h 641"/>
                <a:gd name="T46" fmla="*/ 0 w 613"/>
                <a:gd name="T47" fmla="*/ 328 h 641"/>
                <a:gd name="T48" fmla="*/ 112 w 613"/>
                <a:gd name="T49" fmla="*/ 271 h 641"/>
                <a:gd name="T50" fmla="*/ 40 w 613"/>
                <a:gd name="T51" fmla="*/ 57 h 641"/>
                <a:gd name="T52" fmla="*/ 96 w 613"/>
                <a:gd name="T53" fmla="*/ 24 h 6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13"/>
                <a:gd name="T82" fmla="*/ 0 h 641"/>
                <a:gd name="T83" fmla="*/ 613 w 613"/>
                <a:gd name="T84" fmla="*/ 641 h 6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13" h="641">
                  <a:moveTo>
                    <a:pt x="96" y="24"/>
                  </a:moveTo>
                  <a:lnTo>
                    <a:pt x="167" y="115"/>
                  </a:lnTo>
                  <a:lnTo>
                    <a:pt x="223" y="57"/>
                  </a:lnTo>
                  <a:lnTo>
                    <a:pt x="279" y="115"/>
                  </a:lnTo>
                  <a:lnTo>
                    <a:pt x="334" y="74"/>
                  </a:lnTo>
                  <a:lnTo>
                    <a:pt x="374" y="131"/>
                  </a:lnTo>
                  <a:lnTo>
                    <a:pt x="541" y="0"/>
                  </a:lnTo>
                  <a:lnTo>
                    <a:pt x="581" y="49"/>
                  </a:lnTo>
                  <a:lnTo>
                    <a:pt x="565" y="82"/>
                  </a:lnTo>
                  <a:lnTo>
                    <a:pt x="613" y="131"/>
                  </a:lnTo>
                  <a:lnTo>
                    <a:pt x="525" y="263"/>
                  </a:lnTo>
                  <a:lnTo>
                    <a:pt x="589" y="279"/>
                  </a:lnTo>
                  <a:lnTo>
                    <a:pt x="565" y="345"/>
                  </a:lnTo>
                  <a:lnTo>
                    <a:pt x="605" y="353"/>
                  </a:lnTo>
                  <a:lnTo>
                    <a:pt x="605" y="419"/>
                  </a:lnTo>
                  <a:lnTo>
                    <a:pt x="382" y="452"/>
                  </a:lnTo>
                  <a:lnTo>
                    <a:pt x="422" y="608"/>
                  </a:lnTo>
                  <a:lnTo>
                    <a:pt x="374" y="641"/>
                  </a:lnTo>
                  <a:lnTo>
                    <a:pt x="223" y="518"/>
                  </a:lnTo>
                  <a:lnTo>
                    <a:pt x="112" y="592"/>
                  </a:lnTo>
                  <a:lnTo>
                    <a:pt x="64" y="559"/>
                  </a:lnTo>
                  <a:lnTo>
                    <a:pt x="104" y="419"/>
                  </a:lnTo>
                  <a:lnTo>
                    <a:pt x="0" y="386"/>
                  </a:lnTo>
                  <a:lnTo>
                    <a:pt x="0" y="328"/>
                  </a:lnTo>
                  <a:lnTo>
                    <a:pt x="112" y="271"/>
                  </a:lnTo>
                  <a:lnTo>
                    <a:pt x="40" y="57"/>
                  </a:lnTo>
                  <a:lnTo>
                    <a:pt x="96" y="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45" name="Freeform 36"/>
            <p:cNvSpPr>
              <a:spLocks/>
            </p:cNvSpPr>
            <p:nvPr>
              <p:custDataLst>
                <p:tags r:id="rId19"/>
              </p:custDataLst>
            </p:nvPr>
          </p:nvSpPr>
          <p:spPr bwMode="auto">
            <a:xfrm>
              <a:off x="3963" y="2106"/>
              <a:ext cx="581" cy="592"/>
            </a:xfrm>
            <a:custGeom>
              <a:avLst/>
              <a:gdLst>
                <a:gd name="T0" fmla="*/ 207 w 581"/>
                <a:gd name="T1" fmla="*/ 477 h 592"/>
                <a:gd name="T2" fmla="*/ 96 w 581"/>
                <a:gd name="T3" fmla="*/ 551 h 592"/>
                <a:gd name="T4" fmla="*/ 64 w 581"/>
                <a:gd name="T5" fmla="*/ 535 h 592"/>
                <a:gd name="T6" fmla="*/ 103 w 581"/>
                <a:gd name="T7" fmla="*/ 387 h 592"/>
                <a:gd name="T8" fmla="*/ 0 w 581"/>
                <a:gd name="T9" fmla="*/ 354 h 592"/>
                <a:gd name="T10" fmla="*/ 0 w 581"/>
                <a:gd name="T11" fmla="*/ 313 h 592"/>
                <a:gd name="T12" fmla="*/ 119 w 581"/>
                <a:gd name="T13" fmla="*/ 255 h 592"/>
                <a:gd name="T14" fmla="*/ 40 w 581"/>
                <a:gd name="T15" fmla="*/ 33 h 592"/>
                <a:gd name="T16" fmla="*/ 80 w 581"/>
                <a:gd name="T17" fmla="*/ 25 h 592"/>
                <a:gd name="T18" fmla="*/ 247 w 581"/>
                <a:gd name="T19" fmla="*/ 222 h 592"/>
                <a:gd name="T20" fmla="*/ 525 w 581"/>
                <a:gd name="T21" fmla="*/ 0 h 592"/>
                <a:gd name="T22" fmla="*/ 549 w 581"/>
                <a:gd name="T23" fmla="*/ 25 h 592"/>
                <a:gd name="T24" fmla="*/ 358 w 581"/>
                <a:gd name="T25" fmla="*/ 288 h 592"/>
                <a:gd name="T26" fmla="*/ 581 w 581"/>
                <a:gd name="T27" fmla="*/ 346 h 592"/>
                <a:gd name="T28" fmla="*/ 573 w 581"/>
                <a:gd name="T29" fmla="*/ 387 h 592"/>
                <a:gd name="T30" fmla="*/ 342 w 581"/>
                <a:gd name="T31" fmla="*/ 420 h 592"/>
                <a:gd name="T32" fmla="*/ 390 w 581"/>
                <a:gd name="T33" fmla="*/ 576 h 592"/>
                <a:gd name="T34" fmla="*/ 358 w 581"/>
                <a:gd name="T35" fmla="*/ 592 h 592"/>
                <a:gd name="T36" fmla="*/ 207 w 581"/>
                <a:gd name="T37" fmla="*/ 477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1"/>
                <a:gd name="T58" fmla="*/ 0 h 592"/>
                <a:gd name="T59" fmla="*/ 581 w 581"/>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1" h="592">
                  <a:moveTo>
                    <a:pt x="207" y="477"/>
                  </a:moveTo>
                  <a:lnTo>
                    <a:pt x="96" y="551"/>
                  </a:lnTo>
                  <a:lnTo>
                    <a:pt x="64" y="535"/>
                  </a:lnTo>
                  <a:lnTo>
                    <a:pt x="103" y="387"/>
                  </a:lnTo>
                  <a:lnTo>
                    <a:pt x="0" y="354"/>
                  </a:lnTo>
                  <a:lnTo>
                    <a:pt x="0" y="313"/>
                  </a:lnTo>
                  <a:lnTo>
                    <a:pt x="119" y="255"/>
                  </a:lnTo>
                  <a:lnTo>
                    <a:pt x="40" y="33"/>
                  </a:lnTo>
                  <a:lnTo>
                    <a:pt x="80" y="25"/>
                  </a:lnTo>
                  <a:lnTo>
                    <a:pt x="247" y="222"/>
                  </a:lnTo>
                  <a:lnTo>
                    <a:pt x="525" y="0"/>
                  </a:lnTo>
                  <a:lnTo>
                    <a:pt x="549" y="25"/>
                  </a:lnTo>
                  <a:lnTo>
                    <a:pt x="358" y="288"/>
                  </a:lnTo>
                  <a:lnTo>
                    <a:pt x="581" y="346"/>
                  </a:lnTo>
                  <a:lnTo>
                    <a:pt x="573" y="387"/>
                  </a:lnTo>
                  <a:lnTo>
                    <a:pt x="342" y="420"/>
                  </a:lnTo>
                  <a:lnTo>
                    <a:pt x="390" y="576"/>
                  </a:lnTo>
                  <a:lnTo>
                    <a:pt x="358" y="592"/>
                  </a:lnTo>
                  <a:lnTo>
                    <a:pt x="207" y="47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46" name="Freeform 37"/>
            <p:cNvSpPr>
              <a:spLocks/>
            </p:cNvSpPr>
            <p:nvPr>
              <p:custDataLst>
                <p:tags r:id="rId20"/>
              </p:custDataLst>
            </p:nvPr>
          </p:nvSpPr>
          <p:spPr bwMode="auto">
            <a:xfrm>
              <a:off x="4027" y="2238"/>
              <a:ext cx="398" cy="394"/>
            </a:xfrm>
            <a:custGeom>
              <a:avLst/>
              <a:gdLst>
                <a:gd name="T0" fmla="*/ 55 w 398"/>
                <a:gd name="T1" fmla="*/ 0 h 394"/>
                <a:gd name="T2" fmla="*/ 175 w 398"/>
                <a:gd name="T3" fmla="*/ 148 h 394"/>
                <a:gd name="T4" fmla="*/ 358 w 398"/>
                <a:gd name="T5" fmla="*/ 0 h 394"/>
                <a:gd name="T6" fmla="*/ 223 w 398"/>
                <a:gd name="T7" fmla="*/ 181 h 394"/>
                <a:gd name="T8" fmla="*/ 398 w 398"/>
                <a:gd name="T9" fmla="*/ 222 h 394"/>
                <a:gd name="T10" fmla="*/ 231 w 398"/>
                <a:gd name="T11" fmla="*/ 255 h 394"/>
                <a:gd name="T12" fmla="*/ 270 w 398"/>
                <a:gd name="T13" fmla="*/ 394 h 394"/>
                <a:gd name="T14" fmla="*/ 143 w 398"/>
                <a:gd name="T15" fmla="*/ 296 h 394"/>
                <a:gd name="T16" fmla="*/ 55 w 398"/>
                <a:gd name="T17" fmla="*/ 353 h 394"/>
                <a:gd name="T18" fmla="*/ 87 w 398"/>
                <a:gd name="T19" fmla="*/ 230 h 394"/>
                <a:gd name="T20" fmla="*/ 0 w 398"/>
                <a:gd name="T21" fmla="*/ 197 h 394"/>
                <a:gd name="T22" fmla="*/ 103 w 398"/>
                <a:gd name="T23" fmla="*/ 148 h 394"/>
                <a:gd name="T24" fmla="*/ 55 w 398"/>
                <a:gd name="T25" fmla="*/ 0 h 3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98"/>
                <a:gd name="T40" fmla="*/ 0 h 394"/>
                <a:gd name="T41" fmla="*/ 398 w 398"/>
                <a:gd name="T42" fmla="*/ 394 h 39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98" h="394">
                  <a:moveTo>
                    <a:pt x="55" y="0"/>
                  </a:moveTo>
                  <a:lnTo>
                    <a:pt x="175" y="148"/>
                  </a:lnTo>
                  <a:lnTo>
                    <a:pt x="358" y="0"/>
                  </a:lnTo>
                  <a:lnTo>
                    <a:pt x="223" y="181"/>
                  </a:lnTo>
                  <a:lnTo>
                    <a:pt x="398" y="222"/>
                  </a:lnTo>
                  <a:lnTo>
                    <a:pt x="231" y="255"/>
                  </a:lnTo>
                  <a:lnTo>
                    <a:pt x="270" y="394"/>
                  </a:lnTo>
                  <a:lnTo>
                    <a:pt x="143" y="296"/>
                  </a:lnTo>
                  <a:lnTo>
                    <a:pt x="55" y="353"/>
                  </a:lnTo>
                  <a:lnTo>
                    <a:pt x="87" y="230"/>
                  </a:lnTo>
                  <a:lnTo>
                    <a:pt x="0" y="197"/>
                  </a:lnTo>
                  <a:lnTo>
                    <a:pt x="103" y="148"/>
                  </a:lnTo>
                  <a:lnTo>
                    <a:pt x="55" y="0"/>
                  </a:lnTo>
                  <a:close/>
                </a:path>
              </a:pathLst>
            </a:custGeom>
            <a:solidFill>
              <a:srgbClr val="FF00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47" name="Freeform 38"/>
            <p:cNvSpPr>
              <a:spLocks/>
            </p:cNvSpPr>
            <p:nvPr>
              <p:custDataLst>
                <p:tags r:id="rId21"/>
              </p:custDataLst>
            </p:nvPr>
          </p:nvSpPr>
          <p:spPr bwMode="auto">
            <a:xfrm>
              <a:off x="4138" y="2164"/>
              <a:ext cx="159" cy="115"/>
            </a:xfrm>
            <a:custGeom>
              <a:avLst/>
              <a:gdLst>
                <a:gd name="T0" fmla="*/ 0 w 159"/>
                <a:gd name="T1" fmla="*/ 33 h 115"/>
                <a:gd name="T2" fmla="*/ 32 w 159"/>
                <a:gd name="T3" fmla="*/ 0 h 115"/>
                <a:gd name="T4" fmla="*/ 80 w 159"/>
                <a:gd name="T5" fmla="*/ 57 h 115"/>
                <a:gd name="T6" fmla="*/ 143 w 159"/>
                <a:gd name="T7" fmla="*/ 16 h 115"/>
                <a:gd name="T8" fmla="*/ 159 w 159"/>
                <a:gd name="T9" fmla="*/ 49 h 115"/>
                <a:gd name="T10" fmla="*/ 80 w 159"/>
                <a:gd name="T11" fmla="*/ 115 h 115"/>
                <a:gd name="T12" fmla="*/ 0 w 159"/>
                <a:gd name="T13" fmla="*/ 33 h 115"/>
                <a:gd name="T14" fmla="*/ 0 60000 65536"/>
                <a:gd name="T15" fmla="*/ 0 60000 65536"/>
                <a:gd name="T16" fmla="*/ 0 60000 65536"/>
                <a:gd name="T17" fmla="*/ 0 60000 65536"/>
                <a:gd name="T18" fmla="*/ 0 60000 65536"/>
                <a:gd name="T19" fmla="*/ 0 60000 65536"/>
                <a:gd name="T20" fmla="*/ 0 60000 65536"/>
                <a:gd name="T21" fmla="*/ 0 w 159"/>
                <a:gd name="T22" fmla="*/ 0 h 115"/>
                <a:gd name="T23" fmla="*/ 159 w 159"/>
                <a:gd name="T24" fmla="*/ 115 h 1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9" h="115">
                  <a:moveTo>
                    <a:pt x="0" y="33"/>
                  </a:moveTo>
                  <a:lnTo>
                    <a:pt x="32" y="0"/>
                  </a:lnTo>
                  <a:lnTo>
                    <a:pt x="80" y="57"/>
                  </a:lnTo>
                  <a:lnTo>
                    <a:pt x="143" y="16"/>
                  </a:lnTo>
                  <a:lnTo>
                    <a:pt x="159" y="49"/>
                  </a:lnTo>
                  <a:lnTo>
                    <a:pt x="80" y="115"/>
                  </a:lnTo>
                  <a:lnTo>
                    <a:pt x="0" y="33"/>
                  </a:lnTo>
                  <a:close/>
                </a:path>
              </a:pathLst>
            </a:custGeom>
            <a:solidFill>
              <a:srgbClr val="997A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48" name="Freeform 39"/>
            <p:cNvSpPr>
              <a:spLocks/>
            </p:cNvSpPr>
            <p:nvPr>
              <p:custDataLst>
                <p:tags r:id="rId22"/>
              </p:custDataLst>
            </p:nvPr>
          </p:nvSpPr>
          <p:spPr bwMode="auto">
            <a:xfrm>
              <a:off x="4377" y="2188"/>
              <a:ext cx="167" cy="222"/>
            </a:xfrm>
            <a:custGeom>
              <a:avLst/>
              <a:gdLst>
                <a:gd name="T0" fmla="*/ 167 w 167"/>
                <a:gd name="T1" fmla="*/ 33 h 222"/>
                <a:gd name="T2" fmla="*/ 64 w 167"/>
                <a:gd name="T3" fmla="*/ 165 h 222"/>
                <a:gd name="T4" fmla="*/ 143 w 167"/>
                <a:gd name="T5" fmla="*/ 190 h 222"/>
                <a:gd name="T6" fmla="*/ 127 w 167"/>
                <a:gd name="T7" fmla="*/ 222 h 222"/>
                <a:gd name="T8" fmla="*/ 0 w 167"/>
                <a:gd name="T9" fmla="*/ 190 h 222"/>
                <a:gd name="T10" fmla="*/ 135 w 167"/>
                <a:gd name="T11" fmla="*/ 0 h 222"/>
                <a:gd name="T12" fmla="*/ 167 w 167"/>
                <a:gd name="T13" fmla="*/ 33 h 222"/>
                <a:gd name="T14" fmla="*/ 0 60000 65536"/>
                <a:gd name="T15" fmla="*/ 0 60000 65536"/>
                <a:gd name="T16" fmla="*/ 0 60000 65536"/>
                <a:gd name="T17" fmla="*/ 0 60000 65536"/>
                <a:gd name="T18" fmla="*/ 0 60000 65536"/>
                <a:gd name="T19" fmla="*/ 0 60000 65536"/>
                <a:gd name="T20" fmla="*/ 0 60000 65536"/>
                <a:gd name="T21" fmla="*/ 0 w 167"/>
                <a:gd name="T22" fmla="*/ 0 h 222"/>
                <a:gd name="T23" fmla="*/ 167 w 167"/>
                <a:gd name="T24" fmla="*/ 222 h 2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7" h="222">
                  <a:moveTo>
                    <a:pt x="167" y="33"/>
                  </a:moveTo>
                  <a:lnTo>
                    <a:pt x="64" y="165"/>
                  </a:lnTo>
                  <a:lnTo>
                    <a:pt x="143" y="190"/>
                  </a:lnTo>
                  <a:lnTo>
                    <a:pt x="127" y="222"/>
                  </a:lnTo>
                  <a:lnTo>
                    <a:pt x="0" y="190"/>
                  </a:lnTo>
                  <a:lnTo>
                    <a:pt x="135" y="0"/>
                  </a:lnTo>
                  <a:lnTo>
                    <a:pt x="167" y="33"/>
                  </a:lnTo>
                  <a:close/>
                </a:path>
              </a:pathLst>
            </a:custGeom>
            <a:solidFill>
              <a:srgbClr val="997A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49" name="Freeform 40"/>
            <p:cNvSpPr>
              <a:spLocks/>
            </p:cNvSpPr>
            <p:nvPr>
              <p:custDataLst>
                <p:tags r:id="rId23"/>
              </p:custDataLst>
            </p:nvPr>
          </p:nvSpPr>
          <p:spPr bwMode="auto">
            <a:xfrm>
              <a:off x="2013" y="2402"/>
              <a:ext cx="716" cy="1"/>
            </a:xfrm>
            <a:custGeom>
              <a:avLst/>
              <a:gdLst>
                <a:gd name="T0" fmla="*/ 0 w 90"/>
                <a:gd name="T1" fmla="*/ 0 h 1"/>
                <a:gd name="T2" fmla="*/ 2147483647 w 90"/>
                <a:gd name="T3" fmla="*/ 0 h 1"/>
                <a:gd name="T4" fmla="*/ 2147483647 w 90"/>
                <a:gd name="T5" fmla="*/ 0 h 1"/>
                <a:gd name="T6" fmla="*/ 2147483647 w 90"/>
                <a:gd name="T7" fmla="*/ 0 h 1"/>
                <a:gd name="T8" fmla="*/ 0 60000 65536"/>
                <a:gd name="T9" fmla="*/ 0 60000 65536"/>
                <a:gd name="T10" fmla="*/ 0 60000 65536"/>
                <a:gd name="T11" fmla="*/ 0 60000 65536"/>
                <a:gd name="T12" fmla="*/ 0 w 90"/>
                <a:gd name="T13" fmla="*/ 0 h 1"/>
                <a:gd name="T14" fmla="*/ 90 w 90"/>
                <a:gd name="T15" fmla="*/ 1 h 1"/>
              </a:gdLst>
              <a:ahLst/>
              <a:cxnLst>
                <a:cxn ang="T8">
                  <a:pos x="T0" y="T1"/>
                </a:cxn>
                <a:cxn ang="T9">
                  <a:pos x="T2" y="T3"/>
                </a:cxn>
                <a:cxn ang="T10">
                  <a:pos x="T4" y="T5"/>
                </a:cxn>
                <a:cxn ang="T11">
                  <a:pos x="T6" y="T7"/>
                </a:cxn>
              </a:cxnLst>
              <a:rect l="T12" t="T13" r="T14" b="T15"/>
              <a:pathLst>
                <a:path w="90" h="1">
                  <a:moveTo>
                    <a:pt x="0" y="0"/>
                  </a:moveTo>
                  <a:lnTo>
                    <a:pt x="32" y="0"/>
                  </a:lnTo>
                  <a:lnTo>
                    <a:pt x="90" y="0"/>
                  </a:lnTo>
                </a:path>
              </a:pathLst>
            </a:custGeom>
            <a:noFill/>
            <a:ln w="0">
              <a:solidFill>
                <a:srgbClr val="000000"/>
              </a:solidFill>
              <a:prstDash val="sysDot"/>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750" name="Freeform 41"/>
            <p:cNvSpPr>
              <a:spLocks/>
            </p:cNvSpPr>
            <p:nvPr>
              <p:custDataLst>
                <p:tags r:id="rId24"/>
              </p:custDataLst>
            </p:nvPr>
          </p:nvSpPr>
          <p:spPr bwMode="auto">
            <a:xfrm>
              <a:off x="2689" y="2353"/>
              <a:ext cx="40" cy="99"/>
            </a:xfrm>
            <a:custGeom>
              <a:avLst/>
              <a:gdLst>
                <a:gd name="T0" fmla="*/ 0 w 40"/>
                <a:gd name="T1" fmla="*/ 99 h 99"/>
                <a:gd name="T2" fmla="*/ 40 w 40"/>
                <a:gd name="T3" fmla="*/ 49 h 99"/>
                <a:gd name="T4" fmla="*/ 0 w 40"/>
                <a:gd name="T5" fmla="*/ 0 h 99"/>
                <a:gd name="T6" fmla="*/ 0 60000 65536"/>
                <a:gd name="T7" fmla="*/ 0 60000 65536"/>
                <a:gd name="T8" fmla="*/ 0 60000 65536"/>
                <a:gd name="T9" fmla="*/ 0 w 40"/>
                <a:gd name="T10" fmla="*/ 0 h 99"/>
                <a:gd name="T11" fmla="*/ 40 w 40"/>
                <a:gd name="T12" fmla="*/ 99 h 99"/>
              </a:gdLst>
              <a:ahLst/>
              <a:cxnLst>
                <a:cxn ang="T6">
                  <a:pos x="T0" y="T1"/>
                </a:cxn>
                <a:cxn ang="T7">
                  <a:pos x="T2" y="T3"/>
                </a:cxn>
                <a:cxn ang="T8">
                  <a:pos x="T4" y="T5"/>
                </a:cxn>
              </a:cxnLst>
              <a:rect l="T9" t="T10" r="T11" b="T12"/>
              <a:pathLst>
                <a:path w="40" h="99">
                  <a:moveTo>
                    <a:pt x="0" y="99"/>
                  </a:moveTo>
                  <a:lnTo>
                    <a:pt x="40" y="49"/>
                  </a:lnTo>
                  <a:lnTo>
                    <a:pt x="0" y="0"/>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751" name="Freeform 42"/>
            <p:cNvSpPr>
              <a:spLocks/>
            </p:cNvSpPr>
            <p:nvPr>
              <p:custDataLst>
                <p:tags r:id="rId25"/>
              </p:custDataLst>
            </p:nvPr>
          </p:nvSpPr>
          <p:spPr bwMode="auto">
            <a:xfrm>
              <a:off x="3334" y="2402"/>
              <a:ext cx="613" cy="1"/>
            </a:xfrm>
            <a:custGeom>
              <a:avLst/>
              <a:gdLst>
                <a:gd name="T0" fmla="*/ 0 w 77"/>
                <a:gd name="T1" fmla="*/ 0 h 1"/>
                <a:gd name="T2" fmla="*/ 2147483647 w 77"/>
                <a:gd name="T3" fmla="*/ 0 h 1"/>
                <a:gd name="T4" fmla="*/ 2147483647 w 77"/>
                <a:gd name="T5" fmla="*/ 0 h 1"/>
                <a:gd name="T6" fmla="*/ 2147483647 w 77"/>
                <a:gd name="T7" fmla="*/ 0 h 1"/>
                <a:gd name="T8" fmla="*/ 0 60000 65536"/>
                <a:gd name="T9" fmla="*/ 0 60000 65536"/>
                <a:gd name="T10" fmla="*/ 0 60000 65536"/>
                <a:gd name="T11" fmla="*/ 0 60000 65536"/>
                <a:gd name="T12" fmla="*/ 0 w 77"/>
                <a:gd name="T13" fmla="*/ 0 h 1"/>
                <a:gd name="T14" fmla="*/ 77 w 77"/>
                <a:gd name="T15" fmla="*/ 1 h 1"/>
              </a:gdLst>
              <a:ahLst/>
              <a:cxnLst>
                <a:cxn ang="T8">
                  <a:pos x="T0" y="T1"/>
                </a:cxn>
                <a:cxn ang="T9">
                  <a:pos x="T2" y="T3"/>
                </a:cxn>
                <a:cxn ang="T10">
                  <a:pos x="T4" y="T5"/>
                </a:cxn>
                <a:cxn ang="T11">
                  <a:pos x="T6" y="T7"/>
                </a:cxn>
              </a:cxnLst>
              <a:rect l="T12" t="T13" r="T14" b="T15"/>
              <a:pathLst>
                <a:path w="77" h="1">
                  <a:moveTo>
                    <a:pt x="0" y="0"/>
                  </a:moveTo>
                  <a:lnTo>
                    <a:pt x="51" y="0"/>
                  </a:lnTo>
                  <a:lnTo>
                    <a:pt x="77" y="0"/>
                  </a:lnTo>
                </a:path>
              </a:pathLst>
            </a:custGeom>
            <a:noFill/>
            <a:ln w="0">
              <a:solidFill>
                <a:srgbClr val="000000"/>
              </a:solidFill>
              <a:prstDash val="sysDot"/>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752" name="Freeform 43"/>
            <p:cNvSpPr>
              <a:spLocks/>
            </p:cNvSpPr>
            <p:nvPr>
              <p:custDataLst>
                <p:tags r:id="rId26"/>
              </p:custDataLst>
            </p:nvPr>
          </p:nvSpPr>
          <p:spPr bwMode="auto">
            <a:xfrm>
              <a:off x="3907" y="2361"/>
              <a:ext cx="40" cy="91"/>
            </a:xfrm>
            <a:custGeom>
              <a:avLst/>
              <a:gdLst>
                <a:gd name="T0" fmla="*/ 0 w 40"/>
                <a:gd name="T1" fmla="*/ 91 h 91"/>
                <a:gd name="T2" fmla="*/ 40 w 40"/>
                <a:gd name="T3" fmla="*/ 41 h 91"/>
                <a:gd name="T4" fmla="*/ 0 w 40"/>
                <a:gd name="T5" fmla="*/ 0 h 91"/>
                <a:gd name="T6" fmla="*/ 0 60000 65536"/>
                <a:gd name="T7" fmla="*/ 0 60000 65536"/>
                <a:gd name="T8" fmla="*/ 0 60000 65536"/>
                <a:gd name="T9" fmla="*/ 0 w 40"/>
                <a:gd name="T10" fmla="*/ 0 h 91"/>
                <a:gd name="T11" fmla="*/ 40 w 40"/>
                <a:gd name="T12" fmla="*/ 91 h 91"/>
              </a:gdLst>
              <a:ahLst/>
              <a:cxnLst>
                <a:cxn ang="T6">
                  <a:pos x="T0" y="T1"/>
                </a:cxn>
                <a:cxn ang="T7">
                  <a:pos x="T2" y="T3"/>
                </a:cxn>
                <a:cxn ang="T8">
                  <a:pos x="T4" y="T5"/>
                </a:cxn>
              </a:cxnLst>
              <a:rect l="T9" t="T10" r="T11" b="T12"/>
              <a:pathLst>
                <a:path w="40" h="91">
                  <a:moveTo>
                    <a:pt x="0" y="91"/>
                  </a:moveTo>
                  <a:lnTo>
                    <a:pt x="40" y="41"/>
                  </a:lnTo>
                  <a:lnTo>
                    <a:pt x="0" y="0"/>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753" name="Freeform 44"/>
            <p:cNvSpPr>
              <a:spLocks/>
            </p:cNvSpPr>
            <p:nvPr>
              <p:custDataLst>
                <p:tags r:id="rId27"/>
              </p:custDataLst>
            </p:nvPr>
          </p:nvSpPr>
          <p:spPr bwMode="auto">
            <a:xfrm>
              <a:off x="1909" y="1037"/>
              <a:ext cx="605" cy="625"/>
            </a:xfrm>
            <a:custGeom>
              <a:avLst/>
              <a:gdLst>
                <a:gd name="T0" fmla="*/ 160 w 605"/>
                <a:gd name="T1" fmla="*/ 132 h 625"/>
                <a:gd name="T2" fmla="*/ 168 w 605"/>
                <a:gd name="T3" fmla="*/ 115 h 625"/>
                <a:gd name="T4" fmla="*/ 191 w 605"/>
                <a:gd name="T5" fmla="*/ 107 h 625"/>
                <a:gd name="T6" fmla="*/ 183 w 605"/>
                <a:gd name="T7" fmla="*/ 91 h 625"/>
                <a:gd name="T8" fmla="*/ 183 w 605"/>
                <a:gd name="T9" fmla="*/ 74 h 625"/>
                <a:gd name="T10" fmla="*/ 199 w 605"/>
                <a:gd name="T11" fmla="*/ 33 h 625"/>
                <a:gd name="T12" fmla="*/ 231 w 605"/>
                <a:gd name="T13" fmla="*/ 8 h 625"/>
                <a:gd name="T14" fmla="*/ 287 w 605"/>
                <a:gd name="T15" fmla="*/ 17 h 625"/>
                <a:gd name="T16" fmla="*/ 303 w 605"/>
                <a:gd name="T17" fmla="*/ 58 h 625"/>
                <a:gd name="T18" fmla="*/ 303 w 605"/>
                <a:gd name="T19" fmla="*/ 91 h 625"/>
                <a:gd name="T20" fmla="*/ 303 w 605"/>
                <a:gd name="T21" fmla="*/ 82 h 625"/>
                <a:gd name="T22" fmla="*/ 335 w 605"/>
                <a:gd name="T23" fmla="*/ 66 h 625"/>
                <a:gd name="T24" fmla="*/ 327 w 605"/>
                <a:gd name="T25" fmla="*/ 58 h 625"/>
                <a:gd name="T26" fmla="*/ 335 w 605"/>
                <a:gd name="T27" fmla="*/ 17 h 625"/>
                <a:gd name="T28" fmla="*/ 367 w 605"/>
                <a:gd name="T29" fmla="*/ 0 h 625"/>
                <a:gd name="T30" fmla="*/ 414 w 605"/>
                <a:gd name="T31" fmla="*/ 8 h 625"/>
                <a:gd name="T32" fmla="*/ 422 w 605"/>
                <a:gd name="T33" fmla="*/ 41 h 625"/>
                <a:gd name="T34" fmla="*/ 422 w 605"/>
                <a:gd name="T35" fmla="*/ 74 h 625"/>
                <a:gd name="T36" fmla="*/ 422 w 605"/>
                <a:gd name="T37" fmla="*/ 82 h 625"/>
                <a:gd name="T38" fmla="*/ 438 w 605"/>
                <a:gd name="T39" fmla="*/ 91 h 625"/>
                <a:gd name="T40" fmla="*/ 446 w 605"/>
                <a:gd name="T41" fmla="*/ 124 h 625"/>
                <a:gd name="T42" fmla="*/ 446 w 605"/>
                <a:gd name="T43" fmla="*/ 115 h 625"/>
                <a:gd name="T44" fmla="*/ 462 w 605"/>
                <a:gd name="T45" fmla="*/ 99 h 625"/>
                <a:gd name="T46" fmla="*/ 494 w 605"/>
                <a:gd name="T47" fmla="*/ 74 h 625"/>
                <a:gd name="T48" fmla="*/ 542 w 605"/>
                <a:gd name="T49" fmla="*/ 82 h 625"/>
                <a:gd name="T50" fmla="*/ 581 w 605"/>
                <a:gd name="T51" fmla="*/ 124 h 625"/>
                <a:gd name="T52" fmla="*/ 581 w 605"/>
                <a:gd name="T53" fmla="*/ 165 h 625"/>
                <a:gd name="T54" fmla="*/ 566 w 605"/>
                <a:gd name="T55" fmla="*/ 189 h 625"/>
                <a:gd name="T56" fmla="*/ 566 w 605"/>
                <a:gd name="T57" fmla="*/ 189 h 625"/>
                <a:gd name="T58" fmla="*/ 597 w 605"/>
                <a:gd name="T59" fmla="*/ 214 h 625"/>
                <a:gd name="T60" fmla="*/ 605 w 605"/>
                <a:gd name="T61" fmla="*/ 411 h 625"/>
                <a:gd name="T62" fmla="*/ 589 w 605"/>
                <a:gd name="T63" fmla="*/ 436 h 625"/>
                <a:gd name="T64" fmla="*/ 581 w 605"/>
                <a:gd name="T65" fmla="*/ 625 h 625"/>
                <a:gd name="T66" fmla="*/ 422 w 605"/>
                <a:gd name="T67" fmla="*/ 625 h 625"/>
                <a:gd name="T68" fmla="*/ 414 w 605"/>
                <a:gd name="T69" fmla="*/ 461 h 625"/>
                <a:gd name="T70" fmla="*/ 374 w 605"/>
                <a:gd name="T71" fmla="*/ 452 h 625"/>
                <a:gd name="T72" fmla="*/ 374 w 605"/>
                <a:gd name="T73" fmla="*/ 625 h 625"/>
                <a:gd name="T74" fmla="*/ 287 w 605"/>
                <a:gd name="T75" fmla="*/ 617 h 625"/>
                <a:gd name="T76" fmla="*/ 287 w 605"/>
                <a:gd name="T77" fmla="*/ 502 h 625"/>
                <a:gd name="T78" fmla="*/ 176 w 605"/>
                <a:gd name="T79" fmla="*/ 494 h 625"/>
                <a:gd name="T80" fmla="*/ 176 w 605"/>
                <a:gd name="T81" fmla="*/ 600 h 625"/>
                <a:gd name="T82" fmla="*/ 96 w 605"/>
                <a:gd name="T83" fmla="*/ 584 h 625"/>
                <a:gd name="T84" fmla="*/ 96 w 605"/>
                <a:gd name="T85" fmla="*/ 568 h 625"/>
                <a:gd name="T86" fmla="*/ 32 w 605"/>
                <a:gd name="T87" fmla="*/ 576 h 625"/>
                <a:gd name="T88" fmla="*/ 24 w 605"/>
                <a:gd name="T89" fmla="*/ 411 h 625"/>
                <a:gd name="T90" fmla="*/ 8 w 605"/>
                <a:gd name="T91" fmla="*/ 411 h 625"/>
                <a:gd name="T92" fmla="*/ 0 w 605"/>
                <a:gd name="T93" fmla="*/ 354 h 625"/>
                <a:gd name="T94" fmla="*/ 16 w 605"/>
                <a:gd name="T95" fmla="*/ 173 h 625"/>
                <a:gd name="T96" fmla="*/ 48 w 605"/>
                <a:gd name="T97" fmla="*/ 165 h 625"/>
                <a:gd name="T98" fmla="*/ 40 w 605"/>
                <a:gd name="T99" fmla="*/ 140 h 625"/>
                <a:gd name="T100" fmla="*/ 40 w 605"/>
                <a:gd name="T101" fmla="*/ 124 h 625"/>
                <a:gd name="T102" fmla="*/ 56 w 605"/>
                <a:gd name="T103" fmla="*/ 91 h 625"/>
                <a:gd name="T104" fmla="*/ 88 w 605"/>
                <a:gd name="T105" fmla="*/ 50 h 625"/>
                <a:gd name="T106" fmla="*/ 136 w 605"/>
                <a:gd name="T107" fmla="*/ 58 h 625"/>
                <a:gd name="T108" fmla="*/ 160 w 605"/>
                <a:gd name="T109" fmla="*/ 99 h 625"/>
                <a:gd name="T110" fmla="*/ 160 w 605"/>
                <a:gd name="T111" fmla="*/ 132 h 62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05"/>
                <a:gd name="T169" fmla="*/ 0 h 625"/>
                <a:gd name="T170" fmla="*/ 605 w 605"/>
                <a:gd name="T171" fmla="*/ 625 h 62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05" h="625">
                  <a:moveTo>
                    <a:pt x="160" y="132"/>
                  </a:moveTo>
                  <a:lnTo>
                    <a:pt x="168" y="115"/>
                  </a:lnTo>
                  <a:lnTo>
                    <a:pt x="191" y="107"/>
                  </a:lnTo>
                  <a:lnTo>
                    <a:pt x="183" y="91"/>
                  </a:lnTo>
                  <a:lnTo>
                    <a:pt x="183" y="74"/>
                  </a:lnTo>
                  <a:lnTo>
                    <a:pt x="199" y="33"/>
                  </a:lnTo>
                  <a:lnTo>
                    <a:pt x="231" y="8"/>
                  </a:lnTo>
                  <a:lnTo>
                    <a:pt x="287" y="17"/>
                  </a:lnTo>
                  <a:lnTo>
                    <a:pt x="303" y="58"/>
                  </a:lnTo>
                  <a:lnTo>
                    <a:pt x="303" y="91"/>
                  </a:lnTo>
                  <a:lnTo>
                    <a:pt x="303" y="82"/>
                  </a:lnTo>
                  <a:lnTo>
                    <a:pt x="335" y="66"/>
                  </a:lnTo>
                  <a:lnTo>
                    <a:pt x="327" y="58"/>
                  </a:lnTo>
                  <a:lnTo>
                    <a:pt x="335" y="17"/>
                  </a:lnTo>
                  <a:lnTo>
                    <a:pt x="367" y="0"/>
                  </a:lnTo>
                  <a:lnTo>
                    <a:pt x="414" y="8"/>
                  </a:lnTo>
                  <a:lnTo>
                    <a:pt x="422" y="41"/>
                  </a:lnTo>
                  <a:lnTo>
                    <a:pt x="422" y="74"/>
                  </a:lnTo>
                  <a:lnTo>
                    <a:pt x="422" y="82"/>
                  </a:lnTo>
                  <a:lnTo>
                    <a:pt x="438" y="91"/>
                  </a:lnTo>
                  <a:lnTo>
                    <a:pt x="446" y="124"/>
                  </a:lnTo>
                  <a:lnTo>
                    <a:pt x="446" y="115"/>
                  </a:lnTo>
                  <a:lnTo>
                    <a:pt x="462" y="99"/>
                  </a:lnTo>
                  <a:lnTo>
                    <a:pt x="494" y="74"/>
                  </a:lnTo>
                  <a:lnTo>
                    <a:pt x="542" y="82"/>
                  </a:lnTo>
                  <a:lnTo>
                    <a:pt x="581" y="124"/>
                  </a:lnTo>
                  <a:lnTo>
                    <a:pt x="581" y="165"/>
                  </a:lnTo>
                  <a:lnTo>
                    <a:pt x="566" y="189"/>
                  </a:lnTo>
                  <a:lnTo>
                    <a:pt x="597" y="214"/>
                  </a:lnTo>
                  <a:lnTo>
                    <a:pt x="605" y="411"/>
                  </a:lnTo>
                  <a:lnTo>
                    <a:pt x="589" y="436"/>
                  </a:lnTo>
                  <a:lnTo>
                    <a:pt x="581" y="625"/>
                  </a:lnTo>
                  <a:lnTo>
                    <a:pt x="422" y="625"/>
                  </a:lnTo>
                  <a:lnTo>
                    <a:pt x="414" y="461"/>
                  </a:lnTo>
                  <a:lnTo>
                    <a:pt x="374" y="452"/>
                  </a:lnTo>
                  <a:lnTo>
                    <a:pt x="374" y="625"/>
                  </a:lnTo>
                  <a:lnTo>
                    <a:pt x="287" y="617"/>
                  </a:lnTo>
                  <a:lnTo>
                    <a:pt x="287" y="502"/>
                  </a:lnTo>
                  <a:lnTo>
                    <a:pt x="176" y="494"/>
                  </a:lnTo>
                  <a:lnTo>
                    <a:pt x="176" y="600"/>
                  </a:lnTo>
                  <a:lnTo>
                    <a:pt x="96" y="584"/>
                  </a:lnTo>
                  <a:lnTo>
                    <a:pt x="96" y="568"/>
                  </a:lnTo>
                  <a:lnTo>
                    <a:pt x="32" y="576"/>
                  </a:lnTo>
                  <a:lnTo>
                    <a:pt x="24" y="411"/>
                  </a:lnTo>
                  <a:lnTo>
                    <a:pt x="8" y="411"/>
                  </a:lnTo>
                  <a:lnTo>
                    <a:pt x="0" y="354"/>
                  </a:lnTo>
                  <a:lnTo>
                    <a:pt x="16" y="173"/>
                  </a:lnTo>
                  <a:lnTo>
                    <a:pt x="48" y="165"/>
                  </a:lnTo>
                  <a:lnTo>
                    <a:pt x="40" y="140"/>
                  </a:lnTo>
                  <a:lnTo>
                    <a:pt x="40" y="124"/>
                  </a:lnTo>
                  <a:lnTo>
                    <a:pt x="56" y="91"/>
                  </a:lnTo>
                  <a:lnTo>
                    <a:pt x="88" y="50"/>
                  </a:lnTo>
                  <a:lnTo>
                    <a:pt x="136" y="58"/>
                  </a:lnTo>
                  <a:lnTo>
                    <a:pt x="160" y="99"/>
                  </a:lnTo>
                  <a:lnTo>
                    <a:pt x="160" y="13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54" name="Freeform 45"/>
            <p:cNvSpPr>
              <a:spLocks/>
            </p:cNvSpPr>
            <p:nvPr>
              <p:custDataLst>
                <p:tags r:id="rId28"/>
              </p:custDataLst>
            </p:nvPr>
          </p:nvSpPr>
          <p:spPr bwMode="auto">
            <a:xfrm>
              <a:off x="1925" y="1054"/>
              <a:ext cx="581" cy="592"/>
            </a:xfrm>
            <a:custGeom>
              <a:avLst/>
              <a:gdLst>
                <a:gd name="T0" fmla="*/ 24 w 581"/>
                <a:gd name="T1" fmla="*/ 542 h 592"/>
                <a:gd name="T2" fmla="*/ 8 w 581"/>
                <a:gd name="T3" fmla="*/ 378 h 592"/>
                <a:gd name="T4" fmla="*/ 16 w 581"/>
                <a:gd name="T5" fmla="*/ 172 h 592"/>
                <a:gd name="T6" fmla="*/ 40 w 581"/>
                <a:gd name="T7" fmla="*/ 123 h 592"/>
                <a:gd name="T8" fmla="*/ 48 w 581"/>
                <a:gd name="T9" fmla="*/ 82 h 592"/>
                <a:gd name="T10" fmla="*/ 112 w 581"/>
                <a:gd name="T11" fmla="*/ 57 h 592"/>
                <a:gd name="T12" fmla="*/ 136 w 581"/>
                <a:gd name="T13" fmla="*/ 115 h 592"/>
                <a:gd name="T14" fmla="*/ 120 w 581"/>
                <a:gd name="T15" fmla="*/ 156 h 592"/>
                <a:gd name="T16" fmla="*/ 152 w 581"/>
                <a:gd name="T17" fmla="*/ 246 h 592"/>
                <a:gd name="T18" fmla="*/ 199 w 581"/>
                <a:gd name="T19" fmla="*/ 98 h 592"/>
                <a:gd name="T20" fmla="*/ 183 w 581"/>
                <a:gd name="T21" fmla="*/ 57 h 592"/>
                <a:gd name="T22" fmla="*/ 223 w 581"/>
                <a:gd name="T23" fmla="*/ 8 h 592"/>
                <a:gd name="T24" fmla="*/ 271 w 581"/>
                <a:gd name="T25" fmla="*/ 49 h 592"/>
                <a:gd name="T26" fmla="*/ 271 w 581"/>
                <a:gd name="T27" fmla="*/ 90 h 592"/>
                <a:gd name="T28" fmla="*/ 295 w 581"/>
                <a:gd name="T29" fmla="*/ 123 h 592"/>
                <a:gd name="T30" fmla="*/ 303 w 581"/>
                <a:gd name="T31" fmla="*/ 74 h 592"/>
                <a:gd name="T32" fmla="*/ 327 w 581"/>
                <a:gd name="T33" fmla="*/ 41 h 592"/>
                <a:gd name="T34" fmla="*/ 358 w 581"/>
                <a:gd name="T35" fmla="*/ 0 h 592"/>
                <a:gd name="T36" fmla="*/ 398 w 581"/>
                <a:gd name="T37" fmla="*/ 24 h 592"/>
                <a:gd name="T38" fmla="*/ 390 w 581"/>
                <a:gd name="T39" fmla="*/ 65 h 592"/>
                <a:gd name="T40" fmla="*/ 414 w 581"/>
                <a:gd name="T41" fmla="*/ 189 h 592"/>
                <a:gd name="T42" fmla="*/ 438 w 581"/>
                <a:gd name="T43" fmla="*/ 148 h 592"/>
                <a:gd name="T44" fmla="*/ 454 w 581"/>
                <a:gd name="T45" fmla="*/ 90 h 592"/>
                <a:gd name="T46" fmla="*/ 526 w 581"/>
                <a:gd name="T47" fmla="*/ 82 h 592"/>
                <a:gd name="T48" fmla="*/ 550 w 581"/>
                <a:gd name="T49" fmla="*/ 139 h 592"/>
                <a:gd name="T50" fmla="*/ 526 w 581"/>
                <a:gd name="T51" fmla="*/ 181 h 592"/>
                <a:gd name="T52" fmla="*/ 581 w 581"/>
                <a:gd name="T53" fmla="*/ 386 h 592"/>
                <a:gd name="T54" fmla="*/ 550 w 581"/>
                <a:gd name="T55" fmla="*/ 592 h 592"/>
                <a:gd name="T56" fmla="*/ 406 w 581"/>
                <a:gd name="T57" fmla="*/ 427 h 592"/>
                <a:gd name="T58" fmla="*/ 343 w 581"/>
                <a:gd name="T59" fmla="*/ 592 h 592"/>
                <a:gd name="T60" fmla="*/ 287 w 581"/>
                <a:gd name="T61" fmla="*/ 419 h 592"/>
                <a:gd name="T62" fmla="*/ 271 w 581"/>
                <a:gd name="T63" fmla="*/ 468 h 592"/>
                <a:gd name="T64" fmla="*/ 167 w 581"/>
                <a:gd name="T65" fmla="*/ 403 h 592"/>
                <a:gd name="T66" fmla="*/ 144 w 581"/>
                <a:gd name="T67" fmla="*/ 567 h 592"/>
                <a:gd name="T68" fmla="*/ 96 w 581"/>
                <a:gd name="T69" fmla="*/ 542 h 5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1"/>
                <a:gd name="T106" fmla="*/ 0 h 592"/>
                <a:gd name="T107" fmla="*/ 581 w 581"/>
                <a:gd name="T108" fmla="*/ 592 h 5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1" h="592">
                  <a:moveTo>
                    <a:pt x="96" y="542"/>
                  </a:moveTo>
                  <a:lnTo>
                    <a:pt x="24" y="542"/>
                  </a:lnTo>
                  <a:lnTo>
                    <a:pt x="16" y="378"/>
                  </a:lnTo>
                  <a:lnTo>
                    <a:pt x="8" y="378"/>
                  </a:lnTo>
                  <a:lnTo>
                    <a:pt x="0" y="337"/>
                  </a:lnTo>
                  <a:lnTo>
                    <a:pt x="16" y="172"/>
                  </a:lnTo>
                  <a:lnTo>
                    <a:pt x="48" y="156"/>
                  </a:lnTo>
                  <a:lnTo>
                    <a:pt x="40" y="123"/>
                  </a:lnTo>
                  <a:lnTo>
                    <a:pt x="40" y="107"/>
                  </a:lnTo>
                  <a:lnTo>
                    <a:pt x="48" y="82"/>
                  </a:lnTo>
                  <a:lnTo>
                    <a:pt x="72" y="49"/>
                  </a:lnTo>
                  <a:lnTo>
                    <a:pt x="112" y="57"/>
                  </a:lnTo>
                  <a:lnTo>
                    <a:pt x="128" y="82"/>
                  </a:lnTo>
                  <a:lnTo>
                    <a:pt x="136" y="115"/>
                  </a:lnTo>
                  <a:lnTo>
                    <a:pt x="128" y="139"/>
                  </a:lnTo>
                  <a:lnTo>
                    <a:pt x="120" y="156"/>
                  </a:lnTo>
                  <a:lnTo>
                    <a:pt x="152" y="181"/>
                  </a:lnTo>
                  <a:lnTo>
                    <a:pt x="152" y="246"/>
                  </a:lnTo>
                  <a:lnTo>
                    <a:pt x="160" y="115"/>
                  </a:lnTo>
                  <a:lnTo>
                    <a:pt x="199" y="98"/>
                  </a:lnTo>
                  <a:lnTo>
                    <a:pt x="183" y="74"/>
                  </a:lnTo>
                  <a:lnTo>
                    <a:pt x="183" y="57"/>
                  </a:lnTo>
                  <a:lnTo>
                    <a:pt x="199" y="24"/>
                  </a:lnTo>
                  <a:lnTo>
                    <a:pt x="223" y="8"/>
                  </a:lnTo>
                  <a:lnTo>
                    <a:pt x="255" y="16"/>
                  </a:lnTo>
                  <a:lnTo>
                    <a:pt x="271" y="49"/>
                  </a:lnTo>
                  <a:lnTo>
                    <a:pt x="271" y="82"/>
                  </a:lnTo>
                  <a:lnTo>
                    <a:pt x="271" y="90"/>
                  </a:lnTo>
                  <a:lnTo>
                    <a:pt x="263" y="98"/>
                  </a:lnTo>
                  <a:lnTo>
                    <a:pt x="295" y="123"/>
                  </a:lnTo>
                  <a:lnTo>
                    <a:pt x="295" y="189"/>
                  </a:lnTo>
                  <a:lnTo>
                    <a:pt x="303" y="74"/>
                  </a:lnTo>
                  <a:lnTo>
                    <a:pt x="335" y="57"/>
                  </a:lnTo>
                  <a:lnTo>
                    <a:pt x="327" y="41"/>
                  </a:lnTo>
                  <a:lnTo>
                    <a:pt x="335" y="8"/>
                  </a:lnTo>
                  <a:lnTo>
                    <a:pt x="358" y="0"/>
                  </a:lnTo>
                  <a:lnTo>
                    <a:pt x="382" y="0"/>
                  </a:lnTo>
                  <a:lnTo>
                    <a:pt x="398" y="24"/>
                  </a:lnTo>
                  <a:lnTo>
                    <a:pt x="398" y="49"/>
                  </a:lnTo>
                  <a:lnTo>
                    <a:pt x="390" y="65"/>
                  </a:lnTo>
                  <a:lnTo>
                    <a:pt x="414" y="82"/>
                  </a:lnTo>
                  <a:lnTo>
                    <a:pt x="414" y="189"/>
                  </a:lnTo>
                  <a:lnTo>
                    <a:pt x="446" y="181"/>
                  </a:lnTo>
                  <a:lnTo>
                    <a:pt x="438" y="148"/>
                  </a:lnTo>
                  <a:lnTo>
                    <a:pt x="438" y="107"/>
                  </a:lnTo>
                  <a:lnTo>
                    <a:pt x="454" y="90"/>
                  </a:lnTo>
                  <a:lnTo>
                    <a:pt x="478" y="74"/>
                  </a:lnTo>
                  <a:lnTo>
                    <a:pt x="526" y="82"/>
                  </a:lnTo>
                  <a:lnTo>
                    <a:pt x="550" y="115"/>
                  </a:lnTo>
                  <a:lnTo>
                    <a:pt x="550" y="139"/>
                  </a:lnTo>
                  <a:lnTo>
                    <a:pt x="542" y="164"/>
                  </a:lnTo>
                  <a:lnTo>
                    <a:pt x="526" y="181"/>
                  </a:lnTo>
                  <a:lnTo>
                    <a:pt x="573" y="205"/>
                  </a:lnTo>
                  <a:lnTo>
                    <a:pt x="581" y="386"/>
                  </a:lnTo>
                  <a:lnTo>
                    <a:pt x="557" y="411"/>
                  </a:lnTo>
                  <a:lnTo>
                    <a:pt x="550" y="592"/>
                  </a:lnTo>
                  <a:lnTo>
                    <a:pt x="422" y="592"/>
                  </a:lnTo>
                  <a:lnTo>
                    <a:pt x="406" y="427"/>
                  </a:lnTo>
                  <a:lnTo>
                    <a:pt x="343" y="427"/>
                  </a:lnTo>
                  <a:lnTo>
                    <a:pt x="343" y="592"/>
                  </a:lnTo>
                  <a:lnTo>
                    <a:pt x="287" y="583"/>
                  </a:lnTo>
                  <a:lnTo>
                    <a:pt x="287" y="419"/>
                  </a:lnTo>
                  <a:lnTo>
                    <a:pt x="271" y="411"/>
                  </a:lnTo>
                  <a:lnTo>
                    <a:pt x="271" y="468"/>
                  </a:lnTo>
                  <a:lnTo>
                    <a:pt x="175" y="468"/>
                  </a:lnTo>
                  <a:lnTo>
                    <a:pt x="167" y="403"/>
                  </a:lnTo>
                  <a:lnTo>
                    <a:pt x="144" y="394"/>
                  </a:lnTo>
                  <a:lnTo>
                    <a:pt x="144" y="567"/>
                  </a:lnTo>
                  <a:lnTo>
                    <a:pt x="96" y="559"/>
                  </a:lnTo>
                  <a:lnTo>
                    <a:pt x="96" y="5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55" name="Freeform 46"/>
            <p:cNvSpPr>
              <a:spLocks/>
            </p:cNvSpPr>
            <p:nvPr>
              <p:custDataLst>
                <p:tags r:id="rId29"/>
              </p:custDataLst>
            </p:nvPr>
          </p:nvSpPr>
          <p:spPr bwMode="auto">
            <a:xfrm>
              <a:off x="2005" y="1152"/>
              <a:ext cx="16" cy="33"/>
            </a:xfrm>
            <a:custGeom>
              <a:avLst/>
              <a:gdLst>
                <a:gd name="T0" fmla="*/ 8 w 16"/>
                <a:gd name="T1" fmla="*/ 0 h 33"/>
                <a:gd name="T2" fmla="*/ 0 w 16"/>
                <a:gd name="T3" fmla="*/ 0 h 33"/>
                <a:gd name="T4" fmla="*/ 0 w 16"/>
                <a:gd name="T5" fmla="*/ 17 h 33"/>
                <a:gd name="T6" fmla="*/ 0 w 16"/>
                <a:gd name="T7" fmla="*/ 25 h 33"/>
                <a:gd name="T8" fmla="*/ 0 w 16"/>
                <a:gd name="T9" fmla="*/ 33 h 33"/>
                <a:gd name="T10" fmla="*/ 8 w 16"/>
                <a:gd name="T11" fmla="*/ 33 h 33"/>
                <a:gd name="T12" fmla="*/ 16 w 16"/>
                <a:gd name="T13" fmla="*/ 25 h 33"/>
                <a:gd name="T14" fmla="*/ 16 w 16"/>
                <a:gd name="T15" fmla="*/ 9 h 33"/>
                <a:gd name="T16" fmla="*/ 8 w 16"/>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33"/>
                <a:gd name="T29" fmla="*/ 16 w 16"/>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33">
                  <a:moveTo>
                    <a:pt x="8" y="0"/>
                  </a:moveTo>
                  <a:lnTo>
                    <a:pt x="0" y="0"/>
                  </a:lnTo>
                  <a:lnTo>
                    <a:pt x="0" y="17"/>
                  </a:lnTo>
                  <a:lnTo>
                    <a:pt x="0" y="25"/>
                  </a:lnTo>
                  <a:lnTo>
                    <a:pt x="0" y="33"/>
                  </a:lnTo>
                  <a:lnTo>
                    <a:pt x="8" y="33"/>
                  </a:lnTo>
                  <a:lnTo>
                    <a:pt x="16" y="25"/>
                  </a:lnTo>
                  <a:lnTo>
                    <a:pt x="16" y="9"/>
                  </a:lnTo>
                  <a:lnTo>
                    <a:pt x="8" y="0"/>
                  </a:lnTo>
                  <a:close/>
                </a:path>
              </a:pathLst>
            </a:custGeom>
            <a:solidFill>
              <a:srgbClr val="FFF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56" name="Freeform 47"/>
            <p:cNvSpPr>
              <a:spLocks/>
            </p:cNvSpPr>
            <p:nvPr>
              <p:custDataLst>
                <p:tags r:id="rId30"/>
              </p:custDataLst>
            </p:nvPr>
          </p:nvSpPr>
          <p:spPr bwMode="auto">
            <a:xfrm>
              <a:off x="2148" y="1103"/>
              <a:ext cx="16" cy="33"/>
            </a:xfrm>
            <a:custGeom>
              <a:avLst/>
              <a:gdLst>
                <a:gd name="T0" fmla="*/ 8 w 16"/>
                <a:gd name="T1" fmla="*/ 0 h 33"/>
                <a:gd name="T2" fmla="*/ 0 w 16"/>
                <a:gd name="T3" fmla="*/ 8 h 33"/>
                <a:gd name="T4" fmla="*/ 0 w 16"/>
                <a:gd name="T5" fmla="*/ 16 h 33"/>
                <a:gd name="T6" fmla="*/ 0 w 16"/>
                <a:gd name="T7" fmla="*/ 33 h 33"/>
                <a:gd name="T8" fmla="*/ 8 w 16"/>
                <a:gd name="T9" fmla="*/ 33 h 33"/>
                <a:gd name="T10" fmla="*/ 16 w 16"/>
                <a:gd name="T11" fmla="*/ 25 h 33"/>
                <a:gd name="T12" fmla="*/ 16 w 16"/>
                <a:gd name="T13" fmla="*/ 8 h 33"/>
                <a:gd name="T14" fmla="*/ 8 w 16"/>
                <a:gd name="T15" fmla="*/ 0 h 33"/>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33"/>
                <a:gd name="T26" fmla="*/ 16 w 16"/>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33">
                  <a:moveTo>
                    <a:pt x="8" y="0"/>
                  </a:moveTo>
                  <a:lnTo>
                    <a:pt x="0" y="8"/>
                  </a:lnTo>
                  <a:lnTo>
                    <a:pt x="0" y="16"/>
                  </a:lnTo>
                  <a:lnTo>
                    <a:pt x="0" y="33"/>
                  </a:lnTo>
                  <a:lnTo>
                    <a:pt x="8" y="33"/>
                  </a:lnTo>
                  <a:lnTo>
                    <a:pt x="16" y="25"/>
                  </a:lnTo>
                  <a:lnTo>
                    <a:pt x="16" y="8"/>
                  </a:lnTo>
                  <a:lnTo>
                    <a:pt x="8" y="0"/>
                  </a:lnTo>
                  <a:close/>
                </a:path>
              </a:pathLst>
            </a:custGeom>
            <a:solidFill>
              <a:srgbClr val="FFF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57" name="Freeform 48"/>
            <p:cNvSpPr>
              <a:spLocks/>
            </p:cNvSpPr>
            <p:nvPr>
              <p:custDataLst>
                <p:tags r:id="rId31"/>
              </p:custDataLst>
            </p:nvPr>
          </p:nvSpPr>
          <p:spPr bwMode="auto">
            <a:xfrm>
              <a:off x="2276" y="1087"/>
              <a:ext cx="15" cy="24"/>
            </a:xfrm>
            <a:custGeom>
              <a:avLst/>
              <a:gdLst>
                <a:gd name="T0" fmla="*/ 7 w 15"/>
                <a:gd name="T1" fmla="*/ 0 h 24"/>
                <a:gd name="T2" fmla="*/ 7 w 15"/>
                <a:gd name="T3" fmla="*/ 0 h 24"/>
                <a:gd name="T4" fmla="*/ 0 w 15"/>
                <a:gd name="T5" fmla="*/ 8 h 24"/>
                <a:gd name="T6" fmla="*/ 7 w 15"/>
                <a:gd name="T7" fmla="*/ 16 h 24"/>
                <a:gd name="T8" fmla="*/ 7 w 15"/>
                <a:gd name="T9" fmla="*/ 24 h 24"/>
                <a:gd name="T10" fmla="*/ 15 w 15"/>
                <a:gd name="T11" fmla="*/ 16 h 24"/>
                <a:gd name="T12" fmla="*/ 15 w 15"/>
                <a:gd name="T13" fmla="*/ 0 h 24"/>
                <a:gd name="T14" fmla="*/ 7 w 15"/>
                <a:gd name="T15" fmla="*/ 0 h 24"/>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24"/>
                <a:gd name="T26" fmla="*/ 15 w 15"/>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24">
                  <a:moveTo>
                    <a:pt x="7" y="0"/>
                  </a:moveTo>
                  <a:lnTo>
                    <a:pt x="7" y="0"/>
                  </a:lnTo>
                  <a:lnTo>
                    <a:pt x="0" y="8"/>
                  </a:lnTo>
                  <a:lnTo>
                    <a:pt x="7" y="16"/>
                  </a:lnTo>
                  <a:lnTo>
                    <a:pt x="7" y="24"/>
                  </a:lnTo>
                  <a:lnTo>
                    <a:pt x="15" y="16"/>
                  </a:lnTo>
                  <a:lnTo>
                    <a:pt x="15" y="0"/>
                  </a:lnTo>
                  <a:lnTo>
                    <a:pt x="7" y="0"/>
                  </a:lnTo>
                  <a:close/>
                </a:path>
              </a:pathLst>
            </a:custGeom>
            <a:solidFill>
              <a:srgbClr val="FFF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58" name="Freeform 49"/>
            <p:cNvSpPr>
              <a:spLocks/>
            </p:cNvSpPr>
            <p:nvPr>
              <p:custDataLst>
                <p:tags r:id="rId32"/>
              </p:custDataLst>
            </p:nvPr>
          </p:nvSpPr>
          <p:spPr bwMode="auto">
            <a:xfrm>
              <a:off x="2395" y="1169"/>
              <a:ext cx="40" cy="41"/>
            </a:xfrm>
            <a:custGeom>
              <a:avLst/>
              <a:gdLst>
                <a:gd name="T0" fmla="*/ 16 w 40"/>
                <a:gd name="T1" fmla="*/ 0 h 41"/>
                <a:gd name="T2" fmla="*/ 32 w 40"/>
                <a:gd name="T3" fmla="*/ 0 h 41"/>
                <a:gd name="T4" fmla="*/ 40 w 40"/>
                <a:gd name="T5" fmla="*/ 8 h 41"/>
                <a:gd name="T6" fmla="*/ 40 w 40"/>
                <a:gd name="T7" fmla="*/ 24 h 41"/>
                <a:gd name="T8" fmla="*/ 32 w 40"/>
                <a:gd name="T9" fmla="*/ 33 h 41"/>
                <a:gd name="T10" fmla="*/ 32 w 40"/>
                <a:gd name="T11" fmla="*/ 41 h 41"/>
                <a:gd name="T12" fmla="*/ 16 w 40"/>
                <a:gd name="T13" fmla="*/ 41 h 41"/>
                <a:gd name="T14" fmla="*/ 0 w 40"/>
                <a:gd name="T15" fmla="*/ 24 h 41"/>
                <a:gd name="T16" fmla="*/ 8 w 40"/>
                <a:gd name="T17" fmla="*/ 8 h 41"/>
                <a:gd name="T18" fmla="*/ 16 w 4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41"/>
                <a:gd name="T32" fmla="*/ 40 w 40"/>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41">
                  <a:moveTo>
                    <a:pt x="16" y="0"/>
                  </a:moveTo>
                  <a:lnTo>
                    <a:pt x="32" y="0"/>
                  </a:lnTo>
                  <a:lnTo>
                    <a:pt x="40" y="8"/>
                  </a:lnTo>
                  <a:lnTo>
                    <a:pt x="40" y="24"/>
                  </a:lnTo>
                  <a:lnTo>
                    <a:pt x="32" y="33"/>
                  </a:lnTo>
                  <a:lnTo>
                    <a:pt x="32" y="41"/>
                  </a:lnTo>
                  <a:lnTo>
                    <a:pt x="16" y="41"/>
                  </a:lnTo>
                  <a:lnTo>
                    <a:pt x="0" y="24"/>
                  </a:lnTo>
                  <a:lnTo>
                    <a:pt x="8" y="8"/>
                  </a:lnTo>
                  <a:lnTo>
                    <a:pt x="16" y="0"/>
                  </a:lnTo>
                  <a:close/>
                </a:path>
              </a:pathLst>
            </a:custGeom>
            <a:solidFill>
              <a:srgbClr val="FFF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59" name="Freeform 50"/>
            <p:cNvSpPr>
              <a:spLocks/>
            </p:cNvSpPr>
            <p:nvPr>
              <p:custDataLst>
                <p:tags r:id="rId33"/>
              </p:custDataLst>
            </p:nvPr>
          </p:nvSpPr>
          <p:spPr bwMode="auto">
            <a:xfrm>
              <a:off x="1965" y="1243"/>
              <a:ext cx="72" cy="131"/>
            </a:xfrm>
            <a:custGeom>
              <a:avLst/>
              <a:gdLst>
                <a:gd name="T0" fmla="*/ 0 w 72"/>
                <a:gd name="T1" fmla="*/ 131 h 131"/>
                <a:gd name="T2" fmla="*/ 8 w 72"/>
                <a:gd name="T3" fmla="*/ 8 h 131"/>
                <a:gd name="T4" fmla="*/ 40 w 72"/>
                <a:gd name="T5" fmla="*/ 0 h 131"/>
                <a:gd name="T6" fmla="*/ 48 w 72"/>
                <a:gd name="T7" fmla="*/ 0 h 131"/>
                <a:gd name="T8" fmla="*/ 72 w 72"/>
                <a:gd name="T9" fmla="*/ 16 h 131"/>
                <a:gd name="T10" fmla="*/ 72 w 72"/>
                <a:gd name="T11" fmla="*/ 98 h 131"/>
                <a:gd name="T12" fmla="*/ 0 w 72"/>
                <a:gd name="T13" fmla="*/ 131 h 131"/>
                <a:gd name="T14" fmla="*/ 0 60000 65536"/>
                <a:gd name="T15" fmla="*/ 0 60000 65536"/>
                <a:gd name="T16" fmla="*/ 0 60000 65536"/>
                <a:gd name="T17" fmla="*/ 0 60000 65536"/>
                <a:gd name="T18" fmla="*/ 0 60000 65536"/>
                <a:gd name="T19" fmla="*/ 0 60000 65536"/>
                <a:gd name="T20" fmla="*/ 0 60000 65536"/>
                <a:gd name="T21" fmla="*/ 0 w 72"/>
                <a:gd name="T22" fmla="*/ 0 h 131"/>
                <a:gd name="T23" fmla="*/ 72 w 72"/>
                <a:gd name="T24" fmla="*/ 131 h 1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 h="131">
                  <a:moveTo>
                    <a:pt x="0" y="131"/>
                  </a:moveTo>
                  <a:lnTo>
                    <a:pt x="8" y="8"/>
                  </a:lnTo>
                  <a:lnTo>
                    <a:pt x="40" y="0"/>
                  </a:lnTo>
                  <a:lnTo>
                    <a:pt x="48" y="0"/>
                  </a:lnTo>
                  <a:lnTo>
                    <a:pt x="72" y="16"/>
                  </a:lnTo>
                  <a:lnTo>
                    <a:pt x="72" y="98"/>
                  </a:lnTo>
                  <a:lnTo>
                    <a:pt x="0" y="131"/>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60" name="Freeform 51"/>
            <p:cNvSpPr>
              <a:spLocks/>
            </p:cNvSpPr>
            <p:nvPr>
              <p:custDataLst>
                <p:tags r:id="rId34"/>
              </p:custDataLst>
            </p:nvPr>
          </p:nvSpPr>
          <p:spPr bwMode="auto">
            <a:xfrm>
              <a:off x="1981" y="1440"/>
              <a:ext cx="40" cy="115"/>
            </a:xfrm>
            <a:custGeom>
              <a:avLst/>
              <a:gdLst>
                <a:gd name="T0" fmla="*/ 0 w 40"/>
                <a:gd name="T1" fmla="*/ 0 h 115"/>
                <a:gd name="T2" fmla="*/ 32 w 40"/>
                <a:gd name="T3" fmla="*/ 8 h 115"/>
                <a:gd name="T4" fmla="*/ 40 w 40"/>
                <a:gd name="T5" fmla="*/ 115 h 115"/>
                <a:gd name="T6" fmla="*/ 8 w 40"/>
                <a:gd name="T7" fmla="*/ 115 h 115"/>
                <a:gd name="T8" fmla="*/ 0 w 40"/>
                <a:gd name="T9" fmla="*/ 0 h 115"/>
                <a:gd name="T10" fmla="*/ 0 60000 65536"/>
                <a:gd name="T11" fmla="*/ 0 60000 65536"/>
                <a:gd name="T12" fmla="*/ 0 60000 65536"/>
                <a:gd name="T13" fmla="*/ 0 60000 65536"/>
                <a:gd name="T14" fmla="*/ 0 60000 65536"/>
                <a:gd name="T15" fmla="*/ 0 w 40"/>
                <a:gd name="T16" fmla="*/ 0 h 115"/>
                <a:gd name="T17" fmla="*/ 40 w 40"/>
                <a:gd name="T18" fmla="*/ 115 h 115"/>
              </a:gdLst>
              <a:ahLst/>
              <a:cxnLst>
                <a:cxn ang="T10">
                  <a:pos x="T0" y="T1"/>
                </a:cxn>
                <a:cxn ang="T11">
                  <a:pos x="T2" y="T3"/>
                </a:cxn>
                <a:cxn ang="T12">
                  <a:pos x="T4" y="T5"/>
                </a:cxn>
                <a:cxn ang="T13">
                  <a:pos x="T6" y="T7"/>
                </a:cxn>
                <a:cxn ang="T14">
                  <a:pos x="T8" y="T9"/>
                </a:cxn>
              </a:cxnLst>
              <a:rect l="T15" t="T16" r="T17" b="T18"/>
              <a:pathLst>
                <a:path w="40" h="115">
                  <a:moveTo>
                    <a:pt x="0" y="0"/>
                  </a:moveTo>
                  <a:lnTo>
                    <a:pt x="32" y="8"/>
                  </a:lnTo>
                  <a:lnTo>
                    <a:pt x="40" y="115"/>
                  </a:lnTo>
                  <a:lnTo>
                    <a:pt x="8" y="115"/>
                  </a:lnTo>
                  <a:lnTo>
                    <a:pt x="0" y="0"/>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61" name="Freeform 52"/>
            <p:cNvSpPr>
              <a:spLocks/>
            </p:cNvSpPr>
            <p:nvPr>
              <p:custDataLst>
                <p:tags r:id="rId35"/>
              </p:custDataLst>
            </p:nvPr>
          </p:nvSpPr>
          <p:spPr bwMode="auto">
            <a:xfrm>
              <a:off x="2116" y="1185"/>
              <a:ext cx="64" cy="115"/>
            </a:xfrm>
            <a:custGeom>
              <a:avLst/>
              <a:gdLst>
                <a:gd name="T0" fmla="*/ 8 w 64"/>
                <a:gd name="T1" fmla="*/ 17 h 115"/>
                <a:gd name="T2" fmla="*/ 32 w 64"/>
                <a:gd name="T3" fmla="*/ 0 h 115"/>
                <a:gd name="T4" fmla="*/ 40 w 64"/>
                <a:gd name="T5" fmla="*/ 0 h 115"/>
                <a:gd name="T6" fmla="*/ 64 w 64"/>
                <a:gd name="T7" fmla="*/ 17 h 115"/>
                <a:gd name="T8" fmla="*/ 64 w 64"/>
                <a:gd name="T9" fmla="*/ 91 h 115"/>
                <a:gd name="T10" fmla="*/ 0 w 64"/>
                <a:gd name="T11" fmla="*/ 115 h 115"/>
                <a:gd name="T12" fmla="*/ 8 w 64"/>
                <a:gd name="T13" fmla="*/ 17 h 115"/>
                <a:gd name="T14" fmla="*/ 0 60000 65536"/>
                <a:gd name="T15" fmla="*/ 0 60000 65536"/>
                <a:gd name="T16" fmla="*/ 0 60000 65536"/>
                <a:gd name="T17" fmla="*/ 0 60000 65536"/>
                <a:gd name="T18" fmla="*/ 0 60000 65536"/>
                <a:gd name="T19" fmla="*/ 0 60000 65536"/>
                <a:gd name="T20" fmla="*/ 0 60000 65536"/>
                <a:gd name="T21" fmla="*/ 0 w 64"/>
                <a:gd name="T22" fmla="*/ 0 h 115"/>
                <a:gd name="T23" fmla="*/ 64 w 64"/>
                <a:gd name="T24" fmla="*/ 115 h 1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115">
                  <a:moveTo>
                    <a:pt x="8" y="17"/>
                  </a:moveTo>
                  <a:lnTo>
                    <a:pt x="32" y="0"/>
                  </a:lnTo>
                  <a:lnTo>
                    <a:pt x="40" y="0"/>
                  </a:lnTo>
                  <a:lnTo>
                    <a:pt x="64" y="17"/>
                  </a:lnTo>
                  <a:lnTo>
                    <a:pt x="64" y="91"/>
                  </a:lnTo>
                  <a:lnTo>
                    <a:pt x="0" y="115"/>
                  </a:lnTo>
                  <a:lnTo>
                    <a:pt x="8" y="17"/>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62" name="Freeform 53"/>
            <p:cNvSpPr>
              <a:spLocks/>
            </p:cNvSpPr>
            <p:nvPr>
              <p:custDataLst>
                <p:tags r:id="rId36"/>
              </p:custDataLst>
            </p:nvPr>
          </p:nvSpPr>
          <p:spPr bwMode="auto">
            <a:xfrm>
              <a:off x="2140" y="1457"/>
              <a:ext cx="32" cy="24"/>
            </a:xfrm>
            <a:custGeom>
              <a:avLst/>
              <a:gdLst>
                <a:gd name="T0" fmla="*/ 0 w 32"/>
                <a:gd name="T1" fmla="*/ 0 h 24"/>
                <a:gd name="T2" fmla="*/ 0 w 32"/>
                <a:gd name="T3" fmla="*/ 24 h 24"/>
                <a:gd name="T4" fmla="*/ 32 w 32"/>
                <a:gd name="T5" fmla="*/ 24 h 24"/>
                <a:gd name="T6" fmla="*/ 24 w 32"/>
                <a:gd name="T7" fmla="*/ 8 h 24"/>
                <a:gd name="T8" fmla="*/ 0 w 32"/>
                <a:gd name="T9" fmla="*/ 0 h 24"/>
                <a:gd name="T10" fmla="*/ 0 60000 65536"/>
                <a:gd name="T11" fmla="*/ 0 60000 65536"/>
                <a:gd name="T12" fmla="*/ 0 60000 65536"/>
                <a:gd name="T13" fmla="*/ 0 60000 65536"/>
                <a:gd name="T14" fmla="*/ 0 60000 65536"/>
                <a:gd name="T15" fmla="*/ 0 w 32"/>
                <a:gd name="T16" fmla="*/ 0 h 24"/>
                <a:gd name="T17" fmla="*/ 32 w 32"/>
                <a:gd name="T18" fmla="*/ 24 h 24"/>
              </a:gdLst>
              <a:ahLst/>
              <a:cxnLst>
                <a:cxn ang="T10">
                  <a:pos x="T0" y="T1"/>
                </a:cxn>
                <a:cxn ang="T11">
                  <a:pos x="T2" y="T3"/>
                </a:cxn>
                <a:cxn ang="T12">
                  <a:pos x="T4" y="T5"/>
                </a:cxn>
                <a:cxn ang="T13">
                  <a:pos x="T6" y="T7"/>
                </a:cxn>
                <a:cxn ang="T14">
                  <a:pos x="T8" y="T9"/>
                </a:cxn>
              </a:cxnLst>
              <a:rect l="T15" t="T16" r="T17" b="T18"/>
              <a:pathLst>
                <a:path w="32" h="24">
                  <a:moveTo>
                    <a:pt x="0" y="0"/>
                  </a:moveTo>
                  <a:lnTo>
                    <a:pt x="0" y="24"/>
                  </a:lnTo>
                  <a:lnTo>
                    <a:pt x="32" y="24"/>
                  </a:lnTo>
                  <a:lnTo>
                    <a:pt x="24" y="8"/>
                  </a:lnTo>
                  <a:lnTo>
                    <a:pt x="0" y="0"/>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63" name="Freeform 54"/>
            <p:cNvSpPr>
              <a:spLocks/>
            </p:cNvSpPr>
            <p:nvPr>
              <p:custDataLst>
                <p:tags r:id="rId37"/>
              </p:custDataLst>
            </p:nvPr>
          </p:nvSpPr>
          <p:spPr bwMode="auto">
            <a:xfrm>
              <a:off x="2260" y="1144"/>
              <a:ext cx="47" cy="99"/>
            </a:xfrm>
            <a:custGeom>
              <a:avLst/>
              <a:gdLst>
                <a:gd name="T0" fmla="*/ 8 w 47"/>
                <a:gd name="T1" fmla="*/ 8 h 99"/>
                <a:gd name="T2" fmla="*/ 0 w 47"/>
                <a:gd name="T3" fmla="*/ 99 h 99"/>
                <a:gd name="T4" fmla="*/ 47 w 47"/>
                <a:gd name="T5" fmla="*/ 99 h 99"/>
                <a:gd name="T6" fmla="*/ 39 w 47"/>
                <a:gd name="T7" fmla="*/ 8 h 99"/>
                <a:gd name="T8" fmla="*/ 23 w 47"/>
                <a:gd name="T9" fmla="*/ 0 h 99"/>
                <a:gd name="T10" fmla="*/ 8 w 47"/>
                <a:gd name="T11" fmla="*/ 8 h 99"/>
                <a:gd name="T12" fmla="*/ 0 60000 65536"/>
                <a:gd name="T13" fmla="*/ 0 60000 65536"/>
                <a:gd name="T14" fmla="*/ 0 60000 65536"/>
                <a:gd name="T15" fmla="*/ 0 60000 65536"/>
                <a:gd name="T16" fmla="*/ 0 60000 65536"/>
                <a:gd name="T17" fmla="*/ 0 60000 65536"/>
                <a:gd name="T18" fmla="*/ 0 w 47"/>
                <a:gd name="T19" fmla="*/ 0 h 99"/>
                <a:gd name="T20" fmla="*/ 47 w 47"/>
                <a:gd name="T21" fmla="*/ 99 h 99"/>
              </a:gdLst>
              <a:ahLst/>
              <a:cxnLst>
                <a:cxn ang="T12">
                  <a:pos x="T0" y="T1"/>
                </a:cxn>
                <a:cxn ang="T13">
                  <a:pos x="T2" y="T3"/>
                </a:cxn>
                <a:cxn ang="T14">
                  <a:pos x="T4" y="T5"/>
                </a:cxn>
                <a:cxn ang="T15">
                  <a:pos x="T6" y="T7"/>
                </a:cxn>
                <a:cxn ang="T16">
                  <a:pos x="T8" y="T9"/>
                </a:cxn>
                <a:cxn ang="T17">
                  <a:pos x="T10" y="T11"/>
                </a:cxn>
              </a:cxnLst>
              <a:rect l="T18" t="T19" r="T20" b="T21"/>
              <a:pathLst>
                <a:path w="47" h="99">
                  <a:moveTo>
                    <a:pt x="8" y="8"/>
                  </a:moveTo>
                  <a:lnTo>
                    <a:pt x="0" y="99"/>
                  </a:lnTo>
                  <a:lnTo>
                    <a:pt x="47" y="99"/>
                  </a:lnTo>
                  <a:lnTo>
                    <a:pt x="39" y="8"/>
                  </a:lnTo>
                  <a:lnTo>
                    <a:pt x="23" y="0"/>
                  </a:lnTo>
                  <a:lnTo>
                    <a:pt x="8" y="8"/>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64" name="Freeform 55"/>
            <p:cNvSpPr>
              <a:spLocks/>
            </p:cNvSpPr>
            <p:nvPr>
              <p:custDataLst>
                <p:tags r:id="rId38"/>
              </p:custDataLst>
            </p:nvPr>
          </p:nvSpPr>
          <p:spPr bwMode="auto">
            <a:xfrm>
              <a:off x="2347" y="1267"/>
              <a:ext cx="112" cy="338"/>
            </a:xfrm>
            <a:custGeom>
              <a:avLst/>
              <a:gdLst>
                <a:gd name="T0" fmla="*/ 16 w 112"/>
                <a:gd name="T1" fmla="*/ 9 h 338"/>
                <a:gd name="T2" fmla="*/ 56 w 112"/>
                <a:gd name="T3" fmla="*/ 0 h 338"/>
                <a:gd name="T4" fmla="*/ 80 w 112"/>
                <a:gd name="T5" fmla="*/ 0 h 338"/>
                <a:gd name="T6" fmla="*/ 104 w 112"/>
                <a:gd name="T7" fmla="*/ 17 h 338"/>
                <a:gd name="T8" fmla="*/ 112 w 112"/>
                <a:gd name="T9" fmla="*/ 157 h 338"/>
                <a:gd name="T10" fmla="*/ 96 w 112"/>
                <a:gd name="T11" fmla="*/ 173 h 338"/>
                <a:gd name="T12" fmla="*/ 96 w 112"/>
                <a:gd name="T13" fmla="*/ 338 h 338"/>
                <a:gd name="T14" fmla="*/ 40 w 112"/>
                <a:gd name="T15" fmla="*/ 338 h 338"/>
                <a:gd name="T16" fmla="*/ 24 w 112"/>
                <a:gd name="T17" fmla="*/ 165 h 338"/>
                <a:gd name="T18" fmla="*/ 0 w 112"/>
                <a:gd name="T19" fmla="*/ 157 h 338"/>
                <a:gd name="T20" fmla="*/ 16 w 112"/>
                <a:gd name="T21" fmla="*/ 9 h 3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2"/>
                <a:gd name="T34" fmla="*/ 0 h 338"/>
                <a:gd name="T35" fmla="*/ 112 w 112"/>
                <a:gd name="T36" fmla="*/ 338 h 3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2" h="338">
                  <a:moveTo>
                    <a:pt x="16" y="9"/>
                  </a:moveTo>
                  <a:lnTo>
                    <a:pt x="56" y="0"/>
                  </a:lnTo>
                  <a:lnTo>
                    <a:pt x="80" y="0"/>
                  </a:lnTo>
                  <a:lnTo>
                    <a:pt x="104" y="17"/>
                  </a:lnTo>
                  <a:lnTo>
                    <a:pt x="112" y="157"/>
                  </a:lnTo>
                  <a:lnTo>
                    <a:pt x="96" y="173"/>
                  </a:lnTo>
                  <a:lnTo>
                    <a:pt x="96" y="338"/>
                  </a:lnTo>
                  <a:lnTo>
                    <a:pt x="40" y="338"/>
                  </a:lnTo>
                  <a:lnTo>
                    <a:pt x="24" y="165"/>
                  </a:lnTo>
                  <a:lnTo>
                    <a:pt x="0" y="157"/>
                  </a:lnTo>
                  <a:lnTo>
                    <a:pt x="16" y="9"/>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65" name="Freeform 56"/>
            <p:cNvSpPr>
              <a:spLocks/>
            </p:cNvSpPr>
            <p:nvPr>
              <p:custDataLst>
                <p:tags r:id="rId39"/>
              </p:custDataLst>
            </p:nvPr>
          </p:nvSpPr>
          <p:spPr bwMode="auto">
            <a:xfrm>
              <a:off x="1997" y="1284"/>
              <a:ext cx="326" cy="156"/>
            </a:xfrm>
            <a:custGeom>
              <a:avLst/>
              <a:gdLst>
                <a:gd name="T0" fmla="*/ 0 w 326"/>
                <a:gd name="T1" fmla="*/ 115 h 156"/>
                <a:gd name="T2" fmla="*/ 239 w 326"/>
                <a:gd name="T3" fmla="*/ 0 h 156"/>
                <a:gd name="T4" fmla="*/ 326 w 326"/>
                <a:gd name="T5" fmla="*/ 0 h 156"/>
                <a:gd name="T6" fmla="*/ 310 w 326"/>
                <a:gd name="T7" fmla="*/ 156 h 156"/>
                <a:gd name="T8" fmla="*/ 0 w 326"/>
                <a:gd name="T9" fmla="*/ 115 h 156"/>
                <a:gd name="T10" fmla="*/ 0 60000 65536"/>
                <a:gd name="T11" fmla="*/ 0 60000 65536"/>
                <a:gd name="T12" fmla="*/ 0 60000 65536"/>
                <a:gd name="T13" fmla="*/ 0 60000 65536"/>
                <a:gd name="T14" fmla="*/ 0 60000 65536"/>
                <a:gd name="T15" fmla="*/ 0 w 326"/>
                <a:gd name="T16" fmla="*/ 0 h 156"/>
                <a:gd name="T17" fmla="*/ 326 w 326"/>
                <a:gd name="T18" fmla="*/ 156 h 156"/>
              </a:gdLst>
              <a:ahLst/>
              <a:cxnLst>
                <a:cxn ang="T10">
                  <a:pos x="T0" y="T1"/>
                </a:cxn>
                <a:cxn ang="T11">
                  <a:pos x="T2" y="T3"/>
                </a:cxn>
                <a:cxn ang="T12">
                  <a:pos x="T4" y="T5"/>
                </a:cxn>
                <a:cxn ang="T13">
                  <a:pos x="T6" y="T7"/>
                </a:cxn>
                <a:cxn ang="T14">
                  <a:pos x="T8" y="T9"/>
                </a:cxn>
              </a:cxnLst>
              <a:rect l="T15" t="T16" r="T17" b="T18"/>
              <a:pathLst>
                <a:path w="326" h="156">
                  <a:moveTo>
                    <a:pt x="0" y="115"/>
                  </a:moveTo>
                  <a:lnTo>
                    <a:pt x="239" y="0"/>
                  </a:lnTo>
                  <a:lnTo>
                    <a:pt x="326" y="0"/>
                  </a:lnTo>
                  <a:lnTo>
                    <a:pt x="310" y="156"/>
                  </a:lnTo>
                  <a:lnTo>
                    <a:pt x="0" y="1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66" name="Freeform 57"/>
            <p:cNvSpPr>
              <a:spLocks/>
            </p:cNvSpPr>
            <p:nvPr>
              <p:custDataLst>
                <p:tags r:id="rId40"/>
              </p:custDataLst>
            </p:nvPr>
          </p:nvSpPr>
          <p:spPr bwMode="auto">
            <a:xfrm>
              <a:off x="2045" y="1292"/>
              <a:ext cx="262" cy="123"/>
            </a:xfrm>
            <a:custGeom>
              <a:avLst/>
              <a:gdLst>
                <a:gd name="T0" fmla="*/ 0 w 262"/>
                <a:gd name="T1" fmla="*/ 99 h 123"/>
                <a:gd name="T2" fmla="*/ 191 w 262"/>
                <a:gd name="T3" fmla="*/ 0 h 123"/>
                <a:gd name="T4" fmla="*/ 262 w 262"/>
                <a:gd name="T5" fmla="*/ 0 h 123"/>
                <a:gd name="T6" fmla="*/ 246 w 262"/>
                <a:gd name="T7" fmla="*/ 123 h 123"/>
                <a:gd name="T8" fmla="*/ 0 w 262"/>
                <a:gd name="T9" fmla="*/ 99 h 123"/>
                <a:gd name="T10" fmla="*/ 0 60000 65536"/>
                <a:gd name="T11" fmla="*/ 0 60000 65536"/>
                <a:gd name="T12" fmla="*/ 0 60000 65536"/>
                <a:gd name="T13" fmla="*/ 0 60000 65536"/>
                <a:gd name="T14" fmla="*/ 0 60000 65536"/>
                <a:gd name="T15" fmla="*/ 0 w 262"/>
                <a:gd name="T16" fmla="*/ 0 h 123"/>
                <a:gd name="T17" fmla="*/ 262 w 262"/>
                <a:gd name="T18" fmla="*/ 123 h 123"/>
              </a:gdLst>
              <a:ahLst/>
              <a:cxnLst>
                <a:cxn ang="T10">
                  <a:pos x="T0" y="T1"/>
                </a:cxn>
                <a:cxn ang="T11">
                  <a:pos x="T2" y="T3"/>
                </a:cxn>
                <a:cxn ang="T12">
                  <a:pos x="T4" y="T5"/>
                </a:cxn>
                <a:cxn ang="T13">
                  <a:pos x="T6" y="T7"/>
                </a:cxn>
                <a:cxn ang="T14">
                  <a:pos x="T8" y="T9"/>
                </a:cxn>
              </a:cxnLst>
              <a:rect l="T15" t="T16" r="T17" b="T18"/>
              <a:pathLst>
                <a:path w="262" h="123">
                  <a:moveTo>
                    <a:pt x="0" y="99"/>
                  </a:moveTo>
                  <a:lnTo>
                    <a:pt x="191" y="0"/>
                  </a:lnTo>
                  <a:lnTo>
                    <a:pt x="262" y="0"/>
                  </a:lnTo>
                  <a:lnTo>
                    <a:pt x="246" y="123"/>
                  </a:lnTo>
                  <a:lnTo>
                    <a:pt x="0" y="99"/>
                  </a:lnTo>
                  <a:close/>
                </a:path>
              </a:pathLst>
            </a:custGeom>
            <a:solidFill>
              <a:srgbClr val="9999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67" name="Freeform 58"/>
            <p:cNvSpPr>
              <a:spLocks/>
            </p:cNvSpPr>
            <p:nvPr>
              <p:custDataLst>
                <p:tags r:id="rId41"/>
              </p:custDataLst>
            </p:nvPr>
          </p:nvSpPr>
          <p:spPr bwMode="auto">
            <a:xfrm>
              <a:off x="2212" y="1662"/>
              <a:ext cx="700" cy="362"/>
            </a:xfrm>
            <a:custGeom>
              <a:avLst/>
              <a:gdLst>
                <a:gd name="T0" fmla="*/ 0 w 88"/>
                <a:gd name="T1" fmla="*/ 0 h 44"/>
                <a:gd name="T2" fmla="*/ 0 w 88"/>
                <a:gd name="T3" fmla="*/ 2147483647 h 44"/>
                <a:gd name="T4" fmla="*/ 2147483647 w 88"/>
                <a:gd name="T5" fmla="*/ 2147483647 h 44"/>
                <a:gd name="T6" fmla="*/ 2147483647 w 88"/>
                <a:gd name="T7" fmla="*/ 2147483647 h 44"/>
                <a:gd name="T8" fmla="*/ 0 60000 65536"/>
                <a:gd name="T9" fmla="*/ 0 60000 65536"/>
                <a:gd name="T10" fmla="*/ 0 60000 65536"/>
                <a:gd name="T11" fmla="*/ 0 60000 65536"/>
                <a:gd name="T12" fmla="*/ 0 w 88"/>
                <a:gd name="T13" fmla="*/ 0 h 44"/>
                <a:gd name="T14" fmla="*/ 88 w 88"/>
                <a:gd name="T15" fmla="*/ 44 h 44"/>
              </a:gdLst>
              <a:ahLst/>
              <a:cxnLst>
                <a:cxn ang="T8">
                  <a:pos x="T0" y="T1"/>
                </a:cxn>
                <a:cxn ang="T9">
                  <a:pos x="T2" y="T3"/>
                </a:cxn>
                <a:cxn ang="T10">
                  <a:pos x="T4" y="T5"/>
                </a:cxn>
                <a:cxn ang="T11">
                  <a:pos x="T6" y="T7"/>
                </a:cxn>
              </a:cxnLst>
              <a:rect l="T12" t="T13" r="T14" b="T15"/>
              <a:pathLst>
                <a:path w="88" h="44">
                  <a:moveTo>
                    <a:pt x="0" y="0"/>
                  </a:moveTo>
                  <a:lnTo>
                    <a:pt x="0" y="26"/>
                  </a:lnTo>
                  <a:lnTo>
                    <a:pt x="88" y="26"/>
                  </a:lnTo>
                  <a:lnTo>
                    <a:pt x="88" y="44"/>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768" name="Freeform 59"/>
            <p:cNvSpPr>
              <a:spLocks/>
            </p:cNvSpPr>
            <p:nvPr>
              <p:custDataLst>
                <p:tags r:id="rId42"/>
              </p:custDataLst>
            </p:nvPr>
          </p:nvSpPr>
          <p:spPr bwMode="auto">
            <a:xfrm>
              <a:off x="3438" y="1037"/>
              <a:ext cx="605" cy="625"/>
            </a:xfrm>
            <a:custGeom>
              <a:avLst/>
              <a:gdLst>
                <a:gd name="T0" fmla="*/ 32 w 605"/>
                <a:gd name="T1" fmla="*/ 0 h 625"/>
                <a:gd name="T2" fmla="*/ 469 w 605"/>
                <a:gd name="T3" fmla="*/ 8 h 625"/>
                <a:gd name="T4" fmla="*/ 493 w 605"/>
                <a:gd name="T5" fmla="*/ 17 h 625"/>
                <a:gd name="T6" fmla="*/ 573 w 605"/>
                <a:gd name="T7" fmla="*/ 91 h 625"/>
                <a:gd name="T8" fmla="*/ 581 w 605"/>
                <a:gd name="T9" fmla="*/ 378 h 625"/>
                <a:gd name="T10" fmla="*/ 597 w 605"/>
                <a:gd name="T11" fmla="*/ 378 h 625"/>
                <a:gd name="T12" fmla="*/ 605 w 605"/>
                <a:gd name="T13" fmla="*/ 551 h 625"/>
                <a:gd name="T14" fmla="*/ 517 w 605"/>
                <a:gd name="T15" fmla="*/ 625 h 625"/>
                <a:gd name="T16" fmla="*/ 8 w 605"/>
                <a:gd name="T17" fmla="*/ 600 h 625"/>
                <a:gd name="T18" fmla="*/ 0 w 605"/>
                <a:gd name="T19" fmla="*/ 420 h 625"/>
                <a:gd name="T20" fmla="*/ 24 w 605"/>
                <a:gd name="T21" fmla="*/ 420 h 625"/>
                <a:gd name="T22" fmla="*/ 32 w 605"/>
                <a:gd name="T23" fmla="*/ 0 h 6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5"/>
                <a:gd name="T37" fmla="*/ 0 h 625"/>
                <a:gd name="T38" fmla="*/ 605 w 605"/>
                <a:gd name="T39" fmla="*/ 625 h 6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5" h="625">
                  <a:moveTo>
                    <a:pt x="32" y="0"/>
                  </a:moveTo>
                  <a:lnTo>
                    <a:pt x="469" y="8"/>
                  </a:lnTo>
                  <a:lnTo>
                    <a:pt x="493" y="17"/>
                  </a:lnTo>
                  <a:lnTo>
                    <a:pt x="573" y="91"/>
                  </a:lnTo>
                  <a:lnTo>
                    <a:pt x="581" y="378"/>
                  </a:lnTo>
                  <a:lnTo>
                    <a:pt x="597" y="378"/>
                  </a:lnTo>
                  <a:lnTo>
                    <a:pt x="605" y="551"/>
                  </a:lnTo>
                  <a:lnTo>
                    <a:pt x="517" y="625"/>
                  </a:lnTo>
                  <a:lnTo>
                    <a:pt x="8" y="600"/>
                  </a:lnTo>
                  <a:lnTo>
                    <a:pt x="0" y="420"/>
                  </a:lnTo>
                  <a:lnTo>
                    <a:pt x="24" y="420"/>
                  </a:lnTo>
                  <a:lnTo>
                    <a:pt x="32"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69" name="Freeform 60"/>
            <p:cNvSpPr>
              <a:spLocks/>
            </p:cNvSpPr>
            <p:nvPr>
              <p:custDataLst>
                <p:tags r:id="rId43"/>
              </p:custDataLst>
            </p:nvPr>
          </p:nvSpPr>
          <p:spPr bwMode="auto">
            <a:xfrm>
              <a:off x="3477" y="1054"/>
              <a:ext cx="430" cy="411"/>
            </a:xfrm>
            <a:custGeom>
              <a:avLst/>
              <a:gdLst>
                <a:gd name="T0" fmla="*/ 0 w 430"/>
                <a:gd name="T1" fmla="*/ 394 h 411"/>
                <a:gd name="T2" fmla="*/ 422 w 430"/>
                <a:gd name="T3" fmla="*/ 411 h 411"/>
                <a:gd name="T4" fmla="*/ 430 w 430"/>
                <a:gd name="T5" fmla="*/ 0 h 411"/>
                <a:gd name="T6" fmla="*/ 8 w 430"/>
                <a:gd name="T7" fmla="*/ 0 h 411"/>
                <a:gd name="T8" fmla="*/ 0 w 430"/>
                <a:gd name="T9" fmla="*/ 394 h 411"/>
                <a:gd name="T10" fmla="*/ 0 60000 65536"/>
                <a:gd name="T11" fmla="*/ 0 60000 65536"/>
                <a:gd name="T12" fmla="*/ 0 60000 65536"/>
                <a:gd name="T13" fmla="*/ 0 60000 65536"/>
                <a:gd name="T14" fmla="*/ 0 60000 65536"/>
                <a:gd name="T15" fmla="*/ 0 w 430"/>
                <a:gd name="T16" fmla="*/ 0 h 411"/>
                <a:gd name="T17" fmla="*/ 430 w 430"/>
                <a:gd name="T18" fmla="*/ 411 h 411"/>
              </a:gdLst>
              <a:ahLst/>
              <a:cxnLst>
                <a:cxn ang="T10">
                  <a:pos x="T0" y="T1"/>
                </a:cxn>
                <a:cxn ang="T11">
                  <a:pos x="T2" y="T3"/>
                </a:cxn>
                <a:cxn ang="T12">
                  <a:pos x="T4" y="T5"/>
                </a:cxn>
                <a:cxn ang="T13">
                  <a:pos x="T6" y="T7"/>
                </a:cxn>
                <a:cxn ang="T14">
                  <a:pos x="T8" y="T9"/>
                </a:cxn>
              </a:cxnLst>
              <a:rect l="T15" t="T16" r="T17" b="T18"/>
              <a:pathLst>
                <a:path w="430" h="411">
                  <a:moveTo>
                    <a:pt x="0" y="394"/>
                  </a:moveTo>
                  <a:lnTo>
                    <a:pt x="422" y="411"/>
                  </a:lnTo>
                  <a:lnTo>
                    <a:pt x="430" y="0"/>
                  </a:lnTo>
                  <a:lnTo>
                    <a:pt x="8" y="0"/>
                  </a:lnTo>
                  <a:lnTo>
                    <a:pt x="0"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70" name="Freeform 61"/>
            <p:cNvSpPr>
              <a:spLocks/>
            </p:cNvSpPr>
            <p:nvPr>
              <p:custDataLst>
                <p:tags r:id="rId44"/>
              </p:custDataLst>
            </p:nvPr>
          </p:nvSpPr>
          <p:spPr bwMode="auto">
            <a:xfrm>
              <a:off x="3454" y="1473"/>
              <a:ext cx="493" cy="173"/>
            </a:xfrm>
            <a:custGeom>
              <a:avLst/>
              <a:gdLst>
                <a:gd name="T0" fmla="*/ 0 w 493"/>
                <a:gd name="T1" fmla="*/ 0 h 173"/>
                <a:gd name="T2" fmla="*/ 493 w 493"/>
                <a:gd name="T3" fmla="*/ 0 h 173"/>
                <a:gd name="T4" fmla="*/ 493 w 493"/>
                <a:gd name="T5" fmla="*/ 173 h 173"/>
                <a:gd name="T6" fmla="*/ 0 w 493"/>
                <a:gd name="T7" fmla="*/ 156 h 173"/>
                <a:gd name="T8" fmla="*/ 0 w 493"/>
                <a:gd name="T9" fmla="*/ 0 h 173"/>
                <a:gd name="T10" fmla="*/ 0 60000 65536"/>
                <a:gd name="T11" fmla="*/ 0 60000 65536"/>
                <a:gd name="T12" fmla="*/ 0 60000 65536"/>
                <a:gd name="T13" fmla="*/ 0 60000 65536"/>
                <a:gd name="T14" fmla="*/ 0 60000 65536"/>
                <a:gd name="T15" fmla="*/ 0 w 493"/>
                <a:gd name="T16" fmla="*/ 0 h 173"/>
                <a:gd name="T17" fmla="*/ 493 w 493"/>
                <a:gd name="T18" fmla="*/ 173 h 173"/>
              </a:gdLst>
              <a:ahLst/>
              <a:cxnLst>
                <a:cxn ang="T10">
                  <a:pos x="T0" y="T1"/>
                </a:cxn>
                <a:cxn ang="T11">
                  <a:pos x="T2" y="T3"/>
                </a:cxn>
                <a:cxn ang="T12">
                  <a:pos x="T4" y="T5"/>
                </a:cxn>
                <a:cxn ang="T13">
                  <a:pos x="T6" y="T7"/>
                </a:cxn>
                <a:cxn ang="T14">
                  <a:pos x="T8" y="T9"/>
                </a:cxn>
              </a:cxnLst>
              <a:rect l="T15" t="T16" r="T17" b="T18"/>
              <a:pathLst>
                <a:path w="493" h="173">
                  <a:moveTo>
                    <a:pt x="0" y="0"/>
                  </a:moveTo>
                  <a:lnTo>
                    <a:pt x="493" y="0"/>
                  </a:lnTo>
                  <a:lnTo>
                    <a:pt x="493" y="173"/>
                  </a:lnTo>
                  <a:lnTo>
                    <a:pt x="0" y="156"/>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71" name="Freeform 62"/>
            <p:cNvSpPr>
              <a:spLocks/>
            </p:cNvSpPr>
            <p:nvPr>
              <p:custDataLst>
                <p:tags r:id="rId45"/>
              </p:custDataLst>
            </p:nvPr>
          </p:nvSpPr>
          <p:spPr bwMode="auto">
            <a:xfrm>
              <a:off x="3915" y="1070"/>
              <a:ext cx="88" cy="387"/>
            </a:xfrm>
            <a:custGeom>
              <a:avLst/>
              <a:gdLst>
                <a:gd name="T0" fmla="*/ 8 w 88"/>
                <a:gd name="T1" fmla="*/ 0 h 387"/>
                <a:gd name="T2" fmla="*/ 80 w 88"/>
                <a:gd name="T3" fmla="*/ 66 h 387"/>
                <a:gd name="T4" fmla="*/ 88 w 88"/>
                <a:gd name="T5" fmla="*/ 313 h 387"/>
                <a:gd name="T6" fmla="*/ 0 w 88"/>
                <a:gd name="T7" fmla="*/ 387 h 387"/>
                <a:gd name="T8" fmla="*/ 8 w 88"/>
                <a:gd name="T9" fmla="*/ 0 h 387"/>
                <a:gd name="T10" fmla="*/ 0 60000 65536"/>
                <a:gd name="T11" fmla="*/ 0 60000 65536"/>
                <a:gd name="T12" fmla="*/ 0 60000 65536"/>
                <a:gd name="T13" fmla="*/ 0 60000 65536"/>
                <a:gd name="T14" fmla="*/ 0 60000 65536"/>
                <a:gd name="T15" fmla="*/ 0 w 88"/>
                <a:gd name="T16" fmla="*/ 0 h 387"/>
                <a:gd name="T17" fmla="*/ 88 w 88"/>
                <a:gd name="T18" fmla="*/ 387 h 387"/>
              </a:gdLst>
              <a:ahLst/>
              <a:cxnLst>
                <a:cxn ang="T10">
                  <a:pos x="T0" y="T1"/>
                </a:cxn>
                <a:cxn ang="T11">
                  <a:pos x="T2" y="T3"/>
                </a:cxn>
                <a:cxn ang="T12">
                  <a:pos x="T4" y="T5"/>
                </a:cxn>
                <a:cxn ang="T13">
                  <a:pos x="T6" y="T7"/>
                </a:cxn>
                <a:cxn ang="T14">
                  <a:pos x="T8" y="T9"/>
                </a:cxn>
              </a:cxnLst>
              <a:rect l="T15" t="T16" r="T17" b="T18"/>
              <a:pathLst>
                <a:path w="88" h="387">
                  <a:moveTo>
                    <a:pt x="8" y="0"/>
                  </a:moveTo>
                  <a:lnTo>
                    <a:pt x="80" y="66"/>
                  </a:lnTo>
                  <a:lnTo>
                    <a:pt x="88" y="313"/>
                  </a:lnTo>
                  <a:lnTo>
                    <a:pt x="0" y="387"/>
                  </a:lnTo>
                  <a:lnTo>
                    <a:pt x="8" y="0"/>
                  </a:lnTo>
                  <a:close/>
                </a:path>
              </a:pathLst>
            </a:custGeom>
            <a:solidFill>
              <a:srgbClr val="7A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72" name="Freeform 63"/>
            <p:cNvSpPr>
              <a:spLocks/>
            </p:cNvSpPr>
            <p:nvPr>
              <p:custDataLst>
                <p:tags r:id="rId46"/>
              </p:custDataLst>
            </p:nvPr>
          </p:nvSpPr>
          <p:spPr bwMode="auto">
            <a:xfrm>
              <a:off x="3963" y="1440"/>
              <a:ext cx="72" cy="189"/>
            </a:xfrm>
            <a:custGeom>
              <a:avLst/>
              <a:gdLst>
                <a:gd name="T0" fmla="*/ 0 w 72"/>
                <a:gd name="T1" fmla="*/ 41 h 189"/>
                <a:gd name="T2" fmla="*/ 56 w 72"/>
                <a:gd name="T3" fmla="*/ 0 h 189"/>
                <a:gd name="T4" fmla="*/ 72 w 72"/>
                <a:gd name="T5" fmla="*/ 140 h 189"/>
                <a:gd name="T6" fmla="*/ 8 w 72"/>
                <a:gd name="T7" fmla="*/ 189 h 189"/>
                <a:gd name="T8" fmla="*/ 0 w 72"/>
                <a:gd name="T9" fmla="*/ 41 h 189"/>
                <a:gd name="T10" fmla="*/ 0 60000 65536"/>
                <a:gd name="T11" fmla="*/ 0 60000 65536"/>
                <a:gd name="T12" fmla="*/ 0 60000 65536"/>
                <a:gd name="T13" fmla="*/ 0 60000 65536"/>
                <a:gd name="T14" fmla="*/ 0 60000 65536"/>
                <a:gd name="T15" fmla="*/ 0 w 72"/>
                <a:gd name="T16" fmla="*/ 0 h 189"/>
                <a:gd name="T17" fmla="*/ 72 w 72"/>
                <a:gd name="T18" fmla="*/ 189 h 189"/>
              </a:gdLst>
              <a:ahLst/>
              <a:cxnLst>
                <a:cxn ang="T10">
                  <a:pos x="T0" y="T1"/>
                </a:cxn>
                <a:cxn ang="T11">
                  <a:pos x="T2" y="T3"/>
                </a:cxn>
                <a:cxn ang="T12">
                  <a:pos x="T4" y="T5"/>
                </a:cxn>
                <a:cxn ang="T13">
                  <a:pos x="T6" y="T7"/>
                </a:cxn>
                <a:cxn ang="T14">
                  <a:pos x="T8" y="T9"/>
                </a:cxn>
              </a:cxnLst>
              <a:rect l="T15" t="T16" r="T17" b="T18"/>
              <a:pathLst>
                <a:path w="72" h="189">
                  <a:moveTo>
                    <a:pt x="0" y="41"/>
                  </a:moveTo>
                  <a:lnTo>
                    <a:pt x="56" y="0"/>
                  </a:lnTo>
                  <a:lnTo>
                    <a:pt x="72" y="140"/>
                  </a:lnTo>
                  <a:lnTo>
                    <a:pt x="8" y="189"/>
                  </a:lnTo>
                  <a:lnTo>
                    <a:pt x="0" y="41"/>
                  </a:lnTo>
                  <a:close/>
                </a:path>
              </a:pathLst>
            </a:custGeom>
            <a:solidFill>
              <a:srgbClr val="7A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73" name="Freeform 64"/>
            <p:cNvSpPr>
              <a:spLocks/>
            </p:cNvSpPr>
            <p:nvPr>
              <p:custDataLst>
                <p:tags r:id="rId47"/>
              </p:custDataLst>
            </p:nvPr>
          </p:nvSpPr>
          <p:spPr bwMode="auto">
            <a:xfrm>
              <a:off x="3517" y="1095"/>
              <a:ext cx="350" cy="320"/>
            </a:xfrm>
            <a:custGeom>
              <a:avLst/>
              <a:gdLst>
                <a:gd name="T0" fmla="*/ 0 w 350"/>
                <a:gd name="T1" fmla="*/ 312 h 320"/>
                <a:gd name="T2" fmla="*/ 343 w 350"/>
                <a:gd name="T3" fmla="*/ 320 h 320"/>
                <a:gd name="T4" fmla="*/ 350 w 350"/>
                <a:gd name="T5" fmla="*/ 0 h 320"/>
                <a:gd name="T6" fmla="*/ 8 w 350"/>
                <a:gd name="T7" fmla="*/ 0 h 320"/>
                <a:gd name="T8" fmla="*/ 0 w 350"/>
                <a:gd name="T9" fmla="*/ 312 h 320"/>
                <a:gd name="T10" fmla="*/ 0 60000 65536"/>
                <a:gd name="T11" fmla="*/ 0 60000 65536"/>
                <a:gd name="T12" fmla="*/ 0 60000 65536"/>
                <a:gd name="T13" fmla="*/ 0 60000 65536"/>
                <a:gd name="T14" fmla="*/ 0 60000 65536"/>
                <a:gd name="T15" fmla="*/ 0 w 350"/>
                <a:gd name="T16" fmla="*/ 0 h 320"/>
                <a:gd name="T17" fmla="*/ 350 w 350"/>
                <a:gd name="T18" fmla="*/ 320 h 320"/>
              </a:gdLst>
              <a:ahLst/>
              <a:cxnLst>
                <a:cxn ang="T10">
                  <a:pos x="T0" y="T1"/>
                </a:cxn>
                <a:cxn ang="T11">
                  <a:pos x="T2" y="T3"/>
                </a:cxn>
                <a:cxn ang="T12">
                  <a:pos x="T4" y="T5"/>
                </a:cxn>
                <a:cxn ang="T13">
                  <a:pos x="T6" y="T7"/>
                </a:cxn>
                <a:cxn ang="T14">
                  <a:pos x="T8" y="T9"/>
                </a:cxn>
              </a:cxnLst>
              <a:rect l="T15" t="T16" r="T17" b="T18"/>
              <a:pathLst>
                <a:path w="350" h="320">
                  <a:moveTo>
                    <a:pt x="0" y="312"/>
                  </a:moveTo>
                  <a:lnTo>
                    <a:pt x="343" y="320"/>
                  </a:lnTo>
                  <a:lnTo>
                    <a:pt x="350" y="0"/>
                  </a:lnTo>
                  <a:lnTo>
                    <a:pt x="8" y="0"/>
                  </a:lnTo>
                  <a:lnTo>
                    <a:pt x="0" y="312"/>
                  </a:lnTo>
                  <a:close/>
                </a:path>
              </a:pathLst>
            </a:custGeom>
            <a:solidFill>
              <a:srgbClr val="00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74" name="Freeform 65"/>
            <p:cNvSpPr>
              <a:spLocks/>
            </p:cNvSpPr>
            <p:nvPr>
              <p:custDataLst>
                <p:tags r:id="rId48"/>
              </p:custDataLst>
            </p:nvPr>
          </p:nvSpPr>
          <p:spPr bwMode="auto">
            <a:xfrm>
              <a:off x="3493" y="1514"/>
              <a:ext cx="422" cy="91"/>
            </a:xfrm>
            <a:custGeom>
              <a:avLst/>
              <a:gdLst>
                <a:gd name="T0" fmla="*/ 0 w 422"/>
                <a:gd name="T1" fmla="*/ 74 h 91"/>
                <a:gd name="T2" fmla="*/ 422 w 422"/>
                <a:gd name="T3" fmla="*/ 91 h 91"/>
                <a:gd name="T4" fmla="*/ 422 w 422"/>
                <a:gd name="T5" fmla="*/ 0 h 91"/>
                <a:gd name="T6" fmla="*/ 0 w 422"/>
                <a:gd name="T7" fmla="*/ 0 h 91"/>
                <a:gd name="T8" fmla="*/ 0 w 422"/>
                <a:gd name="T9" fmla="*/ 74 h 91"/>
                <a:gd name="T10" fmla="*/ 0 60000 65536"/>
                <a:gd name="T11" fmla="*/ 0 60000 65536"/>
                <a:gd name="T12" fmla="*/ 0 60000 65536"/>
                <a:gd name="T13" fmla="*/ 0 60000 65536"/>
                <a:gd name="T14" fmla="*/ 0 60000 65536"/>
                <a:gd name="T15" fmla="*/ 0 w 422"/>
                <a:gd name="T16" fmla="*/ 0 h 91"/>
                <a:gd name="T17" fmla="*/ 422 w 422"/>
                <a:gd name="T18" fmla="*/ 91 h 91"/>
              </a:gdLst>
              <a:ahLst/>
              <a:cxnLst>
                <a:cxn ang="T10">
                  <a:pos x="T0" y="T1"/>
                </a:cxn>
                <a:cxn ang="T11">
                  <a:pos x="T2" y="T3"/>
                </a:cxn>
                <a:cxn ang="T12">
                  <a:pos x="T4" y="T5"/>
                </a:cxn>
                <a:cxn ang="T13">
                  <a:pos x="T6" y="T7"/>
                </a:cxn>
                <a:cxn ang="T14">
                  <a:pos x="T8" y="T9"/>
                </a:cxn>
              </a:cxnLst>
              <a:rect l="T15" t="T16" r="T17" b="T18"/>
              <a:pathLst>
                <a:path w="422" h="91">
                  <a:moveTo>
                    <a:pt x="0" y="74"/>
                  </a:moveTo>
                  <a:lnTo>
                    <a:pt x="422" y="91"/>
                  </a:lnTo>
                  <a:lnTo>
                    <a:pt x="422" y="0"/>
                  </a:lnTo>
                  <a:lnTo>
                    <a:pt x="0" y="0"/>
                  </a:lnTo>
                  <a:lnTo>
                    <a:pt x="0" y="74"/>
                  </a:lnTo>
                  <a:close/>
                </a:path>
              </a:pathLst>
            </a:custGeom>
            <a:solidFill>
              <a:srgbClr val="00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75" name="Freeform 66"/>
            <p:cNvSpPr>
              <a:spLocks/>
            </p:cNvSpPr>
            <p:nvPr>
              <p:custDataLst>
                <p:tags r:id="rId49"/>
              </p:custDataLst>
            </p:nvPr>
          </p:nvSpPr>
          <p:spPr bwMode="auto">
            <a:xfrm>
              <a:off x="3772" y="1531"/>
              <a:ext cx="111" cy="49"/>
            </a:xfrm>
            <a:custGeom>
              <a:avLst/>
              <a:gdLst>
                <a:gd name="T0" fmla="*/ 0 w 111"/>
                <a:gd name="T1" fmla="*/ 41 h 49"/>
                <a:gd name="T2" fmla="*/ 0 w 111"/>
                <a:gd name="T3" fmla="*/ 0 h 49"/>
                <a:gd name="T4" fmla="*/ 111 w 111"/>
                <a:gd name="T5" fmla="*/ 8 h 49"/>
                <a:gd name="T6" fmla="*/ 111 w 111"/>
                <a:gd name="T7" fmla="*/ 49 h 49"/>
                <a:gd name="T8" fmla="*/ 0 w 111"/>
                <a:gd name="T9" fmla="*/ 41 h 49"/>
                <a:gd name="T10" fmla="*/ 0 60000 65536"/>
                <a:gd name="T11" fmla="*/ 0 60000 65536"/>
                <a:gd name="T12" fmla="*/ 0 60000 65536"/>
                <a:gd name="T13" fmla="*/ 0 60000 65536"/>
                <a:gd name="T14" fmla="*/ 0 60000 65536"/>
                <a:gd name="T15" fmla="*/ 0 w 111"/>
                <a:gd name="T16" fmla="*/ 0 h 49"/>
                <a:gd name="T17" fmla="*/ 111 w 111"/>
                <a:gd name="T18" fmla="*/ 49 h 49"/>
              </a:gdLst>
              <a:ahLst/>
              <a:cxnLst>
                <a:cxn ang="T10">
                  <a:pos x="T0" y="T1"/>
                </a:cxn>
                <a:cxn ang="T11">
                  <a:pos x="T2" y="T3"/>
                </a:cxn>
                <a:cxn ang="T12">
                  <a:pos x="T4" y="T5"/>
                </a:cxn>
                <a:cxn ang="T13">
                  <a:pos x="T6" y="T7"/>
                </a:cxn>
                <a:cxn ang="T14">
                  <a:pos x="T8" y="T9"/>
                </a:cxn>
              </a:cxnLst>
              <a:rect l="T15" t="T16" r="T17" b="T18"/>
              <a:pathLst>
                <a:path w="111" h="49">
                  <a:moveTo>
                    <a:pt x="0" y="41"/>
                  </a:moveTo>
                  <a:lnTo>
                    <a:pt x="0" y="0"/>
                  </a:lnTo>
                  <a:lnTo>
                    <a:pt x="111" y="8"/>
                  </a:lnTo>
                  <a:lnTo>
                    <a:pt x="111" y="49"/>
                  </a:lnTo>
                  <a:lnTo>
                    <a:pt x="0" y="4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76" name="Freeform 67"/>
            <p:cNvSpPr>
              <a:spLocks/>
            </p:cNvSpPr>
            <p:nvPr>
              <p:custDataLst>
                <p:tags r:id="rId50"/>
              </p:custDataLst>
            </p:nvPr>
          </p:nvSpPr>
          <p:spPr bwMode="auto">
            <a:xfrm>
              <a:off x="3525" y="1522"/>
              <a:ext cx="40" cy="41"/>
            </a:xfrm>
            <a:custGeom>
              <a:avLst/>
              <a:gdLst>
                <a:gd name="T0" fmla="*/ 40 w 40"/>
                <a:gd name="T1" fmla="*/ 41 h 41"/>
                <a:gd name="T2" fmla="*/ 40 w 40"/>
                <a:gd name="T3" fmla="*/ 9 h 41"/>
                <a:gd name="T4" fmla="*/ 0 w 40"/>
                <a:gd name="T5" fmla="*/ 0 h 41"/>
                <a:gd name="T6" fmla="*/ 0 w 40"/>
                <a:gd name="T7" fmla="*/ 41 h 41"/>
                <a:gd name="T8" fmla="*/ 40 w 40"/>
                <a:gd name="T9" fmla="*/ 41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41"/>
                  </a:moveTo>
                  <a:lnTo>
                    <a:pt x="40" y="9"/>
                  </a:lnTo>
                  <a:lnTo>
                    <a:pt x="0" y="0"/>
                  </a:lnTo>
                  <a:lnTo>
                    <a:pt x="0" y="41"/>
                  </a:lnTo>
                  <a:lnTo>
                    <a:pt x="40" y="4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77" name="Freeform 68"/>
            <p:cNvSpPr>
              <a:spLocks/>
            </p:cNvSpPr>
            <p:nvPr>
              <p:custDataLst>
                <p:tags r:id="rId51"/>
              </p:custDataLst>
            </p:nvPr>
          </p:nvSpPr>
          <p:spPr bwMode="auto">
            <a:xfrm>
              <a:off x="3780" y="1366"/>
              <a:ext cx="48" cy="41"/>
            </a:xfrm>
            <a:custGeom>
              <a:avLst/>
              <a:gdLst>
                <a:gd name="T0" fmla="*/ 40 w 48"/>
                <a:gd name="T1" fmla="*/ 41 h 41"/>
                <a:gd name="T2" fmla="*/ 48 w 48"/>
                <a:gd name="T3" fmla="*/ 0 h 41"/>
                <a:gd name="T4" fmla="*/ 8 w 48"/>
                <a:gd name="T5" fmla="*/ 0 h 41"/>
                <a:gd name="T6" fmla="*/ 0 w 48"/>
                <a:gd name="T7" fmla="*/ 41 h 41"/>
                <a:gd name="T8" fmla="*/ 40 w 48"/>
                <a:gd name="T9" fmla="*/ 41 h 41"/>
                <a:gd name="T10" fmla="*/ 0 60000 65536"/>
                <a:gd name="T11" fmla="*/ 0 60000 65536"/>
                <a:gd name="T12" fmla="*/ 0 60000 65536"/>
                <a:gd name="T13" fmla="*/ 0 60000 65536"/>
                <a:gd name="T14" fmla="*/ 0 60000 65536"/>
                <a:gd name="T15" fmla="*/ 0 w 48"/>
                <a:gd name="T16" fmla="*/ 0 h 41"/>
                <a:gd name="T17" fmla="*/ 48 w 48"/>
                <a:gd name="T18" fmla="*/ 41 h 41"/>
              </a:gdLst>
              <a:ahLst/>
              <a:cxnLst>
                <a:cxn ang="T10">
                  <a:pos x="T0" y="T1"/>
                </a:cxn>
                <a:cxn ang="T11">
                  <a:pos x="T2" y="T3"/>
                </a:cxn>
                <a:cxn ang="T12">
                  <a:pos x="T4" y="T5"/>
                </a:cxn>
                <a:cxn ang="T13">
                  <a:pos x="T6" y="T7"/>
                </a:cxn>
                <a:cxn ang="T14">
                  <a:pos x="T8" y="T9"/>
                </a:cxn>
              </a:cxnLst>
              <a:rect l="T15" t="T16" r="T17" b="T18"/>
              <a:pathLst>
                <a:path w="48" h="41">
                  <a:moveTo>
                    <a:pt x="40" y="41"/>
                  </a:moveTo>
                  <a:lnTo>
                    <a:pt x="48" y="0"/>
                  </a:lnTo>
                  <a:lnTo>
                    <a:pt x="8" y="0"/>
                  </a:lnTo>
                  <a:lnTo>
                    <a:pt x="0" y="41"/>
                  </a:lnTo>
                  <a:lnTo>
                    <a:pt x="40" y="4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78" name="Freeform 69"/>
            <p:cNvSpPr>
              <a:spLocks/>
            </p:cNvSpPr>
            <p:nvPr>
              <p:custDataLst>
                <p:tags r:id="rId52"/>
              </p:custDataLst>
            </p:nvPr>
          </p:nvSpPr>
          <p:spPr bwMode="auto">
            <a:xfrm>
              <a:off x="3541" y="1111"/>
              <a:ext cx="303" cy="239"/>
            </a:xfrm>
            <a:custGeom>
              <a:avLst/>
              <a:gdLst>
                <a:gd name="T0" fmla="*/ 0 w 303"/>
                <a:gd name="T1" fmla="*/ 239 h 239"/>
                <a:gd name="T2" fmla="*/ 303 w 303"/>
                <a:gd name="T3" fmla="*/ 230 h 239"/>
                <a:gd name="T4" fmla="*/ 303 w 303"/>
                <a:gd name="T5" fmla="*/ 0 h 239"/>
                <a:gd name="T6" fmla="*/ 8 w 303"/>
                <a:gd name="T7" fmla="*/ 0 h 239"/>
                <a:gd name="T8" fmla="*/ 0 w 303"/>
                <a:gd name="T9" fmla="*/ 239 h 239"/>
                <a:gd name="T10" fmla="*/ 0 60000 65536"/>
                <a:gd name="T11" fmla="*/ 0 60000 65536"/>
                <a:gd name="T12" fmla="*/ 0 60000 65536"/>
                <a:gd name="T13" fmla="*/ 0 60000 65536"/>
                <a:gd name="T14" fmla="*/ 0 60000 65536"/>
                <a:gd name="T15" fmla="*/ 0 w 303"/>
                <a:gd name="T16" fmla="*/ 0 h 239"/>
                <a:gd name="T17" fmla="*/ 303 w 303"/>
                <a:gd name="T18" fmla="*/ 239 h 239"/>
              </a:gdLst>
              <a:ahLst/>
              <a:cxnLst>
                <a:cxn ang="T10">
                  <a:pos x="T0" y="T1"/>
                </a:cxn>
                <a:cxn ang="T11">
                  <a:pos x="T2" y="T3"/>
                </a:cxn>
                <a:cxn ang="T12">
                  <a:pos x="T4" y="T5"/>
                </a:cxn>
                <a:cxn ang="T13">
                  <a:pos x="T6" y="T7"/>
                </a:cxn>
                <a:cxn ang="T14">
                  <a:pos x="T8" y="T9"/>
                </a:cxn>
              </a:cxnLst>
              <a:rect l="T15" t="T16" r="T17" b="T18"/>
              <a:pathLst>
                <a:path w="303" h="239">
                  <a:moveTo>
                    <a:pt x="0" y="239"/>
                  </a:moveTo>
                  <a:lnTo>
                    <a:pt x="303" y="230"/>
                  </a:lnTo>
                  <a:lnTo>
                    <a:pt x="303" y="0"/>
                  </a:lnTo>
                  <a:lnTo>
                    <a:pt x="8" y="0"/>
                  </a:lnTo>
                  <a:lnTo>
                    <a:pt x="0" y="2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79" name="Rectangle 70"/>
            <p:cNvSpPr>
              <a:spLocks noChangeArrowheads="1"/>
            </p:cNvSpPr>
            <p:nvPr>
              <p:custDataLst>
                <p:tags r:id="rId53"/>
              </p:custDataLst>
            </p:nvPr>
          </p:nvSpPr>
          <p:spPr bwMode="auto">
            <a:xfrm>
              <a:off x="3589" y="1152"/>
              <a:ext cx="215" cy="157"/>
            </a:xfrm>
            <a:prstGeom prst="rect">
              <a:avLst/>
            </a:prstGeom>
            <a:solidFill>
              <a:srgbClr val="B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t-EE"/>
            </a:p>
          </p:txBody>
        </p:sp>
        <p:sp>
          <p:nvSpPr>
            <p:cNvPr id="30780" name="Freeform 71"/>
            <p:cNvSpPr>
              <a:spLocks/>
            </p:cNvSpPr>
            <p:nvPr>
              <p:custDataLst>
                <p:tags r:id="rId54"/>
              </p:custDataLst>
            </p:nvPr>
          </p:nvSpPr>
          <p:spPr bwMode="auto">
            <a:xfrm>
              <a:off x="2029" y="3159"/>
              <a:ext cx="573" cy="592"/>
            </a:xfrm>
            <a:custGeom>
              <a:avLst/>
              <a:gdLst>
                <a:gd name="T0" fmla="*/ 398 w 573"/>
                <a:gd name="T1" fmla="*/ 49 h 592"/>
                <a:gd name="T2" fmla="*/ 398 w 573"/>
                <a:gd name="T3" fmla="*/ 57 h 592"/>
                <a:gd name="T4" fmla="*/ 398 w 573"/>
                <a:gd name="T5" fmla="*/ 57 h 592"/>
                <a:gd name="T6" fmla="*/ 398 w 573"/>
                <a:gd name="T7" fmla="*/ 74 h 592"/>
                <a:gd name="T8" fmla="*/ 390 w 573"/>
                <a:gd name="T9" fmla="*/ 74 h 592"/>
                <a:gd name="T10" fmla="*/ 390 w 573"/>
                <a:gd name="T11" fmla="*/ 74 h 592"/>
                <a:gd name="T12" fmla="*/ 382 w 573"/>
                <a:gd name="T13" fmla="*/ 82 h 592"/>
                <a:gd name="T14" fmla="*/ 374 w 573"/>
                <a:gd name="T15" fmla="*/ 82 h 592"/>
                <a:gd name="T16" fmla="*/ 374 w 573"/>
                <a:gd name="T17" fmla="*/ 90 h 592"/>
                <a:gd name="T18" fmla="*/ 366 w 573"/>
                <a:gd name="T19" fmla="*/ 90 h 592"/>
                <a:gd name="T20" fmla="*/ 342 w 573"/>
                <a:gd name="T21" fmla="*/ 140 h 592"/>
                <a:gd name="T22" fmla="*/ 541 w 573"/>
                <a:gd name="T23" fmla="*/ 148 h 592"/>
                <a:gd name="T24" fmla="*/ 541 w 573"/>
                <a:gd name="T25" fmla="*/ 205 h 592"/>
                <a:gd name="T26" fmla="*/ 573 w 573"/>
                <a:gd name="T27" fmla="*/ 205 h 592"/>
                <a:gd name="T28" fmla="*/ 573 w 573"/>
                <a:gd name="T29" fmla="*/ 592 h 592"/>
                <a:gd name="T30" fmla="*/ 24 w 573"/>
                <a:gd name="T31" fmla="*/ 559 h 592"/>
                <a:gd name="T32" fmla="*/ 32 w 573"/>
                <a:gd name="T33" fmla="*/ 510 h 592"/>
                <a:gd name="T34" fmla="*/ 0 w 573"/>
                <a:gd name="T35" fmla="*/ 510 h 592"/>
                <a:gd name="T36" fmla="*/ 16 w 573"/>
                <a:gd name="T37" fmla="*/ 131 h 592"/>
                <a:gd name="T38" fmla="*/ 278 w 573"/>
                <a:gd name="T39" fmla="*/ 140 h 592"/>
                <a:gd name="T40" fmla="*/ 318 w 573"/>
                <a:gd name="T41" fmla="*/ 57 h 592"/>
                <a:gd name="T42" fmla="*/ 318 w 573"/>
                <a:gd name="T43" fmla="*/ 24 h 592"/>
                <a:gd name="T44" fmla="*/ 326 w 573"/>
                <a:gd name="T45" fmla="*/ 24 h 592"/>
                <a:gd name="T46" fmla="*/ 326 w 573"/>
                <a:gd name="T47" fmla="*/ 16 h 592"/>
                <a:gd name="T48" fmla="*/ 334 w 573"/>
                <a:gd name="T49" fmla="*/ 8 h 592"/>
                <a:gd name="T50" fmla="*/ 342 w 573"/>
                <a:gd name="T51" fmla="*/ 8 h 592"/>
                <a:gd name="T52" fmla="*/ 342 w 573"/>
                <a:gd name="T53" fmla="*/ 0 h 592"/>
                <a:gd name="T54" fmla="*/ 350 w 573"/>
                <a:gd name="T55" fmla="*/ 0 h 592"/>
                <a:gd name="T56" fmla="*/ 350 w 573"/>
                <a:gd name="T57" fmla="*/ 0 h 592"/>
                <a:gd name="T58" fmla="*/ 366 w 573"/>
                <a:gd name="T59" fmla="*/ 0 h 592"/>
                <a:gd name="T60" fmla="*/ 366 w 573"/>
                <a:gd name="T61" fmla="*/ 0 h 592"/>
                <a:gd name="T62" fmla="*/ 374 w 573"/>
                <a:gd name="T63" fmla="*/ 0 h 592"/>
                <a:gd name="T64" fmla="*/ 382 w 573"/>
                <a:gd name="T65" fmla="*/ 8 h 592"/>
                <a:gd name="T66" fmla="*/ 390 w 573"/>
                <a:gd name="T67" fmla="*/ 8 h 592"/>
                <a:gd name="T68" fmla="*/ 390 w 573"/>
                <a:gd name="T69" fmla="*/ 16 h 592"/>
                <a:gd name="T70" fmla="*/ 390 w 573"/>
                <a:gd name="T71" fmla="*/ 16 h 592"/>
                <a:gd name="T72" fmla="*/ 390 w 573"/>
                <a:gd name="T73" fmla="*/ 16 h 592"/>
                <a:gd name="T74" fmla="*/ 398 w 573"/>
                <a:gd name="T75" fmla="*/ 16 h 592"/>
                <a:gd name="T76" fmla="*/ 398 w 573"/>
                <a:gd name="T77" fmla="*/ 24 h 592"/>
                <a:gd name="T78" fmla="*/ 398 w 573"/>
                <a:gd name="T79" fmla="*/ 24 h 592"/>
                <a:gd name="T80" fmla="*/ 398 w 573"/>
                <a:gd name="T81" fmla="*/ 49 h 5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73"/>
                <a:gd name="T124" fmla="*/ 0 h 592"/>
                <a:gd name="T125" fmla="*/ 573 w 573"/>
                <a:gd name="T126" fmla="*/ 592 h 59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73" h="592">
                  <a:moveTo>
                    <a:pt x="398" y="49"/>
                  </a:moveTo>
                  <a:lnTo>
                    <a:pt x="398" y="57"/>
                  </a:lnTo>
                  <a:lnTo>
                    <a:pt x="398" y="74"/>
                  </a:lnTo>
                  <a:lnTo>
                    <a:pt x="390" y="74"/>
                  </a:lnTo>
                  <a:lnTo>
                    <a:pt x="382" y="82"/>
                  </a:lnTo>
                  <a:lnTo>
                    <a:pt x="374" y="82"/>
                  </a:lnTo>
                  <a:lnTo>
                    <a:pt x="374" y="90"/>
                  </a:lnTo>
                  <a:lnTo>
                    <a:pt x="366" y="90"/>
                  </a:lnTo>
                  <a:lnTo>
                    <a:pt x="342" y="140"/>
                  </a:lnTo>
                  <a:lnTo>
                    <a:pt x="541" y="148"/>
                  </a:lnTo>
                  <a:lnTo>
                    <a:pt x="541" y="205"/>
                  </a:lnTo>
                  <a:lnTo>
                    <a:pt x="573" y="205"/>
                  </a:lnTo>
                  <a:lnTo>
                    <a:pt x="573" y="592"/>
                  </a:lnTo>
                  <a:lnTo>
                    <a:pt x="24" y="559"/>
                  </a:lnTo>
                  <a:lnTo>
                    <a:pt x="32" y="510"/>
                  </a:lnTo>
                  <a:lnTo>
                    <a:pt x="0" y="510"/>
                  </a:lnTo>
                  <a:lnTo>
                    <a:pt x="16" y="131"/>
                  </a:lnTo>
                  <a:lnTo>
                    <a:pt x="278" y="140"/>
                  </a:lnTo>
                  <a:lnTo>
                    <a:pt x="318" y="57"/>
                  </a:lnTo>
                  <a:lnTo>
                    <a:pt x="318" y="24"/>
                  </a:lnTo>
                  <a:lnTo>
                    <a:pt x="326" y="24"/>
                  </a:lnTo>
                  <a:lnTo>
                    <a:pt x="326" y="16"/>
                  </a:lnTo>
                  <a:lnTo>
                    <a:pt x="334" y="8"/>
                  </a:lnTo>
                  <a:lnTo>
                    <a:pt x="342" y="8"/>
                  </a:lnTo>
                  <a:lnTo>
                    <a:pt x="342" y="0"/>
                  </a:lnTo>
                  <a:lnTo>
                    <a:pt x="350" y="0"/>
                  </a:lnTo>
                  <a:lnTo>
                    <a:pt x="366" y="0"/>
                  </a:lnTo>
                  <a:lnTo>
                    <a:pt x="374" y="0"/>
                  </a:lnTo>
                  <a:lnTo>
                    <a:pt x="382" y="8"/>
                  </a:lnTo>
                  <a:lnTo>
                    <a:pt x="390" y="8"/>
                  </a:lnTo>
                  <a:lnTo>
                    <a:pt x="390" y="16"/>
                  </a:lnTo>
                  <a:lnTo>
                    <a:pt x="398" y="16"/>
                  </a:lnTo>
                  <a:lnTo>
                    <a:pt x="398" y="24"/>
                  </a:lnTo>
                  <a:lnTo>
                    <a:pt x="398" y="4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81" name="Freeform 72"/>
            <p:cNvSpPr>
              <a:spLocks/>
            </p:cNvSpPr>
            <p:nvPr>
              <p:custDataLst>
                <p:tags r:id="rId55"/>
              </p:custDataLst>
            </p:nvPr>
          </p:nvSpPr>
          <p:spPr bwMode="auto">
            <a:xfrm>
              <a:off x="2069" y="3381"/>
              <a:ext cx="525" cy="353"/>
            </a:xfrm>
            <a:custGeom>
              <a:avLst/>
              <a:gdLst>
                <a:gd name="T0" fmla="*/ 501 w 525"/>
                <a:gd name="T1" fmla="*/ 0 h 353"/>
                <a:gd name="T2" fmla="*/ 525 w 525"/>
                <a:gd name="T3" fmla="*/ 0 h 353"/>
                <a:gd name="T4" fmla="*/ 517 w 525"/>
                <a:gd name="T5" fmla="*/ 353 h 353"/>
                <a:gd name="T6" fmla="*/ 0 w 525"/>
                <a:gd name="T7" fmla="*/ 329 h 353"/>
                <a:gd name="T8" fmla="*/ 0 w 525"/>
                <a:gd name="T9" fmla="*/ 288 h 353"/>
                <a:gd name="T10" fmla="*/ 501 w 525"/>
                <a:gd name="T11" fmla="*/ 320 h 353"/>
                <a:gd name="T12" fmla="*/ 501 w 525"/>
                <a:gd name="T13" fmla="*/ 0 h 353"/>
                <a:gd name="T14" fmla="*/ 0 60000 65536"/>
                <a:gd name="T15" fmla="*/ 0 60000 65536"/>
                <a:gd name="T16" fmla="*/ 0 60000 65536"/>
                <a:gd name="T17" fmla="*/ 0 60000 65536"/>
                <a:gd name="T18" fmla="*/ 0 60000 65536"/>
                <a:gd name="T19" fmla="*/ 0 60000 65536"/>
                <a:gd name="T20" fmla="*/ 0 60000 65536"/>
                <a:gd name="T21" fmla="*/ 0 w 525"/>
                <a:gd name="T22" fmla="*/ 0 h 353"/>
                <a:gd name="T23" fmla="*/ 525 w 525"/>
                <a:gd name="T24" fmla="*/ 353 h 3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5" h="353">
                  <a:moveTo>
                    <a:pt x="501" y="0"/>
                  </a:moveTo>
                  <a:lnTo>
                    <a:pt x="525" y="0"/>
                  </a:lnTo>
                  <a:lnTo>
                    <a:pt x="517" y="353"/>
                  </a:lnTo>
                  <a:lnTo>
                    <a:pt x="0" y="329"/>
                  </a:lnTo>
                  <a:lnTo>
                    <a:pt x="0" y="288"/>
                  </a:lnTo>
                  <a:lnTo>
                    <a:pt x="501" y="320"/>
                  </a:lnTo>
                  <a:lnTo>
                    <a:pt x="501"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82" name="Freeform 73"/>
            <p:cNvSpPr>
              <a:spLocks/>
            </p:cNvSpPr>
            <p:nvPr>
              <p:custDataLst>
                <p:tags r:id="rId56"/>
              </p:custDataLst>
            </p:nvPr>
          </p:nvSpPr>
          <p:spPr bwMode="auto">
            <a:xfrm>
              <a:off x="2037" y="3175"/>
              <a:ext cx="517" cy="510"/>
            </a:xfrm>
            <a:custGeom>
              <a:avLst/>
              <a:gdLst>
                <a:gd name="T0" fmla="*/ 517 w 517"/>
                <a:gd name="T1" fmla="*/ 148 h 510"/>
                <a:gd name="T2" fmla="*/ 517 w 517"/>
                <a:gd name="T3" fmla="*/ 510 h 510"/>
                <a:gd name="T4" fmla="*/ 0 w 517"/>
                <a:gd name="T5" fmla="*/ 485 h 510"/>
                <a:gd name="T6" fmla="*/ 24 w 517"/>
                <a:gd name="T7" fmla="*/ 124 h 510"/>
                <a:gd name="T8" fmla="*/ 278 w 517"/>
                <a:gd name="T9" fmla="*/ 140 h 510"/>
                <a:gd name="T10" fmla="*/ 326 w 517"/>
                <a:gd name="T11" fmla="*/ 41 h 510"/>
                <a:gd name="T12" fmla="*/ 326 w 517"/>
                <a:gd name="T13" fmla="*/ 41 h 510"/>
                <a:gd name="T14" fmla="*/ 318 w 517"/>
                <a:gd name="T15" fmla="*/ 41 h 510"/>
                <a:gd name="T16" fmla="*/ 318 w 517"/>
                <a:gd name="T17" fmla="*/ 17 h 510"/>
                <a:gd name="T18" fmla="*/ 326 w 517"/>
                <a:gd name="T19" fmla="*/ 17 h 510"/>
                <a:gd name="T20" fmla="*/ 326 w 517"/>
                <a:gd name="T21" fmla="*/ 8 h 510"/>
                <a:gd name="T22" fmla="*/ 334 w 517"/>
                <a:gd name="T23" fmla="*/ 8 h 510"/>
                <a:gd name="T24" fmla="*/ 334 w 517"/>
                <a:gd name="T25" fmla="*/ 0 h 510"/>
                <a:gd name="T26" fmla="*/ 334 w 517"/>
                <a:gd name="T27" fmla="*/ 0 h 510"/>
                <a:gd name="T28" fmla="*/ 334 w 517"/>
                <a:gd name="T29" fmla="*/ 0 h 510"/>
                <a:gd name="T30" fmla="*/ 366 w 517"/>
                <a:gd name="T31" fmla="*/ 0 h 510"/>
                <a:gd name="T32" fmla="*/ 366 w 517"/>
                <a:gd name="T33" fmla="*/ 0 h 510"/>
                <a:gd name="T34" fmla="*/ 374 w 517"/>
                <a:gd name="T35" fmla="*/ 0 h 510"/>
                <a:gd name="T36" fmla="*/ 374 w 517"/>
                <a:gd name="T37" fmla="*/ 8 h 510"/>
                <a:gd name="T38" fmla="*/ 382 w 517"/>
                <a:gd name="T39" fmla="*/ 8 h 510"/>
                <a:gd name="T40" fmla="*/ 382 w 517"/>
                <a:gd name="T41" fmla="*/ 25 h 510"/>
                <a:gd name="T42" fmla="*/ 382 w 517"/>
                <a:gd name="T43" fmla="*/ 25 h 510"/>
                <a:gd name="T44" fmla="*/ 382 w 517"/>
                <a:gd name="T45" fmla="*/ 33 h 510"/>
                <a:gd name="T46" fmla="*/ 382 w 517"/>
                <a:gd name="T47" fmla="*/ 33 h 510"/>
                <a:gd name="T48" fmla="*/ 382 w 517"/>
                <a:gd name="T49" fmla="*/ 41 h 510"/>
                <a:gd name="T50" fmla="*/ 374 w 517"/>
                <a:gd name="T51" fmla="*/ 50 h 510"/>
                <a:gd name="T52" fmla="*/ 374 w 517"/>
                <a:gd name="T53" fmla="*/ 58 h 510"/>
                <a:gd name="T54" fmla="*/ 366 w 517"/>
                <a:gd name="T55" fmla="*/ 58 h 510"/>
                <a:gd name="T56" fmla="*/ 366 w 517"/>
                <a:gd name="T57" fmla="*/ 58 h 510"/>
                <a:gd name="T58" fmla="*/ 358 w 517"/>
                <a:gd name="T59" fmla="*/ 58 h 510"/>
                <a:gd name="T60" fmla="*/ 358 w 517"/>
                <a:gd name="T61" fmla="*/ 66 h 510"/>
                <a:gd name="T62" fmla="*/ 350 w 517"/>
                <a:gd name="T63" fmla="*/ 66 h 510"/>
                <a:gd name="T64" fmla="*/ 318 w 517"/>
                <a:gd name="T65" fmla="*/ 140 h 510"/>
                <a:gd name="T66" fmla="*/ 517 w 517"/>
                <a:gd name="T67" fmla="*/ 148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7"/>
                <a:gd name="T103" fmla="*/ 0 h 510"/>
                <a:gd name="T104" fmla="*/ 517 w 517"/>
                <a:gd name="T105" fmla="*/ 510 h 51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7" h="510">
                  <a:moveTo>
                    <a:pt x="517" y="148"/>
                  </a:moveTo>
                  <a:lnTo>
                    <a:pt x="517" y="510"/>
                  </a:lnTo>
                  <a:lnTo>
                    <a:pt x="0" y="485"/>
                  </a:lnTo>
                  <a:lnTo>
                    <a:pt x="24" y="124"/>
                  </a:lnTo>
                  <a:lnTo>
                    <a:pt x="278" y="140"/>
                  </a:lnTo>
                  <a:lnTo>
                    <a:pt x="326" y="41"/>
                  </a:lnTo>
                  <a:lnTo>
                    <a:pt x="318" y="41"/>
                  </a:lnTo>
                  <a:lnTo>
                    <a:pt x="318" y="17"/>
                  </a:lnTo>
                  <a:lnTo>
                    <a:pt x="326" y="17"/>
                  </a:lnTo>
                  <a:lnTo>
                    <a:pt x="326" y="8"/>
                  </a:lnTo>
                  <a:lnTo>
                    <a:pt x="334" y="8"/>
                  </a:lnTo>
                  <a:lnTo>
                    <a:pt x="334" y="0"/>
                  </a:lnTo>
                  <a:lnTo>
                    <a:pt x="366" y="0"/>
                  </a:lnTo>
                  <a:lnTo>
                    <a:pt x="374" y="0"/>
                  </a:lnTo>
                  <a:lnTo>
                    <a:pt x="374" y="8"/>
                  </a:lnTo>
                  <a:lnTo>
                    <a:pt x="382" y="8"/>
                  </a:lnTo>
                  <a:lnTo>
                    <a:pt x="382" y="25"/>
                  </a:lnTo>
                  <a:lnTo>
                    <a:pt x="382" y="33"/>
                  </a:lnTo>
                  <a:lnTo>
                    <a:pt x="382" y="41"/>
                  </a:lnTo>
                  <a:lnTo>
                    <a:pt x="374" y="50"/>
                  </a:lnTo>
                  <a:lnTo>
                    <a:pt x="374" y="58"/>
                  </a:lnTo>
                  <a:lnTo>
                    <a:pt x="366" y="58"/>
                  </a:lnTo>
                  <a:lnTo>
                    <a:pt x="358" y="58"/>
                  </a:lnTo>
                  <a:lnTo>
                    <a:pt x="358" y="66"/>
                  </a:lnTo>
                  <a:lnTo>
                    <a:pt x="350" y="66"/>
                  </a:lnTo>
                  <a:lnTo>
                    <a:pt x="318" y="140"/>
                  </a:lnTo>
                  <a:lnTo>
                    <a:pt x="517" y="14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83" name="Freeform 74"/>
            <p:cNvSpPr>
              <a:spLocks/>
            </p:cNvSpPr>
            <p:nvPr>
              <p:custDataLst>
                <p:tags r:id="rId57"/>
              </p:custDataLst>
            </p:nvPr>
          </p:nvSpPr>
          <p:spPr bwMode="auto">
            <a:xfrm>
              <a:off x="2077" y="3340"/>
              <a:ext cx="445" cy="304"/>
            </a:xfrm>
            <a:custGeom>
              <a:avLst/>
              <a:gdLst>
                <a:gd name="T0" fmla="*/ 445 w 445"/>
                <a:gd name="T1" fmla="*/ 304 h 304"/>
                <a:gd name="T2" fmla="*/ 0 w 445"/>
                <a:gd name="T3" fmla="*/ 279 h 304"/>
                <a:gd name="T4" fmla="*/ 15 w 445"/>
                <a:gd name="T5" fmla="*/ 0 h 304"/>
                <a:gd name="T6" fmla="*/ 214 w 445"/>
                <a:gd name="T7" fmla="*/ 8 h 304"/>
                <a:gd name="T8" fmla="*/ 206 w 445"/>
                <a:gd name="T9" fmla="*/ 41 h 304"/>
                <a:gd name="T10" fmla="*/ 206 w 445"/>
                <a:gd name="T11" fmla="*/ 57 h 304"/>
                <a:gd name="T12" fmla="*/ 206 w 445"/>
                <a:gd name="T13" fmla="*/ 57 h 304"/>
                <a:gd name="T14" fmla="*/ 206 w 445"/>
                <a:gd name="T15" fmla="*/ 65 h 304"/>
                <a:gd name="T16" fmla="*/ 230 w 445"/>
                <a:gd name="T17" fmla="*/ 65 h 304"/>
                <a:gd name="T18" fmla="*/ 230 w 445"/>
                <a:gd name="T19" fmla="*/ 57 h 304"/>
                <a:gd name="T20" fmla="*/ 230 w 445"/>
                <a:gd name="T21" fmla="*/ 57 h 304"/>
                <a:gd name="T22" fmla="*/ 230 w 445"/>
                <a:gd name="T23" fmla="*/ 57 h 304"/>
                <a:gd name="T24" fmla="*/ 254 w 445"/>
                <a:gd name="T25" fmla="*/ 8 h 304"/>
                <a:gd name="T26" fmla="*/ 445 w 445"/>
                <a:gd name="T27" fmla="*/ 16 h 304"/>
                <a:gd name="T28" fmla="*/ 445 w 445"/>
                <a:gd name="T29" fmla="*/ 304 h 30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5"/>
                <a:gd name="T46" fmla="*/ 0 h 304"/>
                <a:gd name="T47" fmla="*/ 445 w 445"/>
                <a:gd name="T48" fmla="*/ 304 h 30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5" h="304">
                  <a:moveTo>
                    <a:pt x="445" y="304"/>
                  </a:moveTo>
                  <a:lnTo>
                    <a:pt x="0" y="279"/>
                  </a:lnTo>
                  <a:lnTo>
                    <a:pt x="15" y="0"/>
                  </a:lnTo>
                  <a:lnTo>
                    <a:pt x="214" y="8"/>
                  </a:lnTo>
                  <a:lnTo>
                    <a:pt x="206" y="41"/>
                  </a:lnTo>
                  <a:lnTo>
                    <a:pt x="206" y="57"/>
                  </a:lnTo>
                  <a:lnTo>
                    <a:pt x="206" y="65"/>
                  </a:lnTo>
                  <a:lnTo>
                    <a:pt x="230" y="65"/>
                  </a:lnTo>
                  <a:lnTo>
                    <a:pt x="230" y="57"/>
                  </a:lnTo>
                  <a:lnTo>
                    <a:pt x="254" y="8"/>
                  </a:lnTo>
                  <a:lnTo>
                    <a:pt x="445" y="16"/>
                  </a:lnTo>
                  <a:lnTo>
                    <a:pt x="445" y="3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84" name="Freeform 75"/>
            <p:cNvSpPr>
              <a:spLocks/>
            </p:cNvSpPr>
            <p:nvPr>
              <p:custDataLst>
                <p:tags r:id="rId58"/>
              </p:custDataLst>
            </p:nvPr>
          </p:nvSpPr>
          <p:spPr bwMode="auto">
            <a:xfrm>
              <a:off x="2140" y="3447"/>
              <a:ext cx="279" cy="57"/>
            </a:xfrm>
            <a:custGeom>
              <a:avLst/>
              <a:gdLst>
                <a:gd name="T0" fmla="*/ 279 w 279"/>
                <a:gd name="T1" fmla="*/ 16 h 57"/>
                <a:gd name="T2" fmla="*/ 271 w 279"/>
                <a:gd name="T3" fmla="*/ 57 h 57"/>
                <a:gd name="T4" fmla="*/ 0 w 279"/>
                <a:gd name="T5" fmla="*/ 41 h 57"/>
                <a:gd name="T6" fmla="*/ 8 w 279"/>
                <a:gd name="T7" fmla="*/ 0 h 57"/>
                <a:gd name="T8" fmla="*/ 279 w 279"/>
                <a:gd name="T9" fmla="*/ 16 h 57"/>
                <a:gd name="T10" fmla="*/ 0 60000 65536"/>
                <a:gd name="T11" fmla="*/ 0 60000 65536"/>
                <a:gd name="T12" fmla="*/ 0 60000 65536"/>
                <a:gd name="T13" fmla="*/ 0 60000 65536"/>
                <a:gd name="T14" fmla="*/ 0 60000 65536"/>
                <a:gd name="T15" fmla="*/ 0 w 279"/>
                <a:gd name="T16" fmla="*/ 0 h 57"/>
                <a:gd name="T17" fmla="*/ 279 w 279"/>
                <a:gd name="T18" fmla="*/ 57 h 57"/>
              </a:gdLst>
              <a:ahLst/>
              <a:cxnLst>
                <a:cxn ang="T10">
                  <a:pos x="T0" y="T1"/>
                </a:cxn>
                <a:cxn ang="T11">
                  <a:pos x="T2" y="T3"/>
                </a:cxn>
                <a:cxn ang="T12">
                  <a:pos x="T4" y="T5"/>
                </a:cxn>
                <a:cxn ang="T13">
                  <a:pos x="T6" y="T7"/>
                </a:cxn>
                <a:cxn ang="T14">
                  <a:pos x="T8" y="T9"/>
                </a:cxn>
              </a:cxnLst>
              <a:rect l="T15" t="T16" r="T17" b="T18"/>
              <a:pathLst>
                <a:path w="279" h="57">
                  <a:moveTo>
                    <a:pt x="279" y="16"/>
                  </a:moveTo>
                  <a:lnTo>
                    <a:pt x="271" y="57"/>
                  </a:lnTo>
                  <a:lnTo>
                    <a:pt x="0" y="41"/>
                  </a:lnTo>
                  <a:lnTo>
                    <a:pt x="8" y="0"/>
                  </a:lnTo>
                  <a:lnTo>
                    <a:pt x="279"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85" name="Freeform 76"/>
            <p:cNvSpPr>
              <a:spLocks/>
            </p:cNvSpPr>
            <p:nvPr>
              <p:custDataLst>
                <p:tags r:id="rId59"/>
              </p:custDataLst>
            </p:nvPr>
          </p:nvSpPr>
          <p:spPr bwMode="auto">
            <a:xfrm>
              <a:off x="2140" y="3512"/>
              <a:ext cx="319" cy="58"/>
            </a:xfrm>
            <a:custGeom>
              <a:avLst/>
              <a:gdLst>
                <a:gd name="T0" fmla="*/ 319 w 319"/>
                <a:gd name="T1" fmla="*/ 17 h 58"/>
                <a:gd name="T2" fmla="*/ 319 w 319"/>
                <a:gd name="T3" fmla="*/ 58 h 58"/>
                <a:gd name="T4" fmla="*/ 0 w 319"/>
                <a:gd name="T5" fmla="*/ 41 h 58"/>
                <a:gd name="T6" fmla="*/ 0 w 319"/>
                <a:gd name="T7" fmla="*/ 0 h 58"/>
                <a:gd name="T8" fmla="*/ 319 w 319"/>
                <a:gd name="T9" fmla="*/ 17 h 58"/>
                <a:gd name="T10" fmla="*/ 0 60000 65536"/>
                <a:gd name="T11" fmla="*/ 0 60000 65536"/>
                <a:gd name="T12" fmla="*/ 0 60000 65536"/>
                <a:gd name="T13" fmla="*/ 0 60000 65536"/>
                <a:gd name="T14" fmla="*/ 0 60000 65536"/>
                <a:gd name="T15" fmla="*/ 0 w 319"/>
                <a:gd name="T16" fmla="*/ 0 h 58"/>
                <a:gd name="T17" fmla="*/ 319 w 319"/>
                <a:gd name="T18" fmla="*/ 58 h 58"/>
              </a:gdLst>
              <a:ahLst/>
              <a:cxnLst>
                <a:cxn ang="T10">
                  <a:pos x="T0" y="T1"/>
                </a:cxn>
                <a:cxn ang="T11">
                  <a:pos x="T2" y="T3"/>
                </a:cxn>
                <a:cxn ang="T12">
                  <a:pos x="T4" y="T5"/>
                </a:cxn>
                <a:cxn ang="T13">
                  <a:pos x="T6" y="T7"/>
                </a:cxn>
                <a:cxn ang="T14">
                  <a:pos x="T8" y="T9"/>
                </a:cxn>
              </a:cxnLst>
              <a:rect l="T15" t="T16" r="T17" b="T18"/>
              <a:pathLst>
                <a:path w="319" h="58">
                  <a:moveTo>
                    <a:pt x="319" y="17"/>
                  </a:moveTo>
                  <a:lnTo>
                    <a:pt x="319" y="58"/>
                  </a:lnTo>
                  <a:lnTo>
                    <a:pt x="0" y="41"/>
                  </a:lnTo>
                  <a:lnTo>
                    <a:pt x="0" y="0"/>
                  </a:lnTo>
                  <a:lnTo>
                    <a:pt x="319"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86" name="Freeform 77"/>
            <p:cNvSpPr>
              <a:spLocks/>
            </p:cNvSpPr>
            <p:nvPr>
              <p:custDataLst>
                <p:tags r:id="rId60"/>
              </p:custDataLst>
            </p:nvPr>
          </p:nvSpPr>
          <p:spPr bwMode="auto">
            <a:xfrm>
              <a:off x="3430" y="3167"/>
              <a:ext cx="629" cy="576"/>
            </a:xfrm>
            <a:custGeom>
              <a:avLst/>
              <a:gdLst>
                <a:gd name="T0" fmla="*/ 398 w 629"/>
                <a:gd name="T1" fmla="*/ 271 h 576"/>
                <a:gd name="T2" fmla="*/ 565 w 629"/>
                <a:gd name="T3" fmla="*/ 304 h 576"/>
                <a:gd name="T4" fmla="*/ 573 w 629"/>
                <a:gd name="T5" fmla="*/ 477 h 576"/>
                <a:gd name="T6" fmla="*/ 629 w 629"/>
                <a:gd name="T7" fmla="*/ 576 h 576"/>
                <a:gd name="T8" fmla="*/ 0 w 629"/>
                <a:gd name="T9" fmla="*/ 576 h 576"/>
                <a:gd name="T10" fmla="*/ 87 w 629"/>
                <a:gd name="T11" fmla="*/ 419 h 576"/>
                <a:gd name="T12" fmla="*/ 79 w 629"/>
                <a:gd name="T13" fmla="*/ 288 h 576"/>
                <a:gd name="T14" fmla="*/ 55 w 629"/>
                <a:gd name="T15" fmla="*/ 280 h 576"/>
                <a:gd name="T16" fmla="*/ 40 w 629"/>
                <a:gd name="T17" fmla="*/ 214 h 576"/>
                <a:gd name="T18" fmla="*/ 71 w 629"/>
                <a:gd name="T19" fmla="*/ 123 h 576"/>
                <a:gd name="T20" fmla="*/ 111 w 629"/>
                <a:gd name="T21" fmla="*/ 90 h 576"/>
                <a:gd name="T22" fmla="*/ 111 w 629"/>
                <a:gd name="T23" fmla="*/ 49 h 576"/>
                <a:gd name="T24" fmla="*/ 159 w 629"/>
                <a:gd name="T25" fmla="*/ 8 h 576"/>
                <a:gd name="T26" fmla="*/ 207 w 629"/>
                <a:gd name="T27" fmla="*/ 0 h 576"/>
                <a:gd name="T28" fmla="*/ 246 w 629"/>
                <a:gd name="T29" fmla="*/ 16 h 576"/>
                <a:gd name="T30" fmla="*/ 246 w 629"/>
                <a:gd name="T31" fmla="*/ 66 h 576"/>
                <a:gd name="T32" fmla="*/ 239 w 629"/>
                <a:gd name="T33" fmla="*/ 90 h 576"/>
                <a:gd name="T34" fmla="*/ 246 w 629"/>
                <a:gd name="T35" fmla="*/ 99 h 576"/>
                <a:gd name="T36" fmla="*/ 254 w 629"/>
                <a:gd name="T37" fmla="*/ 148 h 576"/>
                <a:gd name="T38" fmla="*/ 254 w 629"/>
                <a:gd name="T39" fmla="*/ 173 h 576"/>
                <a:gd name="T40" fmla="*/ 262 w 629"/>
                <a:gd name="T41" fmla="*/ 173 h 576"/>
                <a:gd name="T42" fmla="*/ 262 w 629"/>
                <a:gd name="T43" fmla="*/ 140 h 576"/>
                <a:gd name="T44" fmla="*/ 278 w 629"/>
                <a:gd name="T45" fmla="*/ 123 h 576"/>
                <a:gd name="T46" fmla="*/ 278 w 629"/>
                <a:gd name="T47" fmla="*/ 74 h 576"/>
                <a:gd name="T48" fmla="*/ 318 w 629"/>
                <a:gd name="T49" fmla="*/ 74 h 576"/>
                <a:gd name="T50" fmla="*/ 318 w 629"/>
                <a:gd name="T51" fmla="*/ 123 h 576"/>
                <a:gd name="T52" fmla="*/ 398 w 629"/>
                <a:gd name="T53" fmla="*/ 123 h 576"/>
                <a:gd name="T54" fmla="*/ 382 w 629"/>
                <a:gd name="T55" fmla="*/ 164 h 576"/>
                <a:gd name="T56" fmla="*/ 374 w 629"/>
                <a:gd name="T57" fmla="*/ 164 h 576"/>
                <a:gd name="T58" fmla="*/ 390 w 629"/>
                <a:gd name="T59" fmla="*/ 173 h 576"/>
                <a:gd name="T60" fmla="*/ 406 w 629"/>
                <a:gd name="T61" fmla="*/ 173 h 576"/>
                <a:gd name="T62" fmla="*/ 406 w 629"/>
                <a:gd name="T63" fmla="*/ 181 h 576"/>
                <a:gd name="T64" fmla="*/ 414 w 629"/>
                <a:gd name="T65" fmla="*/ 181 h 576"/>
                <a:gd name="T66" fmla="*/ 422 w 629"/>
                <a:gd name="T67" fmla="*/ 189 h 576"/>
                <a:gd name="T68" fmla="*/ 430 w 629"/>
                <a:gd name="T69" fmla="*/ 197 h 576"/>
                <a:gd name="T70" fmla="*/ 430 w 629"/>
                <a:gd name="T71" fmla="*/ 197 h 576"/>
                <a:gd name="T72" fmla="*/ 430 w 629"/>
                <a:gd name="T73" fmla="*/ 206 h 576"/>
                <a:gd name="T74" fmla="*/ 437 w 629"/>
                <a:gd name="T75" fmla="*/ 206 h 576"/>
                <a:gd name="T76" fmla="*/ 437 w 629"/>
                <a:gd name="T77" fmla="*/ 222 h 576"/>
                <a:gd name="T78" fmla="*/ 430 w 629"/>
                <a:gd name="T79" fmla="*/ 222 h 576"/>
                <a:gd name="T80" fmla="*/ 430 w 629"/>
                <a:gd name="T81" fmla="*/ 230 h 576"/>
                <a:gd name="T82" fmla="*/ 422 w 629"/>
                <a:gd name="T83" fmla="*/ 238 h 576"/>
                <a:gd name="T84" fmla="*/ 422 w 629"/>
                <a:gd name="T85" fmla="*/ 247 h 576"/>
                <a:gd name="T86" fmla="*/ 414 w 629"/>
                <a:gd name="T87" fmla="*/ 247 h 576"/>
                <a:gd name="T88" fmla="*/ 414 w 629"/>
                <a:gd name="T89" fmla="*/ 247 h 576"/>
                <a:gd name="T90" fmla="*/ 406 w 629"/>
                <a:gd name="T91" fmla="*/ 255 h 576"/>
                <a:gd name="T92" fmla="*/ 398 w 629"/>
                <a:gd name="T93" fmla="*/ 255 h 576"/>
                <a:gd name="T94" fmla="*/ 382 w 629"/>
                <a:gd name="T95" fmla="*/ 263 h 576"/>
                <a:gd name="T96" fmla="*/ 374 w 629"/>
                <a:gd name="T97" fmla="*/ 263 h 576"/>
                <a:gd name="T98" fmla="*/ 366 w 629"/>
                <a:gd name="T99" fmla="*/ 271 h 576"/>
                <a:gd name="T100" fmla="*/ 294 w 629"/>
                <a:gd name="T101" fmla="*/ 271 h 576"/>
                <a:gd name="T102" fmla="*/ 294 w 629"/>
                <a:gd name="T103" fmla="*/ 280 h 576"/>
                <a:gd name="T104" fmla="*/ 262 w 629"/>
                <a:gd name="T105" fmla="*/ 304 h 576"/>
                <a:gd name="T106" fmla="*/ 231 w 629"/>
                <a:gd name="T107" fmla="*/ 304 h 576"/>
                <a:gd name="T108" fmla="*/ 239 w 629"/>
                <a:gd name="T109" fmla="*/ 411 h 576"/>
                <a:gd name="T110" fmla="*/ 246 w 629"/>
                <a:gd name="T111" fmla="*/ 411 h 576"/>
                <a:gd name="T112" fmla="*/ 254 w 629"/>
                <a:gd name="T113" fmla="*/ 312 h 576"/>
                <a:gd name="T114" fmla="*/ 398 w 629"/>
                <a:gd name="T115" fmla="*/ 271 h 5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29"/>
                <a:gd name="T175" fmla="*/ 0 h 576"/>
                <a:gd name="T176" fmla="*/ 629 w 629"/>
                <a:gd name="T177" fmla="*/ 576 h 5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29" h="576">
                  <a:moveTo>
                    <a:pt x="398" y="271"/>
                  </a:moveTo>
                  <a:lnTo>
                    <a:pt x="565" y="304"/>
                  </a:lnTo>
                  <a:lnTo>
                    <a:pt x="573" y="477"/>
                  </a:lnTo>
                  <a:lnTo>
                    <a:pt x="629" y="576"/>
                  </a:lnTo>
                  <a:lnTo>
                    <a:pt x="0" y="576"/>
                  </a:lnTo>
                  <a:lnTo>
                    <a:pt x="87" y="419"/>
                  </a:lnTo>
                  <a:lnTo>
                    <a:pt x="79" y="288"/>
                  </a:lnTo>
                  <a:lnTo>
                    <a:pt x="55" y="280"/>
                  </a:lnTo>
                  <a:lnTo>
                    <a:pt x="40" y="214"/>
                  </a:lnTo>
                  <a:lnTo>
                    <a:pt x="71" y="123"/>
                  </a:lnTo>
                  <a:lnTo>
                    <a:pt x="111" y="90"/>
                  </a:lnTo>
                  <a:lnTo>
                    <a:pt x="111" y="49"/>
                  </a:lnTo>
                  <a:lnTo>
                    <a:pt x="159" y="8"/>
                  </a:lnTo>
                  <a:lnTo>
                    <a:pt x="207" y="0"/>
                  </a:lnTo>
                  <a:lnTo>
                    <a:pt x="246" y="16"/>
                  </a:lnTo>
                  <a:lnTo>
                    <a:pt x="246" y="66"/>
                  </a:lnTo>
                  <a:lnTo>
                    <a:pt x="239" y="90"/>
                  </a:lnTo>
                  <a:lnTo>
                    <a:pt x="246" y="99"/>
                  </a:lnTo>
                  <a:lnTo>
                    <a:pt x="254" y="148"/>
                  </a:lnTo>
                  <a:lnTo>
                    <a:pt x="254" y="173"/>
                  </a:lnTo>
                  <a:lnTo>
                    <a:pt x="262" y="173"/>
                  </a:lnTo>
                  <a:lnTo>
                    <a:pt x="262" y="140"/>
                  </a:lnTo>
                  <a:lnTo>
                    <a:pt x="278" y="123"/>
                  </a:lnTo>
                  <a:lnTo>
                    <a:pt x="278" y="74"/>
                  </a:lnTo>
                  <a:lnTo>
                    <a:pt x="318" y="74"/>
                  </a:lnTo>
                  <a:lnTo>
                    <a:pt x="318" y="123"/>
                  </a:lnTo>
                  <a:lnTo>
                    <a:pt x="398" y="123"/>
                  </a:lnTo>
                  <a:lnTo>
                    <a:pt x="382" y="164"/>
                  </a:lnTo>
                  <a:lnTo>
                    <a:pt x="374" y="164"/>
                  </a:lnTo>
                  <a:lnTo>
                    <a:pt x="390" y="173"/>
                  </a:lnTo>
                  <a:lnTo>
                    <a:pt x="406" y="173"/>
                  </a:lnTo>
                  <a:lnTo>
                    <a:pt x="406" y="181"/>
                  </a:lnTo>
                  <a:lnTo>
                    <a:pt x="414" y="181"/>
                  </a:lnTo>
                  <a:lnTo>
                    <a:pt x="422" y="189"/>
                  </a:lnTo>
                  <a:lnTo>
                    <a:pt x="430" y="197"/>
                  </a:lnTo>
                  <a:lnTo>
                    <a:pt x="430" y="206"/>
                  </a:lnTo>
                  <a:lnTo>
                    <a:pt x="437" y="206"/>
                  </a:lnTo>
                  <a:lnTo>
                    <a:pt x="437" y="222"/>
                  </a:lnTo>
                  <a:lnTo>
                    <a:pt x="430" y="222"/>
                  </a:lnTo>
                  <a:lnTo>
                    <a:pt x="430" y="230"/>
                  </a:lnTo>
                  <a:lnTo>
                    <a:pt x="422" y="238"/>
                  </a:lnTo>
                  <a:lnTo>
                    <a:pt x="422" y="247"/>
                  </a:lnTo>
                  <a:lnTo>
                    <a:pt x="414" y="247"/>
                  </a:lnTo>
                  <a:lnTo>
                    <a:pt x="406" y="255"/>
                  </a:lnTo>
                  <a:lnTo>
                    <a:pt x="398" y="255"/>
                  </a:lnTo>
                  <a:lnTo>
                    <a:pt x="382" y="263"/>
                  </a:lnTo>
                  <a:lnTo>
                    <a:pt x="374" y="263"/>
                  </a:lnTo>
                  <a:lnTo>
                    <a:pt x="366" y="271"/>
                  </a:lnTo>
                  <a:lnTo>
                    <a:pt x="294" y="271"/>
                  </a:lnTo>
                  <a:lnTo>
                    <a:pt x="294" y="280"/>
                  </a:lnTo>
                  <a:lnTo>
                    <a:pt x="262" y="304"/>
                  </a:lnTo>
                  <a:lnTo>
                    <a:pt x="231" y="304"/>
                  </a:lnTo>
                  <a:lnTo>
                    <a:pt x="239" y="411"/>
                  </a:lnTo>
                  <a:lnTo>
                    <a:pt x="246" y="411"/>
                  </a:lnTo>
                  <a:lnTo>
                    <a:pt x="254" y="312"/>
                  </a:lnTo>
                  <a:lnTo>
                    <a:pt x="398" y="2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87" name="Rectangle 78"/>
            <p:cNvSpPr>
              <a:spLocks noChangeArrowheads="1"/>
            </p:cNvSpPr>
            <p:nvPr>
              <p:custDataLst>
                <p:tags r:id="rId61"/>
              </p:custDataLst>
            </p:nvPr>
          </p:nvSpPr>
          <p:spPr bwMode="auto">
            <a:xfrm>
              <a:off x="3748" y="3340"/>
              <a:ext cx="32" cy="3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t-EE"/>
            </a:p>
          </p:txBody>
        </p:sp>
        <p:sp>
          <p:nvSpPr>
            <p:cNvPr id="30788" name="Freeform 79"/>
            <p:cNvSpPr>
              <a:spLocks/>
            </p:cNvSpPr>
            <p:nvPr>
              <p:custDataLst>
                <p:tags r:id="rId62"/>
              </p:custDataLst>
            </p:nvPr>
          </p:nvSpPr>
          <p:spPr bwMode="auto">
            <a:xfrm>
              <a:off x="3501" y="3183"/>
              <a:ext cx="351" cy="436"/>
            </a:xfrm>
            <a:custGeom>
              <a:avLst/>
              <a:gdLst>
                <a:gd name="T0" fmla="*/ 80 w 351"/>
                <a:gd name="T1" fmla="*/ 42 h 436"/>
                <a:gd name="T2" fmla="*/ 48 w 351"/>
                <a:gd name="T3" fmla="*/ 83 h 436"/>
                <a:gd name="T4" fmla="*/ 0 w 351"/>
                <a:gd name="T5" fmla="*/ 198 h 436"/>
                <a:gd name="T6" fmla="*/ 40 w 351"/>
                <a:gd name="T7" fmla="*/ 239 h 436"/>
                <a:gd name="T8" fmla="*/ 48 w 351"/>
                <a:gd name="T9" fmla="*/ 436 h 436"/>
                <a:gd name="T10" fmla="*/ 152 w 351"/>
                <a:gd name="T11" fmla="*/ 264 h 436"/>
                <a:gd name="T12" fmla="*/ 207 w 351"/>
                <a:gd name="T13" fmla="*/ 255 h 436"/>
                <a:gd name="T14" fmla="*/ 287 w 351"/>
                <a:gd name="T15" fmla="*/ 239 h 436"/>
                <a:gd name="T16" fmla="*/ 311 w 351"/>
                <a:gd name="T17" fmla="*/ 231 h 436"/>
                <a:gd name="T18" fmla="*/ 327 w 351"/>
                <a:gd name="T19" fmla="*/ 231 h 436"/>
                <a:gd name="T20" fmla="*/ 335 w 351"/>
                <a:gd name="T21" fmla="*/ 222 h 436"/>
                <a:gd name="T22" fmla="*/ 343 w 351"/>
                <a:gd name="T23" fmla="*/ 214 h 436"/>
                <a:gd name="T24" fmla="*/ 343 w 351"/>
                <a:gd name="T25" fmla="*/ 206 h 436"/>
                <a:gd name="T26" fmla="*/ 351 w 351"/>
                <a:gd name="T27" fmla="*/ 198 h 436"/>
                <a:gd name="T28" fmla="*/ 343 w 351"/>
                <a:gd name="T29" fmla="*/ 190 h 436"/>
                <a:gd name="T30" fmla="*/ 343 w 351"/>
                <a:gd name="T31" fmla="*/ 181 h 436"/>
                <a:gd name="T32" fmla="*/ 335 w 351"/>
                <a:gd name="T33" fmla="*/ 181 h 436"/>
                <a:gd name="T34" fmla="*/ 335 w 351"/>
                <a:gd name="T35" fmla="*/ 173 h 436"/>
                <a:gd name="T36" fmla="*/ 327 w 351"/>
                <a:gd name="T37" fmla="*/ 165 h 436"/>
                <a:gd name="T38" fmla="*/ 303 w 351"/>
                <a:gd name="T39" fmla="*/ 165 h 436"/>
                <a:gd name="T40" fmla="*/ 287 w 351"/>
                <a:gd name="T41" fmla="*/ 190 h 436"/>
                <a:gd name="T42" fmla="*/ 287 w 351"/>
                <a:gd name="T43" fmla="*/ 198 h 436"/>
                <a:gd name="T44" fmla="*/ 303 w 351"/>
                <a:gd name="T45" fmla="*/ 198 h 436"/>
                <a:gd name="T46" fmla="*/ 311 w 351"/>
                <a:gd name="T47" fmla="*/ 206 h 436"/>
                <a:gd name="T48" fmla="*/ 295 w 351"/>
                <a:gd name="T49" fmla="*/ 206 h 436"/>
                <a:gd name="T50" fmla="*/ 207 w 351"/>
                <a:gd name="T51" fmla="*/ 206 h 436"/>
                <a:gd name="T52" fmla="*/ 183 w 351"/>
                <a:gd name="T53" fmla="*/ 198 h 436"/>
                <a:gd name="T54" fmla="*/ 191 w 351"/>
                <a:gd name="T55" fmla="*/ 198 h 436"/>
                <a:gd name="T56" fmla="*/ 207 w 351"/>
                <a:gd name="T57" fmla="*/ 198 h 436"/>
                <a:gd name="T58" fmla="*/ 199 w 351"/>
                <a:gd name="T59" fmla="*/ 165 h 436"/>
                <a:gd name="T60" fmla="*/ 175 w 351"/>
                <a:gd name="T61" fmla="*/ 173 h 436"/>
                <a:gd name="T62" fmla="*/ 168 w 351"/>
                <a:gd name="T63" fmla="*/ 181 h 436"/>
                <a:gd name="T64" fmla="*/ 160 w 351"/>
                <a:gd name="T65" fmla="*/ 83 h 436"/>
                <a:gd name="T66" fmla="*/ 160 w 351"/>
                <a:gd name="T67" fmla="*/ 50 h 436"/>
                <a:gd name="T68" fmla="*/ 136 w 351"/>
                <a:gd name="T69" fmla="*/ 0 h 4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1"/>
                <a:gd name="T106" fmla="*/ 0 h 436"/>
                <a:gd name="T107" fmla="*/ 351 w 351"/>
                <a:gd name="T108" fmla="*/ 436 h 4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1" h="436">
                  <a:moveTo>
                    <a:pt x="96" y="0"/>
                  </a:moveTo>
                  <a:lnTo>
                    <a:pt x="80" y="42"/>
                  </a:lnTo>
                  <a:lnTo>
                    <a:pt x="80" y="83"/>
                  </a:lnTo>
                  <a:lnTo>
                    <a:pt x="48" y="83"/>
                  </a:lnTo>
                  <a:lnTo>
                    <a:pt x="24" y="116"/>
                  </a:lnTo>
                  <a:lnTo>
                    <a:pt x="0" y="198"/>
                  </a:lnTo>
                  <a:lnTo>
                    <a:pt x="24" y="239"/>
                  </a:lnTo>
                  <a:lnTo>
                    <a:pt x="40" y="239"/>
                  </a:lnTo>
                  <a:lnTo>
                    <a:pt x="48" y="255"/>
                  </a:lnTo>
                  <a:lnTo>
                    <a:pt x="48" y="436"/>
                  </a:lnTo>
                  <a:lnTo>
                    <a:pt x="152" y="436"/>
                  </a:lnTo>
                  <a:lnTo>
                    <a:pt x="152" y="264"/>
                  </a:lnTo>
                  <a:lnTo>
                    <a:pt x="183" y="272"/>
                  </a:lnTo>
                  <a:lnTo>
                    <a:pt x="207" y="255"/>
                  </a:lnTo>
                  <a:lnTo>
                    <a:pt x="215" y="239"/>
                  </a:lnTo>
                  <a:lnTo>
                    <a:pt x="287" y="239"/>
                  </a:lnTo>
                  <a:lnTo>
                    <a:pt x="295" y="231"/>
                  </a:lnTo>
                  <a:lnTo>
                    <a:pt x="311" y="231"/>
                  </a:lnTo>
                  <a:lnTo>
                    <a:pt x="319" y="231"/>
                  </a:lnTo>
                  <a:lnTo>
                    <a:pt x="327" y="231"/>
                  </a:lnTo>
                  <a:lnTo>
                    <a:pt x="335" y="222"/>
                  </a:lnTo>
                  <a:lnTo>
                    <a:pt x="343" y="214"/>
                  </a:lnTo>
                  <a:lnTo>
                    <a:pt x="343" y="206"/>
                  </a:lnTo>
                  <a:lnTo>
                    <a:pt x="351" y="206"/>
                  </a:lnTo>
                  <a:lnTo>
                    <a:pt x="351" y="198"/>
                  </a:lnTo>
                  <a:lnTo>
                    <a:pt x="343" y="198"/>
                  </a:lnTo>
                  <a:lnTo>
                    <a:pt x="343" y="190"/>
                  </a:lnTo>
                  <a:lnTo>
                    <a:pt x="343" y="181"/>
                  </a:lnTo>
                  <a:lnTo>
                    <a:pt x="335" y="181"/>
                  </a:lnTo>
                  <a:lnTo>
                    <a:pt x="335" y="173"/>
                  </a:lnTo>
                  <a:lnTo>
                    <a:pt x="327" y="173"/>
                  </a:lnTo>
                  <a:lnTo>
                    <a:pt x="327" y="165"/>
                  </a:lnTo>
                  <a:lnTo>
                    <a:pt x="311" y="165"/>
                  </a:lnTo>
                  <a:lnTo>
                    <a:pt x="303" y="165"/>
                  </a:lnTo>
                  <a:lnTo>
                    <a:pt x="287" y="165"/>
                  </a:lnTo>
                  <a:lnTo>
                    <a:pt x="287" y="190"/>
                  </a:lnTo>
                  <a:lnTo>
                    <a:pt x="287" y="198"/>
                  </a:lnTo>
                  <a:lnTo>
                    <a:pt x="303" y="198"/>
                  </a:lnTo>
                  <a:lnTo>
                    <a:pt x="311" y="198"/>
                  </a:lnTo>
                  <a:lnTo>
                    <a:pt x="311" y="206"/>
                  </a:lnTo>
                  <a:lnTo>
                    <a:pt x="295" y="206"/>
                  </a:lnTo>
                  <a:lnTo>
                    <a:pt x="207" y="206"/>
                  </a:lnTo>
                  <a:lnTo>
                    <a:pt x="191" y="206"/>
                  </a:lnTo>
                  <a:lnTo>
                    <a:pt x="183" y="198"/>
                  </a:lnTo>
                  <a:lnTo>
                    <a:pt x="191" y="198"/>
                  </a:lnTo>
                  <a:lnTo>
                    <a:pt x="207" y="198"/>
                  </a:lnTo>
                  <a:lnTo>
                    <a:pt x="207" y="165"/>
                  </a:lnTo>
                  <a:lnTo>
                    <a:pt x="199" y="165"/>
                  </a:lnTo>
                  <a:lnTo>
                    <a:pt x="183" y="165"/>
                  </a:lnTo>
                  <a:lnTo>
                    <a:pt x="175" y="173"/>
                  </a:lnTo>
                  <a:lnTo>
                    <a:pt x="168" y="181"/>
                  </a:lnTo>
                  <a:lnTo>
                    <a:pt x="168" y="140"/>
                  </a:lnTo>
                  <a:lnTo>
                    <a:pt x="160" y="83"/>
                  </a:lnTo>
                  <a:lnTo>
                    <a:pt x="152" y="83"/>
                  </a:lnTo>
                  <a:lnTo>
                    <a:pt x="160" y="50"/>
                  </a:lnTo>
                  <a:lnTo>
                    <a:pt x="160" y="9"/>
                  </a:lnTo>
                  <a:lnTo>
                    <a:pt x="136" y="0"/>
                  </a:lnTo>
                  <a:lnTo>
                    <a:pt x="9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89" name="Freeform 80"/>
            <p:cNvSpPr>
              <a:spLocks/>
            </p:cNvSpPr>
            <p:nvPr>
              <p:custDataLst>
                <p:tags r:id="rId63"/>
              </p:custDataLst>
            </p:nvPr>
          </p:nvSpPr>
          <p:spPr bwMode="auto">
            <a:xfrm>
              <a:off x="3581" y="3290"/>
              <a:ext cx="64" cy="91"/>
            </a:xfrm>
            <a:custGeom>
              <a:avLst/>
              <a:gdLst>
                <a:gd name="T0" fmla="*/ 8 w 64"/>
                <a:gd name="T1" fmla="*/ 74 h 91"/>
                <a:gd name="T2" fmla="*/ 0 w 64"/>
                <a:gd name="T3" fmla="*/ 74 h 91"/>
                <a:gd name="T4" fmla="*/ 16 w 64"/>
                <a:gd name="T5" fmla="*/ 17 h 91"/>
                <a:gd name="T6" fmla="*/ 8 w 64"/>
                <a:gd name="T7" fmla="*/ 0 h 91"/>
                <a:gd name="T8" fmla="*/ 24 w 64"/>
                <a:gd name="T9" fmla="*/ 0 h 91"/>
                <a:gd name="T10" fmla="*/ 56 w 64"/>
                <a:gd name="T11" fmla="*/ 0 h 91"/>
                <a:gd name="T12" fmla="*/ 64 w 64"/>
                <a:gd name="T13" fmla="*/ 41 h 91"/>
                <a:gd name="T14" fmla="*/ 64 w 64"/>
                <a:gd name="T15" fmla="*/ 91 h 91"/>
                <a:gd name="T16" fmla="*/ 56 w 64"/>
                <a:gd name="T17" fmla="*/ 91 h 91"/>
                <a:gd name="T18" fmla="*/ 8 w 64"/>
                <a:gd name="T19" fmla="*/ 74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91"/>
                <a:gd name="T32" fmla="*/ 64 w 64"/>
                <a:gd name="T33" fmla="*/ 91 h 9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91">
                  <a:moveTo>
                    <a:pt x="8" y="74"/>
                  </a:moveTo>
                  <a:lnTo>
                    <a:pt x="0" y="74"/>
                  </a:lnTo>
                  <a:lnTo>
                    <a:pt x="16" y="17"/>
                  </a:lnTo>
                  <a:lnTo>
                    <a:pt x="8" y="0"/>
                  </a:lnTo>
                  <a:lnTo>
                    <a:pt x="24" y="0"/>
                  </a:lnTo>
                  <a:lnTo>
                    <a:pt x="56" y="0"/>
                  </a:lnTo>
                  <a:lnTo>
                    <a:pt x="64" y="41"/>
                  </a:lnTo>
                  <a:lnTo>
                    <a:pt x="64" y="91"/>
                  </a:lnTo>
                  <a:lnTo>
                    <a:pt x="56" y="91"/>
                  </a:lnTo>
                  <a:lnTo>
                    <a:pt x="8" y="74"/>
                  </a:lnTo>
                  <a:close/>
                </a:path>
              </a:pathLst>
            </a:cu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90" name="Freeform 81"/>
            <p:cNvSpPr>
              <a:spLocks/>
            </p:cNvSpPr>
            <p:nvPr>
              <p:custDataLst>
                <p:tags r:id="rId64"/>
              </p:custDataLst>
            </p:nvPr>
          </p:nvSpPr>
          <p:spPr bwMode="auto">
            <a:xfrm>
              <a:off x="3581" y="3455"/>
              <a:ext cx="40" cy="131"/>
            </a:xfrm>
            <a:custGeom>
              <a:avLst/>
              <a:gdLst>
                <a:gd name="T0" fmla="*/ 0 w 40"/>
                <a:gd name="T1" fmla="*/ 0 h 131"/>
                <a:gd name="T2" fmla="*/ 40 w 40"/>
                <a:gd name="T3" fmla="*/ 8 h 131"/>
                <a:gd name="T4" fmla="*/ 40 w 40"/>
                <a:gd name="T5" fmla="*/ 131 h 131"/>
                <a:gd name="T6" fmla="*/ 0 w 40"/>
                <a:gd name="T7" fmla="*/ 131 h 131"/>
                <a:gd name="T8" fmla="*/ 0 w 40"/>
                <a:gd name="T9" fmla="*/ 0 h 131"/>
                <a:gd name="T10" fmla="*/ 0 60000 65536"/>
                <a:gd name="T11" fmla="*/ 0 60000 65536"/>
                <a:gd name="T12" fmla="*/ 0 60000 65536"/>
                <a:gd name="T13" fmla="*/ 0 60000 65536"/>
                <a:gd name="T14" fmla="*/ 0 60000 65536"/>
                <a:gd name="T15" fmla="*/ 0 w 40"/>
                <a:gd name="T16" fmla="*/ 0 h 131"/>
                <a:gd name="T17" fmla="*/ 40 w 40"/>
                <a:gd name="T18" fmla="*/ 131 h 131"/>
              </a:gdLst>
              <a:ahLst/>
              <a:cxnLst>
                <a:cxn ang="T10">
                  <a:pos x="T0" y="T1"/>
                </a:cxn>
                <a:cxn ang="T11">
                  <a:pos x="T2" y="T3"/>
                </a:cxn>
                <a:cxn ang="T12">
                  <a:pos x="T4" y="T5"/>
                </a:cxn>
                <a:cxn ang="T13">
                  <a:pos x="T6" y="T7"/>
                </a:cxn>
                <a:cxn ang="T14">
                  <a:pos x="T8" y="T9"/>
                </a:cxn>
              </a:cxnLst>
              <a:rect l="T15" t="T16" r="T17" b="T18"/>
              <a:pathLst>
                <a:path w="40" h="131">
                  <a:moveTo>
                    <a:pt x="0" y="0"/>
                  </a:moveTo>
                  <a:lnTo>
                    <a:pt x="40" y="8"/>
                  </a:lnTo>
                  <a:lnTo>
                    <a:pt x="40" y="131"/>
                  </a:lnTo>
                  <a:lnTo>
                    <a:pt x="0" y="131"/>
                  </a:lnTo>
                  <a:lnTo>
                    <a:pt x="0" y="0"/>
                  </a:lnTo>
                  <a:close/>
                </a:path>
              </a:pathLst>
            </a:cu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91" name="Freeform 82"/>
            <p:cNvSpPr>
              <a:spLocks/>
            </p:cNvSpPr>
            <p:nvPr>
              <p:custDataLst>
                <p:tags r:id="rId65"/>
              </p:custDataLst>
            </p:nvPr>
          </p:nvSpPr>
          <p:spPr bwMode="auto">
            <a:xfrm>
              <a:off x="3533" y="3299"/>
              <a:ext cx="48" cy="106"/>
            </a:xfrm>
            <a:custGeom>
              <a:avLst/>
              <a:gdLst>
                <a:gd name="T0" fmla="*/ 16 w 48"/>
                <a:gd name="T1" fmla="*/ 8 h 106"/>
                <a:gd name="T2" fmla="*/ 32 w 48"/>
                <a:gd name="T3" fmla="*/ 0 h 106"/>
                <a:gd name="T4" fmla="*/ 40 w 48"/>
                <a:gd name="T5" fmla="*/ 8 h 106"/>
                <a:gd name="T6" fmla="*/ 16 w 48"/>
                <a:gd name="T7" fmla="*/ 74 h 106"/>
                <a:gd name="T8" fmla="*/ 48 w 48"/>
                <a:gd name="T9" fmla="*/ 90 h 106"/>
                <a:gd name="T10" fmla="*/ 40 w 48"/>
                <a:gd name="T11" fmla="*/ 106 h 106"/>
                <a:gd name="T12" fmla="*/ 8 w 48"/>
                <a:gd name="T13" fmla="*/ 90 h 106"/>
                <a:gd name="T14" fmla="*/ 0 w 48"/>
                <a:gd name="T15" fmla="*/ 74 h 106"/>
                <a:gd name="T16" fmla="*/ 16 w 48"/>
                <a:gd name="T17" fmla="*/ 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106"/>
                <a:gd name="T29" fmla="*/ 48 w 48"/>
                <a:gd name="T30" fmla="*/ 106 h 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106">
                  <a:moveTo>
                    <a:pt x="16" y="8"/>
                  </a:moveTo>
                  <a:lnTo>
                    <a:pt x="32" y="0"/>
                  </a:lnTo>
                  <a:lnTo>
                    <a:pt x="40" y="8"/>
                  </a:lnTo>
                  <a:lnTo>
                    <a:pt x="16" y="74"/>
                  </a:lnTo>
                  <a:lnTo>
                    <a:pt x="48" y="90"/>
                  </a:lnTo>
                  <a:lnTo>
                    <a:pt x="40" y="106"/>
                  </a:lnTo>
                  <a:lnTo>
                    <a:pt x="8" y="90"/>
                  </a:lnTo>
                  <a:lnTo>
                    <a:pt x="0" y="74"/>
                  </a:lnTo>
                  <a:lnTo>
                    <a:pt x="16" y="8"/>
                  </a:lnTo>
                  <a:close/>
                </a:path>
              </a:pathLst>
            </a:cu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92" name="Freeform 83"/>
            <p:cNvSpPr>
              <a:spLocks/>
            </p:cNvSpPr>
            <p:nvPr>
              <p:custDataLst>
                <p:tags r:id="rId66"/>
              </p:custDataLst>
            </p:nvPr>
          </p:nvSpPr>
          <p:spPr bwMode="auto">
            <a:xfrm>
              <a:off x="3684" y="3373"/>
              <a:ext cx="128" cy="16"/>
            </a:xfrm>
            <a:custGeom>
              <a:avLst/>
              <a:gdLst>
                <a:gd name="T0" fmla="*/ 64 w 128"/>
                <a:gd name="T1" fmla="*/ 16 h 16"/>
                <a:gd name="T2" fmla="*/ 112 w 128"/>
                <a:gd name="T3" fmla="*/ 16 h 16"/>
                <a:gd name="T4" fmla="*/ 112 w 128"/>
                <a:gd name="T5" fmla="*/ 16 h 16"/>
                <a:gd name="T6" fmla="*/ 128 w 128"/>
                <a:gd name="T7" fmla="*/ 16 h 16"/>
                <a:gd name="T8" fmla="*/ 128 w 128"/>
                <a:gd name="T9" fmla="*/ 8 h 16"/>
                <a:gd name="T10" fmla="*/ 120 w 128"/>
                <a:gd name="T11" fmla="*/ 8 h 16"/>
                <a:gd name="T12" fmla="*/ 120 w 128"/>
                <a:gd name="T13" fmla="*/ 8 h 16"/>
                <a:gd name="T14" fmla="*/ 104 w 128"/>
                <a:gd name="T15" fmla="*/ 8 h 16"/>
                <a:gd name="T16" fmla="*/ 104 w 128"/>
                <a:gd name="T17" fmla="*/ 0 h 16"/>
                <a:gd name="T18" fmla="*/ 104 w 128"/>
                <a:gd name="T19" fmla="*/ 0 h 16"/>
                <a:gd name="T20" fmla="*/ 104 w 128"/>
                <a:gd name="T21" fmla="*/ 8 h 16"/>
                <a:gd name="T22" fmla="*/ 104 w 128"/>
                <a:gd name="T23" fmla="*/ 8 h 16"/>
                <a:gd name="T24" fmla="*/ 112 w 128"/>
                <a:gd name="T25" fmla="*/ 8 h 16"/>
                <a:gd name="T26" fmla="*/ 112 w 128"/>
                <a:gd name="T27" fmla="*/ 8 h 16"/>
                <a:gd name="T28" fmla="*/ 112 w 128"/>
                <a:gd name="T29" fmla="*/ 16 h 16"/>
                <a:gd name="T30" fmla="*/ 80 w 128"/>
                <a:gd name="T31" fmla="*/ 16 h 16"/>
                <a:gd name="T32" fmla="*/ 80 w 128"/>
                <a:gd name="T33" fmla="*/ 8 h 16"/>
                <a:gd name="T34" fmla="*/ 72 w 128"/>
                <a:gd name="T35" fmla="*/ 8 h 16"/>
                <a:gd name="T36" fmla="*/ 80 w 128"/>
                <a:gd name="T37" fmla="*/ 8 h 16"/>
                <a:gd name="T38" fmla="*/ 80 w 128"/>
                <a:gd name="T39" fmla="*/ 8 h 16"/>
                <a:gd name="T40" fmla="*/ 80 w 128"/>
                <a:gd name="T41" fmla="*/ 8 h 16"/>
                <a:gd name="T42" fmla="*/ 88 w 128"/>
                <a:gd name="T43" fmla="*/ 8 h 16"/>
                <a:gd name="T44" fmla="*/ 96 w 128"/>
                <a:gd name="T45" fmla="*/ 8 h 16"/>
                <a:gd name="T46" fmla="*/ 96 w 128"/>
                <a:gd name="T47" fmla="*/ 0 h 16"/>
                <a:gd name="T48" fmla="*/ 64 w 128"/>
                <a:gd name="T49" fmla="*/ 0 h 16"/>
                <a:gd name="T50" fmla="*/ 64 w 128"/>
                <a:gd name="T51" fmla="*/ 8 h 16"/>
                <a:gd name="T52" fmla="*/ 24 w 128"/>
                <a:gd name="T53" fmla="*/ 8 h 16"/>
                <a:gd name="T54" fmla="*/ 24 w 128"/>
                <a:gd name="T55" fmla="*/ 8 h 16"/>
                <a:gd name="T56" fmla="*/ 8 w 128"/>
                <a:gd name="T57" fmla="*/ 8 h 16"/>
                <a:gd name="T58" fmla="*/ 8 w 128"/>
                <a:gd name="T59" fmla="*/ 8 h 16"/>
                <a:gd name="T60" fmla="*/ 0 w 128"/>
                <a:gd name="T61" fmla="*/ 8 h 16"/>
                <a:gd name="T62" fmla="*/ 0 w 128"/>
                <a:gd name="T63" fmla="*/ 8 h 16"/>
                <a:gd name="T64" fmla="*/ 8 w 128"/>
                <a:gd name="T65" fmla="*/ 16 h 16"/>
                <a:gd name="T66" fmla="*/ 24 w 128"/>
                <a:gd name="T67" fmla="*/ 16 h 16"/>
                <a:gd name="T68" fmla="*/ 24 w 128"/>
                <a:gd name="T69" fmla="*/ 16 h 16"/>
                <a:gd name="T70" fmla="*/ 64 w 128"/>
                <a:gd name="T71" fmla="*/ 16 h 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8"/>
                <a:gd name="T109" fmla="*/ 0 h 16"/>
                <a:gd name="T110" fmla="*/ 128 w 128"/>
                <a:gd name="T111" fmla="*/ 16 h 1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8" h="16">
                  <a:moveTo>
                    <a:pt x="64" y="16"/>
                  </a:moveTo>
                  <a:lnTo>
                    <a:pt x="112" y="16"/>
                  </a:lnTo>
                  <a:lnTo>
                    <a:pt x="128" y="16"/>
                  </a:lnTo>
                  <a:lnTo>
                    <a:pt x="128" y="8"/>
                  </a:lnTo>
                  <a:lnTo>
                    <a:pt x="120" y="8"/>
                  </a:lnTo>
                  <a:lnTo>
                    <a:pt x="104" y="8"/>
                  </a:lnTo>
                  <a:lnTo>
                    <a:pt x="104" y="0"/>
                  </a:lnTo>
                  <a:lnTo>
                    <a:pt x="104" y="8"/>
                  </a:lnTo>
                  <a:lnTo>
                    <a:pt x="112" y="8"/>
                  </a:lnTo>
                  <a:lnTo>
                    <a:pt x="112" y="16"/>
                  </a:lnTo>
                  <a:lnTo>
                    <a:pt x="80" y="16"/>
                  </a:lnTo>
                  <a:lnTo>
                    <a:pt x="80" y="8"/>
                  </a:lnTo>
                  <a:lnTo>
                    <a:pt x="72" y="8"/>
                  </a:lnTo>
                  <a:lnTo>
                    <a:pt x="80" y="8"/>
                  </a:lnTo>
                  <a:lnTo>
                    <a:pt x="88" y="8"/>
                  </a:lnTo>
                  <a:lnTo>
                    <a:pt x="96" y="8"/>
                  </a:lnTo>
                  <a:lnTo>
                    <a:pt x="96" y="0"/>
                  </a:lnTo>
                  <a:lnTo>
                    <a:pt x="64" y="0"/>
                  </a:lnTo>
                  <a:lnTo>
                    <a:pt x="64" y="8"/>
                  </a:lnTo>
                  <a:lnTo>
                    <a:pt x="24" y="8"/>
                  </a:lnTo>
                  <a:lnTo>
                    <a:pt x="8" y="8"/>
                  </a:lnTo>
                  <a:lnTo>
                    <a:pt x="0" y="8"/>
                  </a:lnTo>
                  <a:lnTo>
                    <a:pt x="8" y="16"/>
                  </a:lnTo>
                  <a:lnTo>
                    <a:pt x="24" y="16"/>
                  </a:lnTo>
                  <a:lnTo>
                    <a:pt x="64" y="16"/>
                  </a:lnTo>
                  <a:close/>
                </a:path>
              </a:pathLst>
            </a:custGeom>
            <a:solidFill>
              <a:srgbClr val="BFF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93" name="Freeform 84"/>
            <p:cNvSpPr>
              <a:spLocks/>
            </p:cNvSpPr>
            <p:nvPr>
              <p:custDataLst>
                <p:tags r:id="rId67"/>
              </p:custDataLst>
            </p:nvPr>
          </p:nvSpPr>
          <p:spPr bwMode="auto">
            <a:xfrm>
              <a:off x="3565" y="3364"/>
              <a:ext cx="72" cy="107"/>
            </a:xfrm>
            <a:custGeom>
              <a:avLst/>
              <a:gdLst>
                <a:gd name="T0" fmla="*/ 24 w 72"/>
                <a:gd name="T1" fmla="*/ 0 h 107"/>
                <a:gd name="T2" fmla="*/ 72 w 72"/>
                <a:gd name="T3" fmla="*/ 17 h 107"/>
                <a:gd name="T4" fmla="*/ 72 w 72"/>
                <a:gd name="T5" fmla="*/ 107 h 107"/>
                <a:gd name="T6" fmla="*/ 56 w 72"/>
                <a:gd name="T7" fmla="*/ 99 h 107"/>
                <a:gd name="T8" fmla="*/ 16 w 72"/>
                <a:gd name="T9" fmla="*/ 91 h 107"/>
                <a:gd name="T10" fmla="*/ 0 w 72"/>
                <a:gd name="T11" fmla="*/ 91 h 107"/>
                <a:gd name="T12" fmla="*/ 8 w 72"/>
                <a:gd name="T13" fmla="*/ 41 h 107"/>
                <a:gd name="T14" fmla="*/ 16 w 72"/>
                <a:gd name="T15" fmla="*/ 25 h 107"/>
                <a:gd name="T16" fmla="*/ 24 w 72"/>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107"/>
                <a:gd name="T29" fmla="*/ 72 w 72"/>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107">
                  <a:moveTo>
                    <a:pt x="24" y="0"/>
                  </a:moveTo>
                  <a:lnTo>
                    <a:pt x="72" y="17"/>
                  </a:lnTo>
                  <a:lnTo>
                    <a:pt x="72" y="107"/>
                  </a:lnTo>
                  <a:lnTo>
                    <a:pt x="56" y="99"/>
                  </a:lnTo>
                  <a:lnTo>
                    <a:pt x="16" y="91"/>
                  </a:lnTo>
                  <a:lnTo>
                    <a:pt x="0" y="91"/>
                  </a:lnTo>
                  <a:lnTo>
                    <a:pt x="8" y="41"/>
                  </a:lnTo>
                  <a:lnTo>
                    <a:pt x="16" y="25"/>
                  </a:lnTo>
                  <a:lnTo>
                    <a:pt x="24" y="0"/>
                  </a:lnTo>
                  <a:close/>
                </a:path>
              </a:pathLst>
            </a:custGeom>
            <a:solidFill>
              <a:srgbClr val="BFF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94" name="Freeform 85"/>
            <p:cNvSpPr>
              <a:spLocks/>
            </p:cNvSpPr>
            <p:nvPr>
              <p:custDataLst>
                <p:tags r:id="rId68"/>
              </p:custDataLst>
            </p:nvPr>
          </p:nvSpPr>
          <p:spPr bwMode="auto">
            <a:xfrm>
              <a:off x="3653" y="3414"/>
              <a:ext cx="31" cy="8"/>
            </a:xfrm>
            <a:custGeom>
              <a:avLst/>
              <a:gdLst>
                <a:gd name="T0" fmla="*/ 8 w 31"/>
                <a:gd name="T1" fmla="*/ 0 h 8"/>
                <a:gd name="T2" fmla="*/ 31 w 31"/>
                <a:gd name="T3" fmla="*/ 0 h 8"/>
                <a:gd name="T4" fmla="*/ 23 w 31"/>
                <a:gd name="T5" fmla="*/ 8 h 8"/>
                <a:gd name="T6" fmla="*/ 16 w 31"/>
                <a:gd name="T7" fmla="*/ 8 h 8"/>
                <a:gd name="T8" fmla="*/ 0 w 31"/>
                <a:gd name="T9" fmla="*/ 8 h 8"/>
                <a:gd name="T10" fmla="*/ 8 w 31"/>
                <a:gd name="T11" fmla="*/ 0 h 8"/>
                <a:gd name="T12" fmla="*/ 0 60000 65536"/>
                <a:gd name="T13" fmla="*/ 0 60000 65536"/>
                <a:gd name="T14" fmla="*/ 0 60000 65536"/>
                <a:gd name="T15" fmla="*/ 0 60000 65536"/>
                <a:gd name="T16" fmla="*/ 0 60000 65536"/>
                <a:gd name="T17" fmla="*/ 0 60000 65536"/>
                <a:gd name="T18" fmla="*/ 0 w 31"/>
                <a:gd name="T19" fmla="*/ 0 h 8"/>
                <a:gd name="T20" fmla="*/ 31 w 31"/>
                <a:gd name="T21" fmla="*/ 8 h 8"/>
              </a:gdLst>
              <a:ahLst/>
              <a:cxnLst>
                <a:cxn ang="T12">
                  <a:pos x="T0" y="T1"/>
                </a:cxn>
                <a:cxn ang="T13">
                  <a:pos x="T2" y="T3"/>
                </a:cxn>
                <a:cxn ang="T14">
                  <a:pos x="T4" y="T5"/>
                </a:cxn>
                <a:cxn ang="T15">
                  <a:pos x="T6" y="T7"/>
                </a:cxn>
                <a:cxn ang="T16">
                  <a:pos x="T8" y="T9"/>
                </a:cxn>
                <a:cxn ang="T17">
                  <a:pos x="T10" y="T11"/>
                </a:cxn>
              </a:cxnLst>
              <a:rect l="T18" t="T19" r="T20" b="T21"/>
              <a:pathLst>
                <a:path w="31" h="8">
                  <a:moveTo>
                    <a:pt x="8" y="0"/>
                  </a:moveTo>
                  <a:lnTo>
                    <a:pt x="31" y="0"/>
                  </a:lnTo>
                  <a:lnTo>
                    <a:pt x="23" y="8"/>
                  </a:lnTo>
                  <a:lnTo>
                    <a:pt x="16" y="8"/>
                  </a:lnTo>
                  <a:lnTo>
                    <a:pt x="0" y="8"/>
                  </a:lnTo>
                  <a:lnTo>
                    <a:pt x="8" y="0"/>
                  </a:lnTo>
                  <a:close/>
                </a:path>
              </a:pathLst>
            </a:custGeom>
            <a:solidFill>
              <a:srgbClr val="BFF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95" name="Freeform 86"/>
            <p:cNvSpPr>
              <a:spLocks/>
            </p:cNvSpPr>
            <p:nvPr>
              <p:custDataLst>
                <p:tags r:id="rId69"/>
              </p:custDataLst>
            </p:nvPr>
          </p:nvSpPr>
          <p:spPr bwMode="auto">
            <a:xfrm>
              <a:off x="3605" y="3208"/>
              <a:ext cx="32" cy="49"/>
            </a:xfrm>
            <a:custGeom>
              <a:avLst/>
              <a:gdLst>
                <a:gd name="T0" fmla="*/ 0 w 32"/>
                <a:gd name="T1" fmla="*/ 17 h 49"/>
                <a:gd name="T2" fmla="*/ 8 w 32"/>
                <a:gd name="T3" fmla="*/ 8 h 49"/>
                <a:gd name="T4" fmla="*/ 24 w 32"/>
                <a:gd name="T5" fmla="*/ 0 h 49"/>
                <a:gd name="T6" fmla="*/ 32 w 32"/>
                <a:gd name="T7" fmla="*/ 8 h 49"/>
                <a:gd name="T8" fmla="*/ 32 w 32"/>
                <a:gd name="T9" fmla="*/ 33 h 49"/>
                <a:gd name="T10" fmla="*/ 8 w 32"/>
                <a:gd name="T11" fmla="*/ 49 h 49"/>
                <a:gd name="T12" fmla="*/ 0 w 32"/>
                <a:gd name="T13" fmla="*/ 33 h 49"/>
                <a:gd name="T14" fmla="*/ 0 w 32"/>
                <a:gd name="T15" fmla="*/ 17 h 49"/>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49"/>
                <a:gd name="T26" fmla="*/ 32 w 32"/>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49">
                  <a:moveTo>
                    <a:pt x="0" y="17"/>
                  </a:moveTo>
                  <a:lnTo>
                    <a:pt x="8" y="8"/>
                  </a:lnTo>
                  <a:lnTo>
                    <a:pt x="24" y="0"/>
                  </a:lnTo>
                  <a:lnTo>
                    <a:pt x="32" y="8"/>
                  </a:lnTo>
                  <a:lnTo>
                    <a:pt x="32" y="33"/>
                  </a:lnTo>
                  <a:lnTo>
                    <a:pt x="8" y="49"/>
                  </a:lnTo>
                  <a:lnTo>
                    <a:pt x="0" y="33"/>
                  </a:lnTo>
                  <a:lnTo>
                    <a:pt x="0" y="17"/>
                  </a:lnTo>
                  <a:close/>
                </a:path>
              </a:pathLst>
            </a:custGeom>
            <a:solidFill>
              <a:srgbClr val="BFF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96" name="Freeform 87"/>
            <p:cNvSpPr>
              <a:spLocks/>
            </p:cNvSpPr>
            <p:nvPr>
              <p:custDataLst>
                <p:tags r:id="rId70"/>
              </p:custDataLst>
            </p:nvPr>
          </p:nvSpPr>
          <p:spPr bwMode="auto">
            <a:xfrm>
              <a:off x="3454" y="3299"/>
              <a:ext cx="581" cy="427"/>
            </a:xfrm>
            <a:custGeom>
              <a:avLst/>
              <a:gdLst>
                <a:gd name="T0" fmla="*/ 0 w 581"/>
                <a:gd name="T1" fmla="*/ 427 h 427"/>
                <a:gd name="T2" fmla="*/ 581 w 581"/>
                <a:gd name="T3" fmla="*/ 427 h 427"/>
                <a:gd name="T4" fmla="*/ 533 w 581"/>
                <a:gd name="T5" fmla="*/ 345 h 427"/>
                <a:gd name="T6" fmla="*/ 406 w 581"/>
                <a:gd name="T7" fmla="*/ 394 h 427"/>
                <a:gd name="T8" fmla="*/ 238 w 581"/>
                <a:gd name="T9" fmla="*/ 345 h 427"/>
                <a:gd name="T10" fmla="*/ 238 w 581"/>
                <a:gd name="T11" fmla="*/ 287 h 427"/>
                <a:gd name="T12" fmla="*/ 207 w 581"/>
                <a:gd name="T13" fmla="*/ 287 h 427"/>
                <a:gd name="T14" fmla="*/ 207 w 581"/>
                <a:gd name="T15" fmla="*/ 320 h 427"/>
                <a:gd name="T16" fmla="*/ 95 w 581"/>
                <a:gd name="T17" fmla="*/ 320 h 427"/>
                <a:gd name="T18" fmla="*/ 87 w 581"/>
                <a:gd name="T19" fmla="*/ 263 h 427"/>
                <a:gd name="T20" fmla="*/ 79 w 581"/>
                <a:gd name="T21" fmla="*/ 139 h 427"/>
                <a:gd name="T22" fmla="*/ 63 w 581"/>
                <a:gd name="T23" fmla="*/ 139 h 427"/>
                <a:gd name="T24" fmla="*/ 39 w 581"/>
                <a:gd name="T25" fmla="*/ 82 h 427"/>
                <a:gd name="T26" fmla="*/ 55 w 581"/>
                <a:gd name="T27" fmla="*/ 0 h 427"/>
                <a:gd name="T28" fmla="*/ 23 w 581"/>
                <a:gd name="T29" fmla="*/ 82 h 427"/>
                <a:gd name="T30" fmla="*/ 39 w 581"/>
                <a:gd name="T31" fmla="*/ 139 h 427"/>
                <a:gd name="T32" fmla="*/ 71 w 581"/>
                <a:gd name="T33" fmla="*/ 156 h 427"/>
                <a:gd name="T34" fmla="*/ 79 w 581"/>
                <a:gd name="T35" fmla="*/ 287 h 427"/>
                <a:gd name="T36" fmla="*/ 0 w 581"/>
                <a:gd name="T37" fmla="*/ 427 h 4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1"/>
                <a:gd name="T58" fmla="*/ 0 h 427"/>
                <a:gd name="T59" fmla="*/ 581 w 581"/>
                <a:gd name="T60" fmla="*/ 427 h 4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1" h="427">
                  <a:moveTo>
                    <a:pt x="0" y="427"/>
                  </a:moveTo>
                  <a:lnTo>
                    <a:pt x="581" y="427"/>
                  </a:lnTo>
                  <a:lnTo>
                    <a:pt x="533" y="345"/>
                  </a:lnTo>
                  <a:lnTo>
                    <a:pt x="406" y="394"/>
                  </a:lnTo>
                  <a:lnTo>
                    <a:pt x="238" y="345"/>
                  </a:lnTo>
                  <a:lnTo>
                    <a:pt x="238" y="287"/>
                  </a:lnTo>
                  <a:lnTo>
                    <a:pt x="207" y="287"/>
                  </a:lnTo>
                  <a:lnTo>
                    <a:pt x="207" y="320"/>
                  </a:lnTo>
                  <a:lnTo>
                    <a:pt x="95" y="320"/>
                  </a:lnTo>
                  <a:lnTo>
                    <a:pt x="87" y="263"/>
                  </a:lnTo>
                  <a:lnTo>
                    <a:pt x="79" y="139"/>
                  </a:lnTo>
                  <a:lnTo>
                    <a:pt x="63" y="139"/>
                  </a:lnTo>
                  <a:lnTo>
                    <a:pt x="39" y="82"/>
                  </a:lnTo>
                  <a:lnTo>
                    <a:pt x="55" y="0"/>
                  </a:lnTo>
                  <a:lnTo>
                    <a:pt x="23" y="82"/>
                  </a:lnTo>
                  <a:lnTo>
                    <a:pt x="39" y="139"/>
                  </a:lnTo>
                  <a:lnTo>
                    <a:pt x="71" y="156"/>
                  </a:lnTo>
                  <a:lnTo>
                    <a:pt x="79" y="287"/>
                  </a:lnTo>
                  <a:lnTo>
                    <a:pt x="0" y="427"/>
                  </a:lnTo>
                  <a:close/>
                </a:path>
              </a:pathLst>
            </a:custGeom>
            <a:solidFill>
              <a:srgbClr val="7A99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97" name="Freeform 88"/>
            <p:cNvSpPr>
              <a:spLocks/>
            </p:cNvSpPr>
            <p:nvPr>
              <p:custDataLst>
                <p:tags r:id="rId71"/>
              </p:custDataLst>
            </p:nvPr>
          </p:nvSpPr>
          <p:spPr bwMode="auto">
            <a:xfrm>
              <a:off x="3557" y="3192"/>
              <a:ext cx="24" cy="74"/>
            </a:xfrm>
            <a:custGeom>
              <a:avLst/>
              <a:gdLst>
                <a:gd name="T0" fmla="*/ 24 w 24"/>
                <a:gd name="T1" fmla="*/ 0 h 74"/>
                <a:gd name="T2" fmla="*/ 0 w 24"/>
                <a:gd name="T3" fmla="*/ 24 h 74"/>
                <a:gd name="T4" fmla="*/ 8 w 24"/>
                <a:gd name="T5" fmla="*/ 74 h 74"/>
                <a:gd name="T6" fmla="*/ 16 w 24"/>
                <a:gd name="T7" fmla="*/ 65 h 74"/>
                <a:gd name="T8" fmla="*/ 16 w 24"/>
                <a:gd name="T9" fmla="*/ 33 h 74"/>
                <a:gd name="T10" fmla="*/ 24 w 24"/>
                <a:gd name="T11" fmla="*/ 0 h 74"/>
                <a:gd name="T12" fmla="*/ 0 60000 65536"/>
                <a:gd name="T13" fmla="*/ 0 60000 65536"/>
                <a:gd name="T14" fmla="*/ 0 60000 65536"/>
                <a:gd name="T15" fmla="*/ 0 60000 65536"/>
                <a:gd name="T16" fmla="*/ 0 60000 65536"/>
                <a:gd name="T17" fmla="*/ 0 60000 65536"/>
                <a:gd name="T18" fmla="*/ 0 w 24"/>
                <a:gd name="T19" fmla="*/ 0 h 74"/>
                <a:gd name="T20" fmla="*/ 24 w 24"/>
                <a:gd name="T21" fmla="*/ 74 h 74"/>
              </a:gdLst>
              <a:ahLst/>
              <a:cxnLst>
                <a:cxn ang="T12">
                  <a:pos x="T0" y="T1"/>
                </a:cxn>
                <a:cxn ang="T13">
                  <a:pos x="T2" y="T3"/>
                </a:cxn>
                <a:cxn ang="T14">
                  <a:pos x="T4" y="T5"/>
                </a:cxn>
                <a:cxn ang="T15">
                  <a:pos x="T6" y="T7"/>
                </a:cxn>
                <a:cxn ang="T16">
                  <a:pos x="T8" y="T9"/>
                </a:cxn>
                <a:cxn ang="T17">
                  <a:pos x="T10" y="T11"/>
                </a:cxn>
              </a:cxnLst>
              <a:rect l="T18" t="T19" r="T20" b="T21"/>
              <a:pathLst>
                <a:path w="24" h="74">
                  <a:moveTo>
                    <a:pt x="24" y="0"/>
                  </a:moveTo>
                  <a:lnTo>
                    <a:pt x="0" y="24"/>
                  </a:lnTo>
                  <a:lnTo>
                    <a:pt x="8" y="74"/>
                  </a:lnTo>
                  <a:lnTo>
                    <a:pt x="16" y="65"/>
                  </a:lnTo>
                  <a:lnTo>
                    <a:pt x="16" y="33"/>
                  </a:lnTo>
                  <a:lnTo>
                    <a:pt x="24" y="0"/>
                  </a:lnTo>
                  <a:close/>
                </a:path>
              </a:pathLst>
            </a:custGeom>
            <a:solidFill>
              <a:srgbClr val="7A99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98" name="Freeform 89"/>
            <p:cNvSpPr>
              <a:spLocks/>
            </p:cNvSpPr>
            <p:nvPr>
              <p:custDataLst>
                <p:tags r:id="rId72"/>
              </p:custDataLst>
            </p:nvPr>
          </p:nvSpPr>
          <p:spPr bwMode="auto">
            <a:xfrm>
              <a:off x="3708" y="3257"/>
              <a:ext cx="40" cy="124"/>
            </a:xfrm>
            <a:custGeom>
              <a:avLst/>
              <a:gdLst>
                <a:gd name="T0" fmla="*/ 0 w 40"/>
                <a:gd name="T1" fmla="*/ 124 h 124"/>
                <a:gd name="T2" fmla="*/ 40 w 40"/>
                <a:gd name="T3" fmla="*/ 124 h 124"/>
                <a:gd name="T4" fmla="*/ 40 w 40"/>
                <a:gd name="T5" fmla="*/ 50 h 124"/>
                <a:gd name="T6" fmla="*/ 24 w 40"/>
                <a:gd name="T7" fmla="*/ 42 h 124"/>
                <a:gd name="T8" fmla="*/ 24 w 40"/>
                <a:gd name="T9" fmla="*/ 0 h 124"/>
                <a:gd name="T10" fmla="*/ 16 w 40"/>
                <a:gd name="T11" fmla="*/ 0 h 124"/>
                <a:gd name="T12" fmla="*/ 16 w 40"/>
                <a:gd name="T13" fmla="*/ 42 h 124"/>
                <a:gd name="T14" fmla="*/ 0 w 40"/>
                <a:gd name="T15" fmla="*/ 50 h 124"/>
                <a:gd name="T16" fmla="*/ 0 w 40"/>
                <a:gd name="T17" fmla="*/ 124 h 1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124"/>
                <a:gd name="T29" fmla="*/ 40 w 40"/>
                <a:gd name="T30" fmla="*/ 124 h 1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124">
                  <a:moveTo>
                    <a:pt x="0" y="124"/>
                  </a:moveTo>
                  <a:lnTo>
                    <a:pt x="40" y="124"/>
                  </a:lnTo>
                  <a:lnTo>
                    <a:pt x="40" y="50"/>
                  </a:lnTo>
                  <a:lnTo>
                    <a:pt x="24" y="42"/>
                  </a:lnTo>
                  <a:lnTo>
                    <a:pt x="24" y="0"/>
                  </a:lnTo>
                  <a:lnTo>
                    <a:pt x="16" y="0"/>
                  </a:lnTo>
                  <a:lnTo>
                    <a:pt x="16" y="42"/>
                  </a:lnTo>
                  <a:lnTo>
                    <a:pt x="0" y="50"/>
                  </a:lnTo>
                  <a:lnTo>
                    <a:pt x="0" y="124"/>
                  </a:lnTo>
                  <a:close/>
                </a:path>
              </a:pathLst>
            </a:custGeom>
            <a:solidFill>
              <a:srgbClr val="7A99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99" name="Freeform 90"/>
            <p:cNvSpPr>
              <a:spLocks/>
            </p:cNvSpPr>
            <p:nvPr>
              <p:custDataLst>
                <p:tags r:id="rId73"/>
              </p:custDataLst>
            </p:nvPr>
          </p:nvSpPr>
          <p:spPr bwMode="auto">
            <a:xfrm>
              <a:off x="3756" y="3307"/>
              <a:ext cx="48" cy="82"/>
            </a:xfrm>
            <a:custGeom>
              <a:avLst/>
              <a:gdLst>
                <a:gd name="T0" fmla="*/ 32 w 48"/>
                <a:gd name="T1" fmla="*/ 74 h 82"/>
                <a:gd name="T2" fmla="*/ 32 w 48"/>
                <a:gd name="T3" fmla="*/ 74 h 82"/>
                <a:gd name="T4" fmla="*/ 40 w 48"/>
                <a:gd name="T5" fmla="*/ 74 h 82"/>
                <a:gd name="T6" fmla="*/ 40 w 48"/>
                <a:gd name="T7" fmla="*/ 74 h 82"/>
                <a:gd name="T8" fmla="*/ 40 w 48"/>
                <a:gd name="T9" fmla="*/ 82 h 82"/>
                <a:gd name="T10" fmla="*/ 8 w 48"/>
                <a:gd name="T11" fmla="*/ 82 h 82"/>
                <a:gd name="T12" fmla="*/ 8 w 48"/>
                <a:gd name="T13" fmla="*/ 74 h 82"/>
                <a:gd name="T14" fmla="*/ 0 w 48"/>
                <a:gd name="T15" fmla="*/ 74 h 82"/>
                <a:gd name="T16" fmla="*/ 8 w 48"/>
                <a:gd name="T17" fmla="*/ 74 h 82"/>
                <a:gd name="T18" fmla="*/ 8 w 48"/>
                <a:gd name="T19" fmla="*/ 74 h 82"/>
                <a:gd name="T20" fmla="*/ 8 w 48"/>
                <a:gd name="T21" fmla="*/ 74 h 82"/>
                <a:gd name="T22" fmla="*/ 16 w 48"/>
                <a:gd name="T23" fmla="*/ 74 h 82"/>
                <a:gd name="T24" fmla="*/ 24 w 48"/>
                <a:gd name="T25" fmla="*/ 74 h 82"/>
                <a:gd name="T26" fmla="*/ 24 w 48"/>
                <a:gd name="T27" fmla="*/ 33 h 82"/>
                <a:gd name="T28" fmla="*/ 16 w 48"/>
                <a:gd name="T29" fmla="*/ 33 h 82"/>
                <a:gd name="T30" fmla="*/ 16 w 48"/>
                <a:gd name="T31" fmla="*/ 24 h 82"/>
                <a:gd name="T32" fmla="*/ 8 w 48"/>
                <a:gd name="T33" fmla="*/ 24 h 82"/>
                <a:gd name="T34" fmla="*/ 8 w 48"/>
                <a:gd name="T35" fmla="*/ 16 h 82"/>
                <a:gd name="T36" fmla="*/ 8 w 48"/>
                <a:gd name="T37" fmla="*/ 16 h 82"/>
                <a:gd name="T38" fmla="*/ 8 w 48"/>
                <a:gd name="T39" fmla="*/ 8 h 82"/>
                <a:gd name="T40" fmla="*/ 0 w 48"/>
                <a:gd name="T41" fmla="*/ 8 h 82"/>
                <a:gd name="T42" fmla="*/ 0 w 48"/>
                <a:gd name="T43" fmla="*/ 0 h 82"/>
                <a:gd name="T44" fmla="*/ 48 w 48"/>
                <a:gd name="T45" fmla="*/ 0 h 82"/>
                <a:gd name="T46" fmla="*/ 48 w 48"/>
                <a:gd name="T47" fmla="*/ 8 h 82"/>
                <a:gd name="T48" fmla="*/ 40 w 48"/>
                <a:gd name="T49" fmla="*/ 8 h 82"/>
                <a:gd name="T50" fmla="*/ 40 w 48"/>
                <a:gd name="T51" fmla="*/ 16 h 82"/>
                <a:gd name="T52" fmla="*/ 40 w 48"/>
                <a:gd name="T53" fmla="*/ 24 h 82"/>
                <a:gd name="T54" fmla="*/ 40 w 48"/>
                <a:gd name="T55" fmla="*/ 24 h 82"/>
                <a:gd name="T56" fmla="*/ 32 w 48"/>
                <a:gd name="T57" fmla="*/ 24 h 82"/>
                <a:gd name="T58" fmla="*/ 32 w 48"/>
                <a:gd name="T59" fmla="*/ 33 h 82"/>
                <a:gd name="T60" fmla="*/ 32 w 48"/>
                <a:gd name="T61" fmla="*/ 33 h 82"/>
                <a:gd name="T62" fmla="*/ 32 w 48"/>
                <a:gd name="T63" fmla="*/ 74 h 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8"/>
                <a:gd name="T97" fmla="*/ 0 h 82"/>
                <a:gd name="T98" fmla="*/ 48 w 48"/>
                <a:gd name="T99" fmla="*/ 82 h 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8" h="82">
                  <a:moveTo>
                    <a:pt x="32" y="74"/>
                  </a:moveTo>
                  <a:lnTo>
                    <a:pt x="32" y="74"/>
                  </a:lnTo>
                  <a:lnTo>
                    <a:pt x="40" y="74"/>
                  </a:lnTo>
                  <a:lnTo>
                    <a:pt x="40" y="82"/>
                  </a:lnTo>
                  <a:lnTo>
                    <a:pt x="8" y="82"/>
                  </a:lnTo>
                  <a:lnTo>
                    <a:pt x="8" y="74"/>
                  </a:lnTo>
                  <a:lnTo>
                    <a:pt x="0" y="74"/>
                  </a:lnTo>
                  <a:lnTo>
                    <a:pt x="8" y="74"/>
                  </a:lnTo>
                  <a:lnTo>
                    <a:pt x="16" y="74"/>
                  </a:lnTo>
                  <a:lnTo>
                    <a:pt x="24" y="74"/>
                  </a:lnTo>
                  <a:lnTo>
                    <a:pt x="24" y="33"/>
                  </a:lnTo>
                  <a:lnTo>
                    <a:pt x="16" y="33"/>
                  </a:lnTo>
                  <a:lnTo>
                    <a:pt x="16" y="24"/>
                  </a:lnTo>
                  <a:lnTo>
                    <a:pt x="8" y="24"/>
                  </a:lnTo>
                  <a:lnTo>
                    <a:pt x="8" y="16"/>
                  </a:lnTo>
                  <a:lnTo>
                    <a:pt x="8" y="8"/>
                  </a:lnTo>
                  <a:lnTo>
                    <a:pt x="0" y="8"/>
                  </a:lnTo>
                  <a:lnTo>
                    <a:pt x="0" y="0"/>
                  </a:lnTo>
                  <a:lnTo>
                    <a:pt x="48" y="0"/>
                  </a:lnTo>
                  <a:lnTo>
                    <a:pt x="48" y="8"/>
                  </a:lnTo>
                  <a:lnTo>
                    <a:pt x="40" y="8"/>
                  </a:lnTo>
                  <a:lnTo>
                    <a:pt x="40" y="16"/>
                  </a:lnTo>
                  <a:lnTo>
                    <a:pt x="40" y="24"/>
                  </a:lnTo>
                  <a:lnTo>
                    <a:pt x="32" y="24"/>
                  </a:lnTo>
                  <a:lnTo>
                    <a:pt x="32" y="33"/>
                  </a:lnTo>
                  <a:lnTo>
                    <a:pt x="32" y="74"/>
                  </a:lnTo>
                  <a:close/>
                </a:path>
              </a:pathLst>
            </a:custGeom>
            <a:solidFill>
              <a:srgbClr val="7A99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800" name="Freeform 91"/>
            <p:cNvSpPr>
              <a:spLocks/>
            </p:cNvSpPr>
            <p:nvPr>
              <p:custDataLst>
                <p:tags r:id="rId74"/>
              </p:custDataLst>
            </p:nvPr>
          </p:nvSpPr>
          <p:spPr bwMode="auto">
            <a:xfrm>
              <a:off x="3692" y="3488"/>
              <a:ext cx="295" cy="205"/>
            </a:xfrm>
            <a:custGeom>
              <a:avLst/>
              <a:gdLst>
                <a:gd name="T0" fmla="*/ 0 w 295"/>
                <a:gd name="T1" fmla="*/ 0 h 205"/>
                <a:gd name="T2" fmla="*/ 0 w 295"/>
                <a:gd name="T3" fmla="*/ 156 h 205"/>
                <a:gd name="T4" fmla="*/ 168 w 295"/>
                <a:gd name="T5" fmla="*/ 205 h 205"/>
                <a:gd name="T6" fmla="*/ 295 w 295"/>
                <a:gd name="T7" fmla="*/ 156 h 205"/>
                <a:gd name="T8" fmla="*/ 295 w 295"/>
                <a:gd name="T9" fmla="*/ 0 h 205"/>
                <a:gd name="T10" fmla="*/ 168 w 295"/>
                <a:gd name="T11" fmla="*/ 41 h 205"/>
                <a:gd name="T12" fmla="*/ 0 w 295"/>
                <a:gd name="T13" fmla="*/ 0 h 205"/>
                <a:gd name="T14" fmla="*/ 0 60000 65536"/>
                <a:gd name="T15" fmla="*/ 0 60000 65536"/>
                <a:gd name="T16" fmla="*/ 0 60000 65536"/>
                <a:gd name="T17" fmla="*/ 0 60000 65536"/>
                <a:gd name="T18" fmla="*/ 0 60000 65536"/>
                <a:gd name="T19" fmla="*/ 0 60000 65536"/>
                <a:gd name="T20" fmla="*/ 0 60000 65536"/>
                <a:gd name="T21" fmla="*/ 0 w 295"/>
                <a:gd name="T22" fmla="*/ 0 h 205"/>
                <a:gd name="T23" fmla="*/ 295 w 295"/>
                <a:gd name="T24" fmla="*/ 205 h 2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5" h="205">
                  <a:moveTo>
                    <a:pt x="0" y="0"/>
                  </a:moveTo>
                  <a:lnTo>
                    <a:pt x="0" y="156"/>
                  </a:lnTo>
                  <a:lnTo>
                    <a:pt x="168" y="205"/>
                  </a:lnTo>
                  <a:lnTo>
                    <a:pt x="295" y="156"/>
                  </a:lnTo>
                  <a:lnTo>
                    <a:pt x="295" y="0"/>
                  </a:lnTo>
                  <a:lnTo>
                    <a:pt x="168" y="41"/>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801" name="Freeform 92"/>
            <p:cNvSpPr>
              <a:spLocks/>
            </p:cNvSpPr>
            <p:nvPr>
              <p:custDataLst>
                <p:tags r:id="rId75"/>
              </p:custDataLst>
            </p:nvPr>
          </p:nvSpPr>
          <p:spPr bwMode="auto">
            <a:xfrm>
              <a:off x="3708" y="3447"/>
              <a:ext cx="279" cy="74"/>
            </a:xfrm>
            <a:custGeom>
              <a:avLst/>
              <a:gdLst>
                <a:gd name="T0" fmla="*/ 0 w 279"/>
                <a:gd name="T1" fmla="*/ 41 h 74"/>
                <a:gd name="T2" fmla="*/ 152 w 279"/>
                <a:gd name="T3" fmla="*/ 74 h 74"/>
                <a:gd name="T4" fmla="*/ 279 w 279"/>
                <a:gd name="T5" fmla="*/ 32 h 74"/>
                <a:gd name="T6" fmla="*/ 128 w 279"/>
                <a:gd name="T7" fmla="*/ 0 h 74"/>
                <a:gd name="T8" fmla="*/ 0 w 279"/>
                <a:gd name="T9" fmla="*/ 41 h 74"/>
                <a:gd name="T10" fmla="*/ 0 60000 65536"/>
                <a:gd name="T11" fmla="*/ 0 60000 65536"/>
                <a:gd name="T12" fmla="*/ 0 60000 65536"/>
                <a:gd name="T13" fmla="*/ 0 60000 65536"/>
                <a:gd name="T14" fmla="*/ 0 60000 65536"/>
                <a:gd name="T15" fmla="*/ 0 w 279"/>
                <a:gd name="T16" fmla="*/ 0 h 74"/>
                <a:gd name="T17" fmla="*/ 279 w 279"/>
                <a:gd name="T18" fmla="*/ 74 h 74"/>
              </a:gdLst>
              <a:ahLst/>
              <a:cxnLst>
                <a:cxn ang="T10">
                  <a:pos x="T0" y="T1"/>
                </a:cxn>
                <a:cxn ang="T11">
                  <a:pos x="T2" y="T3"/>
                </a:cxn>
                <a:cxn ang="T12">
                  <a:pos x="T4" y="T5"/>
                </a:cxn>
                <a:cxn ang="T13">
                  <a:pos x="T6" y="T7"/>
                </a:cxn>
                <a:cxn ang="T14">
                  <a:pos x="T8" y="T9"/>
                </a:cxn>
              </a:cxnLst>
              <a:rect l="T15" t="T16" r="T17" b="T18"/>
              <a:pathLst>
                <a:path w="279" h="74">
                  <a:moveTo>
                    <a:pt x="0" y="41"/>
                  </a:moveTo>
                  <a:lnTo>
                    <a:pt x="152" y="74"/>
                  </a:lnTo>
                  <a:lnTo>
                    <a:pt x="279" y="32"/>
                  </a:lnTo>
                  <a:lnTo>
                    <a:pt x="128" y="0"/>
                  </a:lnTo>
                  <a:lnTo>
                    <a:pt x="0" y="41"/>
                  </a:lnTo>
                  <a:close/>
                </a:path>
              </a:pathLst>
            </a:custGeom>
            <a:solidFill>
              <a:srgbClr val="7A99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802" name="Freeform 93"/>
            <p:cNvSpPr>
              <a:spLocks/>
            </p:cNvSpPr>
            <p:nvPr>
              <p:custDataLst>
                <p:tags r:id="rId76"/>
              </p:custDataLst>
            </p:nvPr>
          </p:nvSpPr>
          <p:spPr bwMode="auto">
            <a:xfrm>
              <a:off x="3716" y="3545"/>
              <a:ext cx="16" cy="74"/>
            </a:xfrm>
            <a:custGeom>
              <a:avLst/>
              <a:gdLst>
                <a:gd name="T0" fmla="*/ 0 w 16"/>
                <a:gd name="T1" fmla="*/ 0 h 74"/>
                <a:gd name="T2" fmla="*/ 0 w 16"/>
                <a:gd name="T3" fmla="*/ 74 h 74"/>
                <a:gd name="T4" fmla="*/ 16 w 16"/>
                <a:gd name="T5" fmla="*/ 41 h 74"/>
                <a:gd name="T6" fmla="*/ 0 w 16"/>
                <a:gd name="T7" fmla="*/ 0 h 74"/>
                <a:gd name="T8" fmla="*/ 0 60000 65536"/>
                <a:gd name="T9" fmla="*/ 0 60000 65536"/>
                <a:gd name="T10" fmla="*/ 0 60000 65536"/>
                <a:gd name="T11" fmla="*/ 0 60000 65536"/>
                <a:gd name="T12" fmla="*/ 0 w 16"/>
                <a:gd name="T13" fmla="*/ 0 h 74"/>
                <a:gd name="T14" fmla="*/ 16 w 16"/>
                <a:gd name="T15" fmla="*/ 74 h 74"/>
              </a:gdLst>
              <a:ahLst/>
              <a:cxnLst>
                <a:cxn ang="T8">
                  <a:pos x="T0" y="T1"/>
                </a:cxn>
                <a:cxn ang="T9">
                  <a:pos x="T2" y="T3"/>
                </a:cxn>
                <a:cxn ang="T10">
                  <a:pos x="T4" y="T5"/>
                </a:cxn>
                <a:cxn ang="T11">
                  <a:pos x="T6" y="T7"/>
                </a:cxn>
              </a:cxnLst>
              <a:rect l="T12" t="T13" r="T14" b="T15"/>
              <a:pathLst>
                <a:path w="16" h="74">
                  <a:moveTo>
                    <a:pt x="0" y="0"/>
                  </a:moveTo>
                  <a:lnTo>
                    <a:pt x="0" y="74"/>
                  </a:lnTo>
                  <a:lnTo>
                    <a:pt x="16" y="41"/>
                  </a:lnTo>
                  <a:lnTo>
                    <a:pt x="0" y="0"/>
                  </a:lnTo>
                  <a:close/>
                </a:path>
              </a:pathLst>
            </a:cu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803" name="Freeform 94"/>
            <p:cNvSpPr>
              <a:spLocks/>
            </p:cNvSpPr>
            <p:nvPr>
              <p:custDataLst>
                <p:tags r:id="rId77"/>
              </p:custDataLst>
            </p:nvPr>
          </p:nvSpPr>
          <p:spPr bwMode="auto">
            <a:xfrm>
              <a:off x="3724" y="3512"/>
              <a:ext cx="120" cy="74"/>
            </a:xfrm>
            <a:custGeom>
              <a:avLst/>
              <a:gdLst>
                <a:gd name="T0" fmla="*/ 0 w 120"/>
                <a:gd name="T1" fmla="*/ 0 h 74"/>
                <a:gd name="T2" fmla="*/ 24 w 120"/>
                <a:gd name="T3" fmla="*/ 66 h 74"/>
                <a:gd name="T4" fmla="*/ 40 w 120"/>
                <a:gd name="T5" fmla="*/ 50 h 74"/>
                <a:gd name="T6" fmla="*/ 80 w 120"/>
                <a:gd name="T7" fmla="*/ 58 h 74"/>
                <a:gd name="T8" fmla="*/ 88 w 120"/>
                <a:gd name="T9" fmla="*/ 74 h 74"/>
                <a:gd name="T10" fmla="*/ 120 w 120"/>
                <a:gd name="T11" fmla="*/ 33 h 74"/>
                <a:gd name="T12" fmla="*/ 0 w 120"/>
                <a:gd name="T13" fmla="*/ 0 h 74"/>
                <a:gd name="T14" fmla="*/ 0 60000 65536"/>
                <a:gd name="T15" fmla="*/ 0 60000 65536"/>
                <a:gd name="T16" fmla="*/ 0 60000 65536"/>
                <a:gd name="T17" fmla="*/ 0 60000 65536"/>
                <a:gd name="T18" fmla="*/ 0 60000 65536"/>
                <a:gd name="T19" fmla="*/ 0 60000 65536"/>
                <a:gd name="T20" fmla="*/ 0 60000 65536"/>
                <a:gd name="T21" fmla="*/ 0 w 120"/>
                <a:gd name="T22" fmla="*/ 0 h 74"/>
                <a:gd name="T23" fmla="*/ 120 w 120"/>
                <a:gd name="T24" fmla="*/ 74 h 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 h="74">
                  <a:moveTo>
                    <a:pt x="0" y="0"/>
                  </a:moveTo>
                  <a:lnTo>
                    <a:pt x="24" y="66"/>
                  </a:lnTo>
                  <a:lnTo>
                    <a:pt x="40" y="50"/>
                  </a:lnTo>
                  <a:lnTo>
                    <a:pt x="80" y="58"/>
                  </a:lnTo>
                  <a:lnTo>
                    <a:pt x="88" y="74"/>
                  </a:lnTo>
                  <a:lnTo>
                    <a:pt x="120" y="33"/>
                  </a:lnTo>
                  <a:lnTo>
                    <a:pt x="0" y="0"/>
                  </a:lnTo>
                  <a:close/>
                </a:path>
              </a:pathLst>
            </a:cu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804" name="Freeform 95"/>
            <p:cNvSpPr>
              <a:spLocks/>
            </p:cNvSpPr>
            <p:nvPr>
              <p:custDataLst>
                <p:tags r:id="rId78"/>
              </p:custDataLst>
            </p:nvPr>
          </p:nvSpPr>
          <p:spPr bwMode="auto">
            <a:xfrm>
              <a:off x="3724" y="3586"/>
              <a:ext cx="112" cy="83"/>
            </a:xfrm>
            <a:custGeom>
              <a:avLst/>
              <a:gdLst>
                <a:gd name="T0" fmla="*/ 0 w 112"/>
                <a:gd name="T1" fmla="*/ 58 h 83"/>
                <a:gd name="T2" fmla="*/ 48 w 112"/>
                <a:gd name="T3" fmla="*/ 0 h 83"/>
                <a:gd name="T4" fmla="*/ 64 w 112"/>
                <a:gd name="T5" fmla="*/ 0 h 83"/>
                <a:gd name="T6" fmla="*/ 112 w 112"/>
                <a:gd name="T7" fmla="*/ 83 h 83"/>
                <a:gd name="T8" fmla="*/ 0 w 112"/>
                <a:gd name="T9" fmla="*/ 58 h 83"/>
                <a:gd name="T10" fmla="*/ 0 60000 65536"/>
                <a:gd name="T11" fmla="*/ 0 60000 65536"/>
                <a:gd name="T12" fmla="*/ 0 60000 65536"/>
                <a:gd name="T13" fmla="*/ 0 60000 65536"/>
                <a:gd name="T14" fmla="*/ 0 60000 65536"/>
                <a:gd name="T15" fmla="*/ 0 w 112"/>
                <a:gd name="T16" fmla="*/ 0 h 83"/>
                <a:gd name="T17" fmla="*/ 112 w 112"/>
                <a:gd name="T18" fmla="*/ 83 h 83"/>
              </a:gdLst>
              <a:ahLst/>
              <a:cxnLst>
                <a:cxn ang="T10">
                  <a:pos x="T0" y="T1"/>
                </a:cxn>
                <a:cxn ang="T11">
                  <a:pos x="T2" y="T3"/>
                </a:cxn>
                <a:cxn ang="T12">
                  <a:pos x="T4" y="T5"/>
                </a:cxn>
                <a:cxn ang="T13">
                  <a:pos x="T6" y="T7"/>
                </a:cxn>
                <a:cxn ang="T14">
                  <a:pos x="T8" y="T9"/>
                </a:cxn>
              </a:cxnLst>
              <a:rect l="T15" t="T16" r="T17" b="T18"/>
              <a:pathLst>
                <a:path w="112" h="83">
                  <a:moveTo>
                    <a:pt x="0" y="58"/>
                  </a:moveTo>
                  <a:lnTo>
                    <a:pt x="48" y="0"/>
                  </a:lnTo>
                  <a:lnTo>
                    <a:pt x="64" y="0"/>
                  </a:lnTo>
                  <a:lnTo>
                    <a:pt x="112" y="83"/>
                  </a:lnTo>
                  <a:lnTo>
                    <a:pt x="0" y="58"/>
                  </a:lnTo>
                  <a:close/>
                </a:path>
              </a:pathLst>
            </a:cu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805" name="Freeform 96"/>
            <p:cNvSpPr>
              <a:spLocks/>
            </p:cNvSpPr>
            <p:nvPr>
              <p:custDataLst>
                <p:tags r:id="rId79"/>
              </p:custDataLst>
            </p:nvPr>
          </p:nvSpPr>
          <p:spPr bwMode="auto">
            <a:xfrm>
              <a:off x="3828" y="3570"/>
              <a:ext cx="24" cy="82"/>
            </a:xfrm>
            <a:custGeom>
              <a:avLst/>
              <a:gdLst>
                <a:gd name="T0" fmla="*/ 0 w 24"/>
                <a:gd name="T1" fmla="*/ 33 h 82"/>
                <a:gd name="T2" fmla="*/ 24 w 24"/>
                <a:gd name="T3" fmla="*/ 82 h 82"/>
                <a:gd name="T4" fmla="*/ 24 w 24"/>
                <a:gd name="T5" fmla="*/ 0 h 82"/>
                <a:gd name="T6" fmla="*/ 0 w 24"/>
                <a:gd name="T7" fmla="*/ 33 h 82"/>
                <a:gd name="T8" fmla="*/ 0 60000 65536"/>
                <a:gd name="T9" fmla="*/ 0 60000 65536"/>
                <a:gd name="T10" fmla="*/ 0 60000 65536"/>
                <a:gd name="T11" fmla="*/ 0 60000 65536"/>
                <a:gd name="T12" fmla="*/ 0 w 24"/>
                <a:gd name="T13" fmla="*/ 0 h 82"/>
                <a:gd name="T14" fmla="*/ 24 w 24"/>
                <a:gd name="T15" fmla="*/ 82 h 82"/>
              </a:gdLst>
              <a:ahLst/>
              <a:cxnLst>
                <a:cxn ang="T8">
                  <a:pos x="T0" y="T1"/>
                </a:cxn>
                <a:cxn ang="T9">
                  <a:pos x="T2" y="T3"/>
                </a:cxn>
                <a:cxn ang="T10">
                  <a:pos x="T4" y="T5"/>
                </a:cxn>
                <a:cxn ang="T11">
                  <a:pos x="T6" y="T7"/>
                </a:cxn>
              </a:cxnLst>
              <a:rect l="T12" t="T13" r="T14" b="T15"/>
              <a:pathLst>
                <a:path w="24" h="82">
                  <a:moveTo>
                    <a:pt x="0" y="33"/>
                  </a:moveTo>
                  <a:lnTo>
                    <a:pt x="24" y="82"/>
                  </a:lnTo>
                  <a:lnTo>
                    <a:pt x="24" y="0"/>
                  </a:lnTo>
                  <a:lnTo>
                    <a:pt x="0" y="33"/>
                  </a:lnTo>
                  <a:close/>
                </a:path>
              </a:pathLst>
            </a:cu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806" name="Freeform 97"/>
            <p:cNvSpPr>
              <a:spLocks/>
            </p:cNvSpPr>
            <p:nvPr>
              <p:custDataLst>
                <p:tags r:id="rId80"/>
              </p:custDataLst>
            </p:nvPr>
          </p:nvSpPr>
          <p:spPr bwMode="auto">
            <a:xfrm>
              <a:off x="3867" y="3512"/>
              <a:ext cx="104" cy="165"/>
            </a:xfrm>
            <a:custGeom>
              <a:avLst/>
              <a:gdLst>
                <a:gd name="T0" fmla="*/ 0 w 104"/>
                <a:gd name="T1" fmla="*/ 33 h 165"/>
                <a:gd name="T2" fmla="*/ 8 w 104"/>
                <a:gd name="T3" fmla="*/ 165 h 165"/>
                <a:gd name="T4" fmla="*/ 104 w 104"/>
                <a:gd name="T5" fmla="*/ 132 h 165"/>
                <a:gd name="T6" fmla="*/ 104 w 104"/>
                <a:gd name="T7" fmla="*/ 0 h 165"/>
                <a:gd name="T8" fmla="*/ 0 w 104"/>
                <a:gd name="T9" fmla="*/ 33 h 165"/>
                <a:gd name="T10" fmla="*/ 0 60000 65536"/>
                <a:gd name="T11" fmla="*/ 0 60000 65536"/>
                <a:gd name="T12" fmla="*/ 0 60000 65536"/>
                <a:gd name="T13" fmla="*/ 0 60000 65536"/>
                <a:gd name="T14" fmla="*/ 0 60000 65536"/>
                <a:gd name="T15" fmla="*/ 0 w 104"/>
                <a:gd name="T16" fmla="*/ 0 h 165"/>
                <a:gd name="T17" fmla="*/ 104 w 104"/>
                <a:gd name="T18" fmla="*/ 165 h 165"/>
              </a:gdLst>
              <a:ahLst/>
              <a:cxnLst>
                <a:cxn ang="T10">
                  <a:pos x="T0" y="T1"/>
                </a:cxn>
                <a:cxn ang="T11">
                  <a:pos x="T2" y="T3"/>
                </a:cxn>
                <a:cxn ang="T12">
                  <a:pos x="T4" y="T5"/>
                </a:cxn>
                <a:cxn ang="T13">
                  <a:pos x="T6" y="T7"/>
                </a:cxn>
                <a:cxn ang="T14">
                  <a:pos x="T8" y="T9"/>
                </a:cxn>
              </a:cxnLst>
              <a:rect l="T15" t="T16" r="T17" b="T18"/>
              <a:pathLst>
                <a:path w="104" h="165">
                  <a:moveTo>
                    <a:pt x="0" y="33"/>
                  </a:moveTo>
                  <a:lnTo>
                    <a:pt x="8" y="165"/>
                  </a:lnTo>
                  <a:lnTo>
                    <a:pt x="104" y="132"/>
                  </a:lnTo>
                  <a:lnTo>
                    <a:pt x="104" y="0"/>
                  </a:lnTo>
                  <a:lnTo>
                    <a:pt x="0" y="33"/>
                  </a:lnTo>
                  <a:close/>
                </a:path>
              </a:pathLst>
            </a:custGeom>
            <a:solidFill>
              <a:srgbClr val="BFF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807" name="Freeform 98"/>
            <p:cNvSpPr>
              <a:spLocks/>
            </p:cNvSpPr>
            <p:nvPr>
              <p:custDataLst>
                <p:tags r:id="rId81"/>
              </p:custDataLst>
            </p:nvPr>
          </p:nvSpPr>
          <p:spPr bwMode="auto">
            <a:xfrm>
              <a:off x="2435" y="2780"/>
              <a:ext cx="414" cy="379"/>
            </a:xfrm>
            <a:custGeom>
              <a:avLst/>
              <a:gdLst>
                <a:gd name="T0" fmla="*/ 0 w 52"/>
                <a:gd name="T1" fmla="*/ 2147483647 h 46"/>
                <a:gd name="T2" fmla="*/ 0 w 52"/>
                <a:gd name="T3" fmla="*/ 2147483647 h 46"/>
                <a:gd name="T4" fmla="*/ 2147483647 w 52"/>
                <a:gd name="T5" fmla="*/ 2147483647 h 46"/>
                <a:gd name="T6" fmla="*/ 2147483647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46"/>
                  </a:moveTo>
                  <a:lnTo>
                    <a:pt x="0" y="18"/>
                  </a:lnTo>
                  <a:lnTo>
                    <a:pt x="52" y="18"/>
                  </a:lnTo>
                  <a:lnTo>
                    <a:pt x="52" y="0"/>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808" name="Freeform 99"/>
            <p:cNvSpPr>
              <a:spLocks/>
            </p:cNvSpPr>
            <p:nvPr>
              <p:custDataLst>
                <p:tags r:id="rId82"/>
              </p:custDataLst>
            </p:nvPr>
          </p:nvSpPr>
          <p:spPr bwMode="auto">
            <a:xfrm>
              <a:off x="2801" y="2780"/>
              <a:ext cx="95" cy="33"/>
            </a:xfrm>
            <a:custGeom>
              <a:avLst/>
              <a:gdLst>
                <a:gd name="T0" fmla="*/ 95 w 95"/>
                <a:gd name="T1" fmla="*/ 33 h 33"/>
                <a:gd name="T2" fmla="*/ 48 w 95"/>
                <a:gd name="T3" fmla="*/ 0 h 33"/>
                <a:gd name="T4" fmla="*/ 0 w 95"/>
                <a:gd name="T5" fmla="*/ 33 h 33"/>
                <a:gd name="T6" fmla="*/ 0 60000 65536"/>
                <a:gd name="T7" fmla="*/ 0 60000 65536"/>
                <a:gd name="T8" fmla="*/ 0 60000 65536"/>
                <a:gd name="T9" fmla="*/ 0 w 95"/>
                <a:gd name="T10" fmla="*/ 0 h 33"/>
                <a:gd name="T11" fmla="*/ 95 w 95"/>
                <a:gd name="T12" fmla="*/ 33 h 33"/>
              </a:gdLst>
              <a:ahLst/>
              <a:cxnLst>
                <a:cxn ang="T6">
                  <a:pos x="T0" y="T1"/>
                </a:cxn>
                <a:cxn ang="T7">
                  <a:pos x="T2" y="T3"/>
                </a:cxn>
                <a:cxn ang="T8">
                  <a:pos x="T4" y="T5"/>
                </a:cxn>
              </a:cxnLst>
              <a:rect l="T9" t="T10" r="T11" b="T12"/>
              <a:pathLst>
                <a:path w="95" h="33">
                  <a:moveTo>
                    <a:pt x="95" y="33"/>
                  </a:moveTo>
                  <a:lnTo>
                    <a:pt x="48" y="0"/>
                  </a:lnTo>
                  <a:lnTo>
                    <a:pt x="0" y="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809" name="Freeform 100"/>
            <p:cNvSpPr>
              <a:spLocks/>
            </p:cNvSpPr>
            <p:nvPr>
              <p:custDataLst>
                <p:tags r:id="rId83"/>
              </p:custDataLst>
            </p:nvPr>
          </p:nvSpPr>
          <p:spPr bwMode="auto">
            <a:xfrm>
              <a:off x="3151" y="2780"/>
              <a:ext cx="589" cy="387"/>
            </a:xfrm>
            <a:custGeom>
              <a:avLst/>
              <a:gdLst>
                <a:gd name="T0" fmla="*/ 0 w 74"/>
                <a:gd name="T1" fmla="*/ 0 h 47"/>
                <a:gd name="T2" fmla="*/ 0 w 74"/>
                <a:gd name="T3" fmla="*/ 2147483647 h 47"/>
                <a:gd name="T4" fmla="*/ 2147483647 w 74"/>
                <a:gd name="T5" fmla="*/ 2147483647 h 47"/>
                <a:gd name="T6" fmla="*/ 2147483647 w 74"/>
                <a:gd name="T7" fmla="*/ 2147483647 h 47"/>
                <a:gd name="T8" fmla="*/ 0 60000 65536"/>
                <a:gd name="T9" fmla="*/ 0 60000 65536"/>
                <a:gd name="T10" fmla="*/ 0 60000 65536"/>
                <a:gd name="T11" fmla="*/ 0 60000 65536"/>
                <a:gd name="T12" fmla="*/ 0 w 74"/>
                <a:gd name="T13" fmla="*/ 0 h 47"/>
                <a:gd name="T14" fmla="*/ 74 w 74"/>
                <a:gd name="T15" fmla="*/ 47 h 47"/>
              </a:gdLst>
              <a:ahLst/>
              <a:cxnLst>
                <a:cxn ang="T8">
                  <a:pos x="T0" y="T1"/>
                </a:cxn>
                <a:cxn ang="T9">
                  <a:pos x="T2" y="T3"/>
                </a:cxn>
                <a:cxn ang="T10">
                  <a:pos x="T4" y="T5"/>
                </a:cxn>
                <a:cxn ang="T11">
                  <a:pos x="T6" y="T7"/>
                </a:cxn>
              </a:cxnLst>
              <a:rect l="T12" t="T13" r="T14" b="T15"/>
              <a:pathLst>
                <a:path w="74" h="47">
                  <a:moveTo>
                    <a:pt x="0" y="0"/>
                  </a:moveTo>
                  <a:lnTo>
                    <a:pt x="0" y="18"/>
                  </a:lnTo>
                  <a:lnTo>
                    <a:pt x="74" y="18"/>
                  </a:lnTo>
                  <a:lnTo>
                    <a:pt x="74" y="47"/>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810" name="Freeform 101"/>
            <p:cNvSpPr>
              <a:spLocks/>
            </p:cNvSpPr>
            <p:nvPr>
              <p:custDataLst>
                <p:tags r:id="rId84"/>
              </p:custDataLst>
            </p:nvPr>
          </p:nvSpPr>
          <p:spPr bwMode="auto">
            <a:xfrm>
              <a:off x="3700" y="3126"/>
              <a:ext cx="96" cy="41"/>
            </a:xfrm>
            <a:custGeom>
              <a:avLst/>
              <a:gdLst>
                <a:gd name="T0" fmla="*/ 0 w 96"/>
                <a:gd name="T1" fmla="*/ 0 h 41"/>
                <a:gd name="T2" fmla="*/ 40 w 96"/>
                <a:gd name="T3" fmla="*/ 41 h 41"/>
                <a:gd name="T4" fmla="*/ 96 w 96"/>
                <a:gd name="T5" fmla="*/ 0 h 41"/>
                <a:gd name="T6" fmla="*/ 0 60000 65536"/>
                <a:gd name="T7" fmla="*/ 0 60000 65536"/>
                <a:gd name="T8" fmla="*/ 0 60000 65536"/>
                <a:gd name="T9" fmla="*/ 0 w 96"/>
                <a:gd name="T10" fmla="*/ 0 h 41"/>
                <a:gd name="T11" fmla="*/ 96 w 96"/>
                <a:gd name="T12" fmla="*/ 41 h 41"/>
              </a:gdLst>
              <a:ahLst/>
              <a:cxnLst>
                <a:cxn ang="T6">
                  <a:pos x="T0" y="T1"/>
                </a:cxn>
                <a:cxn ang="T7">
                  <a:pos x="T2" y="T3"/>
                </a:cxn>
                <a:cxn ang="T8">
                  <a:pos x="T4" y="T5"/>
                </a:cxn>
              </a:cxnLst>
              <a:rect l="T9" t="T10" r="T11" b="T12"/>
              <a:pathLst>
                <a:path w="96" h="41">
                  <a:moveTo>
                    <a:pt x="0" y="0"/>
                  </a:moveTo>
                  <a:lnTo>
                    <a:pt x="40" y="41"/>
                  </a:lnTo>
                  <a:lnTo>
                    <a:pt x="96" y="0"/>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811" name="Freeform 102"/>
            <p:cNvSpPr>
              <a:spLocks/>
            </p:cNvSpPr>
            <p:nvPr>
              <p:custDataLst>
                <p:tags r:id="rId85"/>
              </p:custDataLst>
            </p:nvPr>
          </p:nvSpPr>
          <p:spPr bwMode="auto">
            <a:xfrm>
              <a:off x="3151" y="1662"/>
              <a:ext cx="589" cy="362"/>
            </a:xfrm>
            <a:custGeom>
              <a:avLst/>
              <a:gdLst>
                <a:gd name="T0" fmla="*/ 2147483647 w 74"/>
                <a:gd name="T1" fmla="*/ 0 h 44"/>
                <a:gd name="T2" fmla="*/ 2147483647 w 74"/>
                <a:gd name="T3" fmla="*/ 2147483647 h 44"/>
                <a:gd name="T4" fmla="*/ 0 w 74"/>
                <a:gd name="T5" fmla="*/ 2147483647 h 44"/>
                <a:gd name="T6" fmla="*/ 0 w 74"/>
                <a:gd name="T7" fmla="*/ 2147483647 h 44"/>
                <a:gd name="T8" fmla="*/ 0 60000 65536"/>
                <a:gd name="T9" fmla="*/ 0 60000 65536"/>
                <a:gd name="T10" fmla="*/ 0 60000 65536"/>
                <a:gd name="T11" fmla="*/ 0 60000 65536"/>
                <a:gd name="T12" fmla="*/ 0 w 74"/>
                <a:gd name="T13" fmla="*/ 0 h 44"/>
                <a:gd name="T14" fmla="*/ 74 w 74"/>
                <a:gd name="T15" fmla="*/ 44 h 44"/>
              </a:gdLst>
              <a:ahLst/>
              <a:cxnLst>
                <a:cxn ang="T8">
                  <a:pos x="T0" y="T1"/>
                </a:cxn>
                <a:cxn ang="T9">
                  <a:pos x="T2" y="T3"/>
                </a:cxn>
                <a:cxn ang="T10">
                  <a:pos x="T4" y="T5"/>
                </a:cxn>
                <a:cxn ang="T11">
                  <a:pos x="T6" y="T7"/>
                </a:cxn>
              </a:cxnLst>
              <a:rect l="T12" t="T13" r="T14" b="T15"/>
              <a:pathLst>
                <a:path w="74" h="44">
                  <a:moveTo>
                    <a:pt x="74" y="0"/>
                  </a:moveTo>
                  <a:lnTo>
                    <a:pt x="74" y="26"/>
                  </a:lnTo>
                  <a:lnTo>
                    <a:pt x="0" y="26"/>
                  </a:lnTo>
                  <a:lnTo>
                    <a:pt x="0" y="44"/>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 name="Content Placeholder 2">
            <a:extLst>
              <a:ext uri="{FF2B5EF4-FFF2-40B4-BE49-F238E27FC236}">
                <a16:creationId xmlns:a16="http://schemas.microsoft.com/office/drawing/2014/main" id="{D7C1FA9E-2A2C-4C3F-9184-4F5F968773B1}"/>
              </a:ext>
            </a:extLst>
          </p:cNvPr>
          <p:cNvSpPr>
            <a:spLocks noGrp="1"/>
          </p:cNvSpPr>
          <p:nvPr>
            <p:ph idx="1"/>
          </p:nvPr>
        </p:nvSpPr>
        <p:spPr/>
        <p:txBody>
          <a:bodyPr/>
          <a:lstStyle/>
          <a:p>
            <a:endParaRPr lang="en-US"/>
          </a:p>
        </p:txBody>
      </p:sp>
      <p:sp>
        <p:nvSpPr>
          <p:cNvPr id="30726" name="Rectangle 103"/>
          <p:cNvSpPr>
            <a:spLocks noGrp="1" noChangeArrowheads="1"/>
          </p:cNvSpPr>
          <p:nvPr>
            <p:ph type="title"/>
          </p:nvPr>
        </p:nvSpPr>
        <p:spPr/>
        <p:txBody>
          <a:bodyPr/>
          <a:lstStyle/>
          <a:p>
            <a:r>
              <a:rPr lang="en-AU">
                <a:latin typeface="Arial" charset="0"/>
                <a:ea typeface="ＭＳ Ｐゴシック" charset="0"/>
                <a:cs typeface="ＭＳ Ｐゴシック" charset="0"/>
              </a:rPr>
              <a:t>Process Modelling Viewpoints</a:t>
            </a:r>
          </a:p>
        </p:txBody>
      </p:sp>
      <p:sp>
        <p:nvSpPr>
          <p:cNvPr id="104" name="Text Box 5"/>
          <p:cNvSpPr txBox="1">
            <a:spLocks noChangeArrowheads="1"/>
          </p:cNvSpPr>
          <p:nvPr>
            <p:custDataLst>
              <p:tags r:id="rId1"/>
            </p:custDataLst>
          </p:nvPr>
        </p:nvSpPr>
        <p:spPr bwMode="auto">
          <a:xfrm>
            <a:off x="8543926" y="1844675"/>
            <a:ext cx="1852613"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2200">
                <a:solidFill>
                  <a:srgbClr val="000000"/>
                </a:solidFill>
              </a:rPr>
              <a:t>Lanes &amp;</a:t>
            </a:r>
          </a:p>
          <a:p>
            <a:pPr algn="ctr" eaLnBrk="1" hangingPunct="1"/>
            <a:r>
              <a:rPr lang="en-US" sz="2200">
                <a:solidFill>
                  <a:srgbClr val="000000"/>
                </a:solidFill>
              </a:rPr>
              <a:t>Pools</a:t>
            </a:r>
            <a:endParaRPr lang="de-DE" sz="2200"/>
          </a:p>
        </p:txBody>
      </p:sp>
      <p:sp>
        <p:nvSpPr>
          <p:cNvPr id="105" name="Text Box 5"/>
          <p:cNvSpPr txBox="1">
            <a:spLocks noChangeArrowheads="1"/>
          </p:cNvSpPr>
          <p:nvPr>
            <p:custDataLst>
              <p:tags r:id="rId2"/>
            </p:custDataLst>
          </p:nvPr>
        </p:nvSpPr>
        <p:spPr bwMode="auto">
          <a:xfrm>
            <a:off x="8543926" y="5540375"/>
            <a:ext cx="199707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2200">
                <a:solidFill>
                  <a:srgbClr val="000000"/>
                </a:solidFill>
              </a:rPr>
              <a:t>Data Objects, Stores</a:t>
            </a:r>
            <a:endParaRPr lang="de-DE" sz="2200"/>
          </a:p>
        </p:txBody>
      </p:sp>
    </p:spTree>
    <p:extLst>
      <p:ext uri="{BB962C8B-B14F-4D97-AF65-F5344CB8AC3E}">
        <p14:creationId xmlns:p14="http://schemas.microsoft.com/office/powerpoint/2010/main" val="363580085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1" presetClass="entr" presetSubtype="0" fill="hold" grpId="0" nodeType="with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9" name="Rectangle 3"/>
          <p:cNvSpPr>
            <a:spLocks noGrp="1" noChangeArrowheads="1"/>
          </p:cNvSpPr>
          <p:nvPr>
            <p:ph idx="1"/>
          </p:nvPr>
        </p:nvSpPr>
        <p:spPr/>
        <p:txBody>
          <a:bodyPr>
            <a:normAutofit fontScale="92500" lnSpcReduction="10000"/>
          </a:bodyPr>
          <a:lstStyle/>
          <a:p>
            <a:pPr marL="422041" indent="-422041">
              <a:buFont typeface="+mj-lt"/>
              <a:buAutoNum type="arabicPeriod"/>
            </a:pPr>
            <a:r>
              <a:rPr lang="en-US" sz="2800" dirty="0"/>
              <a:t>Designation step</a:t>
            </a:r>
          </a:p>
          <a:p>
            <a:pPr marL="628650" lvl="1" indent="-182563"/>
            <a:r>
              <a:rPr lang="en-US" sz="2400" dirty="0"/>
              <a:t>Enumerate main processes</a:t>
            </a:r>
          </a:p>
          <a:p>
            <a:pPr marL="628650" lvl="1" indent="-182563"/>
            <a:r>
              <a:rPr lang="en-US" sz="2400" dirty="0"/>
              <a:t>Determine process scope</a:t>
            </a:r>
          </a:p>
          <a:p>
            <a:pPr marL="422041" lvl="1" indent="0">
              <a:buNone/>
            </a:pPr>
            <a:endParaRPr lang="en-US" dirty="0"/>
          </a:p>
          <a:p>
            <a:pPr marL="422041" lvl="1" indent="0">
              <a:buNone/>
            </a:pPr>
            <a:endParaRPr lang="en-US" dirty="0"/>
          </a:p>
          <a:p>
            <a:pPr marL="422041" indent="-422041">
              <a:buFont typeface="+mj-lt"/>
              <a:buAutoNum type="arabicPeriod"/>
            </a:pPr>
            <a:r>
              <a:rPr lang="en-US" sz="2800" dirty="0"/>
              <a:t>Prioritization step (aka Process selection)</a:t>
            </a:r>
          </a:p>
          <a:p>
            <a:pPr marL="422041" lvl="1" indent="0">
              <a:buNone/>
            </a:pPr>
            <a:r>
              <a:rPr lang="en-US" sz="2400" dirty="0"/>
              <a:t>Prioritize processes based on:</a:t>
            </a:r>
          </a:p>
          <a:p>
            <a:pPr marL="628650" lvl="1" indent="-207963"/>
            <a:r>
              <a:rPr lang="en-US" sz="2400" dirty="0"/>
              <a:t>Importance</a:t>
            </a:r>
          </a:p>
          <a:p>
            <a:pPr marL="628650" lvl="1" indent="-207963"/>
            <a:r>
              <a:rPr lang="en-US" sz="2400" dirty="0"/>
              <a:t>Health</a:t>
            </a:r>
          </a:p>
          <a:p>
            <a:pPr marL="628650" lvl="1" indent="-207963"/>
            <a:r>
              <a:rPr lang="en-US" sz="2400" dirty="0"/>
              <a:t>Feasibility</a:t>
            </a:r>
          </a:p>
          <a:p>
            <a:pPr marL="422041" lvl="1" indent="0">
              <a:buNone/>
            </a:pPr>
            <a:r>
              <a:rPr lang="en-US" dirty="0"/>
              <a:t>	</a:t>
            </a:r>
          </a:p>
        </p:txBody>
      </p:sp>
      <p:sp>
        <p:nvSpPr>
          <p:cNvPr id="12" name="Rectangle 2"/>
          <p:cNvSpPr>
            <a:spLocks noGrp="1" noChangeArrowheads="1"/>
          </p:cNvSpPr>
          <p:nvPr>
            <p:ph type="title"/>
          </p:nvPr>
        </p:nvSpPr>
        <p:spPr/>
        <p:txBody>
          <a:bodyPr>
            <a:normAutofit/>
          </a:bodyPr>
          <a:lstStyle/>
          <a:p>
            <a:r>
              <a:rPr lang="en-US" dirty="0"/>
              <a:t>Process identification steps</a:t>
            </a:r>
          </a:p>
        </p:txBody>
      </p:sp>
      <p:sp>
        <p:nvSpPr>
          <p:cNvPr id="19460" name="Text Box 4"/>
          <p:cNvSpPr txBox="1">
            <a:spLocks noChangeArrowheads="1"/>
          </p:cNvSpPr>
          <p:nvPr/>
        </p:nvSpPr>
        <p:spPr bwMode="auto">
          <a:xfrm>
            <a:off x="8197715" y="6505907"/>
            <a:ext cx="1872153" cy="303628"/>
          </a:xfrm>
          <a:prstGeom prst="rect">
            <a:avLst/>
          </a:prstGeom>
          <a:noFill/>
          <a:ln w="9525">
            <a:noFill/>
            <a:miter lim="800000"/>
            <a:headEnd/>
            <a:tailEnd/>
          </a:ln>
        </p:spPr>
        <p:txBody>
          <a:bodyPr wrap="none" lIns="87331" tIns="43666" rIns="87331" bIns="43666">
            <a:spAutoFit/>
          </a:bodyPr>
          <a:lstStyle/>
          <a:p>
            <a:pPr defTabSz="872930"/>
            <a:r>
              <a:rPr lang="en-US" sz="1400" dirty="0"/>
              <a:t>After Davenport (1993)</a:t>
            </a:r>
            <a:endParaRPr lang="en-GB" sz="1400" dirty="0"/>
          </a:p>
        </p:txBody>
      </p:sp>
      <p:sp>
        <p:nvSpPr>
          <p:cNvPr id="5" name="Rectangle 3"/>
          <p:cNvSpPr txBox="1">
            <a:spLocks noChangeArrowheads="1"/>
          </p:cNvSpPr>
          <p:nvPr/>
        </p:nvSpPr>
        <p:spPr bwMode="auto">
          <a:xfrm>
            <a:off x="8435667" y="1565054"/>
            <a:ext cx="2163262" cy="653984"/>
          </a:xfrm>
          <a:prstGeom prst="rect">
            <a:avLst/>
          </a:prstGeom>
          <a:noFill/>
          <a:ln w="9525">
            <a:noFill/>
            <a:miter lim="800000"/>
            <a:headEnd/>
            <a:tailEnd/>
          </a:ln>
          <a:effectLst/>
        </p:spPr>
        <p:txBody>
          <a:bodyPr vert="horz" wrap="square" lIns="84992" tIns="42497" rIns="84992" bIns="42497" numCol="1" anchor="t" anchorCtr="0" compatLnSpc="1">
            <a:prstTxWarp prst="textNoShape">
              <a:avLst/>
            </a:prstTxWarp>
          </a:bodyPr>
          <a:lstStyle>
            <a:lvl1pPr marL="342900" indent="-342900" algn="l" defTabSz="762000"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defTabSz="762000" rtl="0" eaLnBrk="0" fontAlgn="base" hangingPunct="0">
              <a:spcBef>
                <a:spcPct val="20000"/>
              </a:spcBef>
              <a:spcAft>
                <a:spcPct val="0"/>
              </a:spcAft>
              <a:buChar char="–"/>
              <a:defRPr sz="2000">
                <a:solidFill>
                  <a:schemeClr val="tx1"/>
                </a:solidFill>
                <a:latin typeface="+mn-lt"/>
              </a:defRPr>
            </a:lvl2pPr>
            <a:lvl3pPr marL="1143000" indent="-228600" algn="l" defTabSz="762000" rtl="0" eaLnBrk="0" fontAlgn="base" hangingPunct="0">
              <a:spcBef>
                <a:spcPct val="20000"/>
              </a:spcBef>
              <a:spcAft>
                <a:spcPct val="0"/>
              </a:spcAft>
              <a:buChar char="•"/>
              <a:defRPr>
                <a:solidFill>
                  <a:schemeClr val="tx1"/>
                </a:solidFill>
                <a:latin typeface="+mn-lt"/>
              </a:defRPr>
            </a:lvl3pPr>
            <a:lvl4pPr marL="1562100" indent="-228600" algn="l" defTabSz="762000" rtl="0" eaLnBrk="0" fontAlgn="base" hangingPunct="0">
              <a:spcBef>
                <a:spcPct val="20000"/>
              </a:spcBef>
              <a:spcAft>
                <a:spcPct val="0"/>
              </a:spcAft>
              <a:buChar char="–"/>
              <a:defRPr sz="1600">
                <a:solidFill>
                  <a:schemeClr val="tx1"/>
                </a:solidFill>
                <a:latin typeface="+mn-lt"/>
              </a:defRPr>
            </a:lvl4pPr>
            <a:lvl5pPr marL="1981200" indent="-228600" algn="l" defTabSz="762000" rtl="0" eaLnBrk="0" fontAlgn="base" hangingPunct="0">
              <a:spcBef>
                <a:spcPct val="20000"/>
              </a:spcBef>
              <a:spcAft>
                <a:spcPct val="0"/>
              </a:spcAft>
              <a:buChar char="•"/>
              <a:defRPr sz="1600">
                <a:solidFill>
                  <a:schemeClr val="tx1"/>
                </a:solidFill>
                <a:latin typeface="+mn-lt"/>
              </a:defRPr>
            </a:lvl5pPr>
            <a:lvl6pPr marL="2438400" indent="-228600" algn="l" defTabSz="762000" rtl="0" eaLnBrk="0" fontAlgn="base" hangingPunct="0">
              <a:spcBef>
                <a:spcPct val="20000"/>
              </a:spcBef>
              <a:spcAft>
                <a:spcPct val="0"/>
              </a:spcAft>
              <a:buChar char="•"/>
              <a:defRPr sz="1600">
                <a:solidFill>
                  <a:schemeClr val="tx1"/>
                </a:solidFill>
                <a:latin typeface="+mn-lt"/>
              </a:defRPr>
            </a:lvl6pPr>
            <a:lvl7pPr marL="2895600" indent="-228600" algn="l" defTabSz="762000" rtl="0" eaLnBrk="0" fontAlgn="base" hangingPunct="0">
              <a:spcBef>
                <a:spcPct val="20000"/>
              </a:spcBef>
              <a:spcAft>
                <a:spcPct val="0"/>
              </a:spcAft>
              <a:buChar char="•"/>
              <a:defRPr sz="1600">
                <a:solidFill>
                  <a:schemeClr val="tx1"/>
                </a:solidFill>
                <a:latin typeface="+mn-lt"/>
              </a:defRPr>
            </a:lvl7pPr>
            <a:lvl8pPr marL="3352800" indent="-228600" algn="l" defTabSz="762000" rtl="0" eaLnBrk="0" fontAlgn="base" hangingPunct="0">
              <a:spcBef>
                <a:spcPct val="20000"/>
              </a:spcBef>
              <a:spcAft>
                <a:spcPct val="0"/>
              </a:spcAft>
              <a:buChar char="•"/>
              <a:defRPr sz="1600">
                <a:solidFill>
                  <a:schemeClr val="tx1"/>
                </a:solidFill>
                <a:latin typeface="+mn-lt"/>
              </a:defRPr>
            </a:lvl8pPr>
            <a:lvl9pPr marL="3810000" indent="-228600" algn="l" defTabSz="762000" rtl="0" eaLnBrk="0" fontAlgn="base" hangingPunct="0">
              <a:spcBef>
                <a:spcPct val="20000"/>
              </a:spcBef>
              <a:spcAft>
                <a:spcPct val="0"/>
              </a:spcAft>
              <a:buChar char="•"/>
              <a:defRPr sz="1600">
                <a:solidFill>
                  <a:schemeClr val="tx1"/>
                </a:solidFill>
                <a:latin typeface="+mn-lt"/>
              </a:defRPr>
            </a:lvl9pPr>
          </a:lstStyle>
          <a:p>
            <a:pPr marL="0" lvl="1" indent="0" algn="ctr">
              <a:buNone/>
            </a:pPr>
            <a:r>
              <a:rPr lang="de-DE" sz="2215" kern="0" dirty="0">
                <a:solidFill>
                  <a:prstClr val="black">
                    <a:lumMod val="75000"/>
                    <a:lumOff val="25000"/>
                  </a:prstClr>
                </a:solidFill>
              </a:rPr>
              <a:t>Process Architecture</a:t>
            </a:r>
          </a:p>
          <a:p>
            <a:endParaRPr lang="de-DE" sz="2215" kern="0" dirty="0">
              <a:solidFill>
                <a:prstClr val="black"/>
              </a:solidFill>
              <a:ea typeface="ＭＳ Ｐゴシック" pitchFamily="34" charset="-128"/>
            </a:endParaRPr>
          </a:p>
        </p:txBody>
      </p:sp>
      <p:sp>
        <p:nvSpPr>
          <p:cNvPr id="7" name="Rectangle 3"/>
          <p:cNvSpPr txBox="1">
            <a:spLocks noChangeArrowheads="1"/>
          </p:cNvSpPr>
          <p:nvPr/>
        </p:nvSpPr>
        <p:spPr bwMode="auto">
          <a:xfrm>
            <a:off x="8562442" y="3838336"/>
            <a:ext cx="1909712" cy="653984"/>
          </a:xfrm>
          <a:prstGeom prst="rect">
            <a:avLst/>
          </a:prstGeom>
          <a:noFill/>
          <a:ln w="9525">
            <a:noFill/>
            <a:miter lim="800000"/>
            <a:headEnd/>
            <a:tailEnd/>
          </a:ln>
          <a:effectLst/>
        </p:spPr>
        <p:txBody>
          <a:bodyPr vert="horz" wrap="square" lIns="84992" tIns="42497" rIns="84992" bIns="42497" numCol="1" anchor="t" anchorCtr="0" compatLnSpc="1">
            <a:prstTxWarp prst="textNoShape">
              <a:avLst/>
            </a:prstTxWarp>
          </a:bodyPr>
          <a:lstStyle>
            <a:lvl1pPr marL="342900" indent="-342900" algn="l" defTabSz="762000"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defTabSz="762000" rtl="0" eaLnBrk="0" fontAlgn="base" hangingPunct="0">
              <a:spcBef>
                <a:spcPct val="20000"/>
              </a:spcBef>
              <a:spcAft>
                <a:spcPct val="0"/>
              </a:spcAft>
              <a:buChar char="–"/>
              <a:defRPr sz="2000">
                <a:solidFill>
                  <a:schemeClr val="tx1"/>
                </a:solidFill>
                <a:latin typeface="+mn-lt"/>
              </a:defRPr>
            </a:lvl2pPr>
            <a:lvl3pPr marL="1143000" indent="-228600" algn="l" defTabSz="762000" rtl="0" eaLnBrk="0" fontAlgn="base" hangingPunct="0">
              <a:spcBef>
                <a:spcPct val="20000"/>
              </a:spcBef>
              <a:spcAft>
                <a:spcPct val="0"/>
              </a:spcAft>
              <a:buChar char="•"/>
              <a:defRPr>
                <a:solidFill>
                  <a:schemeClr val="tx1"/>
                </a:solidFill>
                <a:latin typeface="+mn-lt"/>
              </a:defRPr>
            </a:lvl3pPr>
            <a:lvl4pPr marL="1562100" indent="-228600" algn="l" defTabSz="762000" rtl="0" eaLnBrk="0" fontAlgn="base" hangingPunct="0">
              <a:spcBef>
                <a:spcPct val="20000"/>
              </a:spcBef>
              <a:spcAft>
                <a:spcPct val="0"/>
              </a:spcAft>
              <a:buChar char="–"/>
              <a:defRPr sz="1600">
                <a:solidFill>
                  <a:schemeClr val="tx1"/>
                </a:solidFill>
                <a:latin typeface="+mn-lt"/>
              </a:defRPr>
            </a:lvl4pPr>
            <a:lvl5pPr marL="1981200" indent="-228600" algn="l" defTabSz="762000" rtl="0" eaLnBrk="0" fontAlgn="base" hangingPunct="0">
              <a:spcBef>
                <a:spcPct val="20000"/>
              </a:spcBef>
              <a:spcAft>
                <a:spcPct val="0"/>
              </a:spcAft>
              <a:buChar char="•"/>
              <a:defRPr sz="1600">
                <a:solidFill>
                  <a:schemeClr val="tx1"/>
                </a:solidFill>
                <a:latin typeface="+mn-lt"/>
              </a:defRPr>
            </a:lvl5pPr>
            <a:lvl6pPr marL="2438400" indent="-228600" algn="l" defTabSz="762000" rtl="0" eaLnBrk="0" fontAlgn="base" hangingPunct="0">
              <a:spcBef>
                <a:spcPct val="20000"/>
              </a:spcBef>
              <a:spcAft>
                <a:spcPct val="0"/>
              </a:spcAft>
              <a:buChar char="•"/>
              <a:defRPr sz="1600">
                <a:solidFill>
                  <a:schemeClr val="tx1"/>
                </a:solidFill>
                <a:latin typeface="+mn-lt"/>
              </a:defRPr>
            </a:lvl6pPr>
            <a:lvl7pPr marL="2895600" indent="-228600" algn="l" defTabSz="762000" rtl="0" eaLnBrk="0" fontAlgn="base" hangingPunct="0">
              <a:spcBef>
                <a:spcPct val="20000"/>
              </a:spcBef>
              <a:spcAft>
                <a:spcPct val="0"/>
              </a:spcAft>
              <a:buChar char="•"/>
              <a:defRPr sz="1600">
                <a:solidFill>
                  <a:schemeClr val="tx1"/>
                </a:solidFill>
                <a:latin typeface="+mn-lt"/>
              </a:defRPr>
            </a:lvl7pPr>
            <a:lvl8pPr marL="3352800" indent="-228600" algn="l" defTabSz="762000" rtl="0" eaLnBrk="0" fontAlgn="base" hangingPunct="0">
              <a:spcBef>
                <a:spcPct val="20000"/>
              </a:spcBef>
              <a:spcAft>
                <a:spcPct val="0"/>
              </a:spcAft>
              <a:buChar char="•"/>
              <a:defRPr sz="1600">
                <a:solidFill>
                  <a:schemeClr val="tx1"/>
                </a:solidFill>
                <a:latin typeface="+mn-lt"/>
              </a:defRPr>
            </a:lvl8pPr>
            <a:lvl9pPr marL="3810000" indent="-228600" algn="l" defTabSz="762000" rtl="0" eaLnBrk="0" fontAlgn="base" hangingPunct="0">
              <a:spcBef>
                <a:spcPct val="20000"/>
              </a:spcBef>
              <a:spcAft>
                <a:spcPct val="0"/>
              </a:spcAft>
              <a:buChar char="•"/>
              <a:defRPr sz="1600">
                <a:solidFill>
                  <a:schemeClr val="tx1"/>
                </a:solidFill>
                <a:latin typeface="+mn-lt"/>
              </a:defRPr>
            </a:lvl9pPr>
          </a:lstStyle>
          <a:p>
            <a:pPr marL="0" lvl="1" indent="0" algn="ctr">
              <a:buNone/>
            </a:pPr>
            <a:r>
              <a:rPr lang="de-DE" sz="2215" kern="0" dirty="0">
                <a:solidFill>
                  <a:prstClr val="black">
                    <a:lumMod val="75000"/>
                    <a:lumOff val="25000"/>
                  </a:prstClr>
                </a:solidFill>
              </a:rPr>
              <a:t>Prioritized</a:t>
            </a:r>
            <a:br>
              <a:rPr lang="de-DE" sz="2215" kern="0" dirty="0">
                <a:solidFill>
                  <a:prstClr val="black">
                    <a:lumMod val="75000"/>
                    <a:lumOff val="25000"/>
                  </a:prstClr>
                </a:solidFill>
              </a:rPr>
            </a:br>
            <a:r>
              <a:rPr lang="de-DE" sz="2215" kern="0" dirty="0">
                <a:solidFill>
                  <a:prstClr val="black">
                    <a:lumMod val="75000"/>
                    <a:lumOff val="25000"/>
                  </a:prstClr>
                </a:solidFill>
              </a:rPr>
              <a:t>Process</a:t>
            </a:r>
            <a:br>
              <a:rPr lang="de-DE" sz="2215" kern="0" dirty="0">
                <a:solidFill>
                  <a:prstClr val="black">
                    <a:lumMod val="75000"/>
                    <a:lumOff val="25000"/>
                  </a:prstClr>
                </a:solidFill>
              </a:rPr>
            </a:br>
            <a:r>
              <a:rPr lang="de-DE" sz="2215" kern="0" dirty="0">
                <a:solidFill>
                  <a:prstClr val="black">
                    <a:lumMod val="75000"/>
                    <a:lumOff val="25000"/>
                  </a:prstClr>
                </a:solidFill>
              </a:rPr>
              <a:t>Portfolio</a:t>
            </a:r>
            <a:br>
              <a:rPr lang="de-DE" sz="2215" kern="0" dirty="0">
                <a:solidFill>
                  <a:prstClr val="black">
                    <a:lumMod val="75000"/>
                    <a:lumOff val="25000"/>
                  </a:prstClr>
                </a:solidFill>
              </a:rPr>
            </a:br>
            <a:endParaRPr lang="de-DE" sz="2215" kern="0" dirty="0">
              <a:solidFill>
                <a:prstClr val="black"/>
              </a:solidFill>
            </a:endParaRPr>
          </a:p>
        </p:txBody>
      </p:sp>
      <p:sp>
        <p:nvSpPr>
          <p:cNvPr id="9" name="Rounded Rectangle 8"/>
          <p:cNvSpPr/>
          <p:nvPr/>
        </p:nvSpPr>
        <p:spPr bwMode="auto">
          <a:xfrm>
            <a:off x="623392" y="1192846"/>
            <a:ext cx="7939050" cy="1701260"/>
          </a:xfrm>
          <a:prstGeom prst="roundRect">
            <a:avLst/>
          </a:prstGeom>
          <a:noFill/>
          <a:ln w="57150" cap="flat" cmpd="sng" algn="ctr">
            <a:solidFill>
              <a:srgbClr val="CC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AU" sz="2400">
              <a:solidFill>
                <a:prstClr val="black"/>
              </a:solidFill>
              <a:latin typeface="Times New Roman" pitchFamily="-106" charset="0"/>
            </a:endParaRPr>
          </a:p>
        </p:txBody>
      </p:sp>
      <p:sp>
        <p:nvSpPr>
          <p:cNvPr id="6" name="AutoShape 6"/>
          <p:cNvSpPr>
            <a:spLocks noChangeArrowheads="1"/>
          </p:cNvSpPr>
          <p:nvPr/>
        </p:nvSpPr>
        <p:spPr bwMode="auto">
          <a:xfrm rot="16200000" flipH="1">
            <a:off x="8418583" y="1642422"/>
            <a:ext cx="346878" cy="469307"/>
          </a:xfrm>
          <a:prstGeom prst="downArrow">
            <a:avLst>
              <a:gd name="adj1" fmla="val 50000"/>
              <a:gd name="adj2" fmla="val 71642"/>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defTabSz="457200">
              <a:defRPr/>
            </a:pPr>
            <a:endParaRPr lang="en-AU" sz="1662">
              <a:solidFill>
                <a:prstClr val="white"/>
              </a:solidFill>
            </a:endParaRPr>
          </a:p>
        </p:txBody>
      </p:sp>
      <p:sp>
        <p:nvSpPr>
          <p:cNvPr id="10" name="Rounded Rectangle 9"/>
          <p:cNvSpPr/>
          <p:nvPr/>
        </p:nvSpPr>
        <p:spPr bwMode="auto">
          <a:xfrm>
            <a:off x="623392" y="3182138"/>
            <a:ext cx="7939050" cy="2770427"/>
          </a:xfrm>
          <a:prstGeom prst="roundRect">
            <a:avLst/>
          </a:prstGeom>
          <a:noFill/>
          <a:ln w="57150" cap="flat" cmpd="sng" algn="ctr">
            <a:solidFill>
              <a:srgbClr val="CC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AU" sz="2400">
              <a:solidFill>
                <a:prstClr val="black"/>
              </a:solidFill>
              <a:latin typeface="Times New Roman" pitchFamily="-106" charset="0"/>
            </a:endParaRPr>
          </a:p>
        </p:txBody>
      </p:sp>
      <p:sp>
        <p:nvSpPr>
          <p:cNvPr id="8" name="AutoShape 6"/>
          <p:cNvSpPr>
            <a:spLocks noChangeArrowheads="1"/>
          </p:cNvSpPr>
          <p:nvPr/>
        </p:nvSpPr>
        <p:spPr bwMode="auto">
          <a:xfrm rot="16200000" flipH="1">
            <a:off x="8418583" y="4013216"/>
            <a:ext cx="346878" cy="469307"/>
          </a:xfrm>
          <a:prstGeom prst="downArrow">
            <a:avLst>
              <a:gd name="adj1" fmla="val 50000"/>
              <a:gd name="adj2" fmla="val 71642"/>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defTabSz="457200">
              <a:defRPr/>
            </a:pPr>
            <a:endParaRPr lang="en-AU" sz="1662">
              <a:solidFill>
                <a:prstClr val="white"/>
              </a:solidFill>
            </a:endParaRPr>
          </a:p>
        </p:txBody>
      </p:sp>
    </p:spTree>
    <p:extLst>
      <p:ext uri="{BB962C8B-B14F-4D97-AF65-F5344CB8AC3E}">
        <p14:creationId xmlns:p14="http://schemas.microsoft.com/office/powerpoint/2010/main" val="329689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Effect transition="in" filter="fade">
                                      <p:cBhvr>
                                        <p:cTn id="30"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6" grpId="0" animBg="1"/>
      <p:bldP spid="10"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8146" name="Rectangle 2"/>
          <p:cNvSpPr>
            <a:spLocks noGrp="1" noChangeArrowheads="1"/>
          </p:cNvSpPr>
          <p:nvPr>
            <p:ph type="title"/>
          </p:nvPr>
        </p:nvSpPr>
        <p:spPr>
          <a:xfrm>
            <a:off x="510989" y="170725"/>
            <a:ext cx="9370007" cy="792088"/>
          </a:xfrm>
        </p:spPr>
        <p:txBody>
          <a:bodyPr/>
          <a:lstStyle/>
          <a:p>
            <a:r>
              <a:rPr lang="en-AU" sz="2800" dirty="0"/>
              <a:t>Organizational Elements in BPMN – Pools &amp; Lanes</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40</a:t>
            </a:fld>
            <a:endParaRPr lang="en-AU">
              <a:solidFill>
                <a:prstClr val="black">
                  <a:lumMod val="50000"/>
                  <a:lumOff val="50000"/>
                </a:prstClr>
              </a:solidFill>
            </a:endParaRPr>
          </a:p>
        </p:txBody>
      </p:sp>
      <p:sp>
        <p:nvSpPr>
          <p:cNvPr id="1798147" name="Rectangle 3"/>
          <p:cNvSpPr>
            <a:spLocks noChangeArrowheads="1"/>
          </p:cNvSpPr>
          <p:nvPr/>
        </p:nvSpPr>
        <p:spPr bwMode="auto">
          <a:xfrm>
            <a:off x="439271" y="934026"/>
            <a:ext cx="9914405" cy="4557713"/>
          </a:xfrm>
          <a:prstGeom prst="rect">
            <a:avLst/>
          </a:prstGeom>
          <a:noFill/>
          <a:ln w="9525">
            <a:noFill/>
            <a:miter lim="800000"/>
            <a:headEnd/>
            <a:tailEnd/>
          </a:ln>
          <a:effectLst/>
        </p:spPr>
        <p:txBody>
          <a:bodyPr/>
          <a:lstStyle/>
          <a:p>
            <a:pPr fontAlgn="base">
              <a:lnSpc>
                <a:spcPct val="90000"/>
              </a:lnSpc>
              <a:spcBef>
                <a:spcPct val="20000"/>
              </a:spcBef>
              <a:spcAft>
                <a:spcPct val="0"/>
              </a:spcAft>
              <a:buClr>
                <a:srgbClr val="B1B1B1"/>
              </a:buClr>
            </a:pPr>
            <a:r>
              <a:rPr lang="en-AU" sz="2400" b="1" dirty="0">
                <a:solidFill>
                  <a:prstClr val="black">
                    <a:lumMod val="75000"/>
                    <a:lumOff val="25000"/>
                  </a:prstClr>
                </a:solidFill>
                <a:latin typeface="+mj-lt"/>
                <a:ea typeface="ＭＳ Ｐゴシック" pitchFamily="34" charset="-128"/>
              </a:rPr>
              <a:t>Pool</a:t>
            </a:r>
          </a:p>
          <a:p>
            <a:pPr algn="l" fontAlgn="base">
              <a:lnSpc>
                <a:spcPct val="90000"/>
              </a:lnSpc>
              <a:spcBef>
                <a:spcPct val="20000"/>
              </a:spcBef>
              <a:spcAft>
                <a:spcPct val="0"/>
              </a:spcAft>
              <a:buClr>
                <a:srgbClr val="B1B1B1"/>
              </a:buClr>
            </a:pPr>
            <a:r>
              <a:rPr lang="en-AU" sz="2400" dirty="0">
                <a:solidFill>
                  <a:prstClr val="black">
                    <a:lumMod val="75000"/>
                    <a:lumOff val="25000"/>
                  </a:prstClr>
                </a:solidFill>
                <a:latin typeface="+mj-lt"/>
                <a:ea typeface="ＭＳ Ｐゴシック" pitchFamily="34" charset="-128"/>
              </a:rPr>
              <a:t>Captures a resource class. Generally used to model a business party (e.g. a whole company)</a:t>
            </a:r>
          </a:p>
          <a:p>
            <a:pPr fontAlgn="base">
              <a:lnSpc>
                <a:spcPct val="90000"/>
              </a:lnSpc>
              <a:spcBef>
                <a:spcPct val="20000"/>
              </a:spcBef>
              <a:spcAft>
                <a:spcPct val="0"/>
              </a:spcAft>
              <a:buClr>
                <a:srgbClr val="B1B1B1"/>
              </a:buClr>
            </a:pPr>
            <a:endParaRPr lang="en-AU" sz="2400" i="1" dirty="0">
              <a:solidFill>
                <a:prstClr val="black">
                  <a:lumMod val="75000"/>
                  <a:lumOff val="25000"/>
                </a:prstClr>
              </a:solidFill>
              <a:latin typeface="+mj-lt"/>
              <a:ea typeface="ＭＳ Ｐゴシック" pitchFamily="34" charset="-128"/>
            </a:endParaRPr>
          </a:p>
          <a:p>
            <a:pPr fontAlgn="base">
              <a:lnSpc>
                <a:spcPct val="90000"/>
              </a:lnSpc>
              <a:spcBef>
                <a:spcPct val="20000"/>
              </a:spcBef>
              <a:spcAft>
                <a:spcPct val="0"/>
              </a:spcAft>
              <a:buClr>
                <a:srgbClr val="B1B1B1"/>
              </a:buClr>
            </a:pPr>
            <a:endParaRPr lang="en-AU" sz="2400" i="1" dirty="0">
              <a:solidFill>
                <a:prstClr val="black">
                  <a:lumMod val="75000"/>
                  <a:lumOff val="25000"/>
                </a:prstClr>
              </a:solidFill>
              <a:latin typeface="+mj-lt"/>
              <a:ea typeface="ＭＳ Ｐゴシック" pitchFamily="34" charset="-128"/>
            </a:endParaRPr>
          </a:p>
          <a:p>
            <a:pPr fontAlgn="base">
              <a:lnSpc>
                <a:spcPct val="90000"/>
              </a:lnSpc>
              <a:spcBef>
                <a:spcPct val="20000"/>
              </a:spcBef>
              <a:spcAft>
                <a:spcPct val="0"/>
              </a:spcAft>
              <a:buClr>
                <a:srgbClr val="B1B1B1"/>
              </a:buClr>
            </a:pPr>
            <a:endParaRPr lang="en-AU" sz="2400" i="1" dirty="0">
              <a:solidFill>
                <a:prstClr val="black">
                  <a:lumMod val="75000"/>
                  <a:lumOff val="25000"/>
                </a:prstClr>
              </a:solidFill>
              <a:latin typeface="+mj-lt"/>
              <a:ea typeface="ＭＳ Ｐゴシック" pitchFamily="34" charset="-128"/>
            </a:endParaRPr>
          </a:p>
          <a:p>
            <a:pPr fontAlgn="base">
              <a:lnSpc>
                <a:spcPct val="90000"/>
              </a:lnSpc>
              <a:spcBef>
                <a:spcPct val="20000"/>
              </a:spcBef>
              <a:spcAft>
                <a:spcPct val="0"/>
              </a:spcAft>
              <a:buClr>
                <a:srgbClr val="B1B1B1"/>
              </a:buClr>
            </a:pPr>
            <a:endParaRPr lang="en-AU" sz="2400" i="1" dirty="0">
              <a:solidFill>
                <a:prstClr val="black">
                  <a:lumMod val="75000"/>
                  <a:lumOff val="25000"/>
                </a:prstClr>
              </a:solidFill>
              <a:latin typeface="+mj-lt"/>
              <a:ea typeface="ＭＳ Ｐゴシック" pitchFamily="34" charset="-128"/>
            </a:endParaRPr>
          </a:p>
          <a:p>
            <a:pPr marL="342900" indent="-342900" fontAlgn="base">
              <a:lnSpc>
                <a:spcPct val="90000"/>
              </a:lnSpc>
              <a:spcBef>
                <a:spcPct val="20000"/>
              </a:spcBef>
              <a:spcAft>
                <a:spcPct val="0"/>
              </a:spcAft>
              <a:buClr>
                <a:srgbClr val="B1B1B1"/>
              </a:buClr>
              <a:buFontTx/>
              <a:buChar char="•"/>
            </a:pPr>
            <a:endParaRPr lang="en-AU" sz="2400" dirty="0">
              <a:solidFill>
                <a:prstClr val="black">
                  <a:lumMod val="75000"/>
                  <a:lumOff val="25000"/>
                </a:prstClr>
              </a:solidFill>
              <a:latin typeface="+mj-lt"/>
              <a:ea typeface="ＭＳ Ｐゴシック" pitchFamily="34" charset="-128"/>
            </a:endParaRPr>
          </a:p>
        </p:txBody>
      </p:sp>
      <p:graphicFrame>
        <p:nvGraphicFramePr>
          <p:cNvPr id="1798152" name="Object 8"/>
          <p:cNvGraphicFramePr>
            <a:graphicFrameLocks noChangeAspect="1"/>
          </p:cNvGraphicFramePr>
          <p:nvPr/>
        </p:nvGraphicFramePr>
        <p:xfrm>
          <a:off x="2845217" y="2241547"/>
          <a:ext cx="5456237" cy="847725"/>
        </p:xfrm>
        <a:graphic>
          <a:graphicData uri="http://schemas.openxmlformats.org/presentationml/2006/ole">
            <mc:AlternateContent xmlns:mc="http://schemas.openxmlformats.org/markup-compatibility/2006">
              <mc:Choice xmlns:v="urn:schemas-microsoft-com:vml" Requires="v">
                <p:oleObj name="Visio" r:id="rId3" imgW="5455682" imgH="847606" progId="Visio.Drawing.11">
                  <p:embed/>
                </p:oleObj>
              </mc:Choice>
              <mc:Fallback>
                <p:oleObj name="Visio" r:id="rId3" imgW="5455682" imgH="847606" progId="Visio.Drawing.11">
                  <p:embed/>
                  <p:pic>
                    <p:nvPicPr>
                      <p:cNvPr id="179815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5217" y="2241547"/>
                        <a:ext cx="5456237" cy="847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6" name="Object 6"/>
          <p:cNvGraphicFramePr>
            <a:graphicFrameLocks noChangeAspect="1"/>
          </p:cNvGraphicFramePr>
          <p:nvPr/>
        </p:nvGraphicFramePr>
        <p:xfrm>
          <a:off x="2845217" y="5077852"/>
          <a:ext cx="5456237" cy="1637441"/>
        </p:xfrm>
        <a:graphic>
          <a:graphicData uri="http://schemas.openxmlformats.org/presentationml/2006/ole">
            <mc:AlternateContent xmlns:mc="http://schemas.openxmlformats.org/markup-compatibility/2006">
              <mc:Choice xmlns:v="urn:schemas-microsoft-com:vml" Requires="v">
                <p:oleObj name="Visio" r:id="rId5" imgW="6083760" imgH="1825228" progId="Visio.Drawing.11">
                  <p:embed/>
                </p:oleObj>
              </mc:Choice>
              <mc:Fallback>
                <p:oleObj name="Visio" r:id="rId5" imgW="6083760" imgH="1825228" progId="Visio.Drawing.11">
                  <p:embed/>
                  <p:pic>
                    <p:nvPicPr>
                      <p:cNvPr id="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5217" y="5077852"/>
                        <a:ext cx="5456237" cy="1637441"/>
                      </a:xfrm>
                      <a:prstGeom prst="rect">
                        <a:avLst/>
                      </a:prstGeom>
                      <a:noFill/>
                      <a:ln>
                        <a:noFill/>
                      </a:ln>
                      <a:effectLst/>
                    </p:spPr>
                  </p:pic>
                </p:oleObj>
              </mc:Fallback>
            </mc:AlternateContent>
          </a:graphicData>
        </a:graphic>
      </p:graphicFrame>
      <p:sp>
        <p:nvSpPr>
          <p:cNvPr id="4" name="Rectangle 3"/>
          <p:cNvSpPr/>
          <p:nvPr/>
        </p:nvSpPr>
        <p:spPr>
          <a:xfrm>
            <a:off x="510989" y="3302531"/>
            <a:ext cx="10035518" cy="1501950"/>
          </a:xfrm>
          <a:prstGeom prst="rect">
            <a:avLst/>
          </a:prstGeom>
        </p:spPr>
        <p:txBody>
          <a:bodyPr wrap="square">
            <a:spAutoFit/>
          </a:bodyPr>
          <a:lstStyle/>
          <a:p>
            <a:pPr lvl="0" fontAlgn="base">
              <a:lnSpc>
                <a:spcPct val="90000"/>
              </a:lnSpc>
              <a:spcBef>
                <a:spcPct val="20000"/>
              </a:spcBef>
              <a:spcAft>
                <a:spcPct val="0"/>
              </a:spcAft>
              <a:buClr>
                <a:srgbClr val="B1B1B1"/>
              </a:buClr>
            </a:pPr>
            <a:r>
              <a:rPr lang="en-AU" sz="2400" b="1" dirty="0">
                <a:solidFill>
                  <a:prstClr val="black">
                    <a:lumMod val="75000"/>
                    <a:lumOff val="25000"/>
                  </a:prstClr>
                </a:solidFill>
                <a:ea typeface="ＭＳ Ｐゴシック" pitchFamily="34" charset="-128"/>
              </a:rPr>
              <a:t>Lane</a:t>
            </a:r>
          </a:p>
          <a:p>
            <a:pPr lvl="0" algn="l" fontAlgn="base">
              <a:lnSpc>
                <a:spcPct val="90000"/>
              </a:lnSpc>
              <a:spcBef>
                <a:spcPct val="20000"/>
              </a:spcBef>
              <a:spcAft>
                <a:spcPct val="0"/>
              </a:spcAft>
              <a:buClr>
                <a:srgbClr val="B1B1B1"/>
              </a:buClr>
            </a:pPr>
            <a:r>
              <a:rPr lang="en-AU" sz="2400" dirty="0">
                <a:solidFill>
                  <a:prstClr val="black">
                    <a:lumMod val="75000"/>
                    <a:lumOff val="25000"/>
                  </a:prstClr>
                </a:solidFill>
                <a:ea typeface="ＭＳ Ｐゴシック" pitchFamily="34" charset="-128"/>
              </a:rPr>
              <a:t>A </a:t>
            </a:r>
            <a:r>
              <a:rPr lang="en-AU" sz="2400" i="1" dirty="0">
                <a:solidFill>
                  <a:prstClr val="black">
                    <a:lumMod val="75000"/>
                    <a:lumOff val="25000"/>
                  </a:prstClr>
                </a:solidFill>
                <a:ea typeface="ＭＳ Ｐゴシック" pitchFamily="34" charset="-128"/>
              </a:rPr>
              <a:t>resource sub-class</a:t>
            </a:r>
            <a:r>
              <a:rPr lang="en-AU" sz="2400" dirty="0">
                <a:solidFill>
                  <a:prstClr val="black">
                    <a:lumMod val="75000"/>
                    <a:lumOff val="25000"/>
                  </a:prstClr>
                </a:solidFill>
                <a:ea typeface="ＭＳ Ｐゴシック" pitchFamily="34" charset="-128"/>
              </a:rPr>
              <a:t> within a pool. Generally used to model departments (e.g. shipping, finance), internal roles (e.g. Manager, Associate), software systems (e.g. ERP, CRM)</a:t>
            </a:r>
          </a:p>
        </p:txBody>
      </p:sp>
    </p:spTree>
    <p:extLst>
      <p:ext uri="{BB962C8B-B14F-4D97-AF65-F5344CB8AC3E}">
        <p14:creationId xmlns:p14="http://schemas.microsoft.com/office/powerpoint/2010/main" val="353772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8147">
                                            <p:txEl>
                                              <p:pRg st="0" end="0"/>
                                            </p:txEl>
                                          </p:spTgt>
                                        </p:tgtEl>
                                        <p:attrNameLst>
                                          <p:attrName>style.visibility</p:attrName>
                                        </p:attrNameLst>
                                      </p:cBhvr>
                                      <p:to>
                                        <p:strVal val="visible"/>
                                      </p:to>
                                    </p:set>
                                    <p:animEffect transition="in" filter="fade">
                                      <p:cBhvr>
                                        <p:cTn id="7" dur="500"/>
                                        <p:tgtEl>
                                          <p:spTgt spid="17981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98147">
                                            <p:txEl>
                                              <p:pRg st="1" end="1"/>
                                            </p:txEl>
                                          </p:spTgt>
                                        </p:tgtEl>
                                        <p:attrNameLst>
                                          <p:attrName>style.visibility</p:attrName>
                                        </p:attrNameLst>
                                      </p:cBhvr>
                                      <p:to>
                                        <p:strVal val="visible"/>
                                      </p:to>
                                    </p:set>
                                    <p:animEffect transition="in" filter="fade">
                                      <p:cBhvr>
                                        <p:cTn id="10" dur="500"/>
                                        <p:tgtEl>
                                          <p:spTgt spid="1798147">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98152"/>
                                        </p:tgtEl>
                                        <p:attrNameLst>
                                          <p:attrName>style.visibility</p:attrName>
                                        </p:attrNameLst>
                                      </p:cBhvr>
                                      <p:to>
                                        <p:strVal val="visible"/>
                                      </p:to>
                                    </p:set>
                                    <p:animEffect transition="in" filter="fade">
                                      <p:cBhvr>
                                        <p:cTn id="14" dur="500"/>
                                        <p:tgtEl>
                                          <p:spTgt spid="179815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Order-to-cash process with lanes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7719" y="1404932"/>
            <a:ext cx="8132682" cy="4965217"/>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5383" y="1372357"/>
            <a:ext cx="7865075" cy="498316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1186" y="1408012"/>
            <a:ext cx="7613929" cy="299089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80565" y="1178123"/>
            <a:ext cx="9081247" cy="5550041"/>
          </a:xfrm>
          <a:prstGeom prst="rect">
            <a:avLst/>
          </a:prstGeom>
        </p:spPr>
      </p:pic>
    </p:spTree>
    <p:extLst>
      <p:ext uri="{BB962C8B-B14F-4D97-AF65-F5344CB8AC3E}">
        <p14:creationId xmlns:p14="http://schemas.microsoft.com/office/powerpoint/2010/main" val="192030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0195" name="Rectangle 3"/>
          <p:cNvSpPr>
            <a:spLocks noChangeArrowheads="1"/>
          </p:cNvSpPr>
          <p:nvPr/>
        </p:nvSpPr>
        <p:spPr bwMode="auto">
          <a:xfrm>
            <a:off x="770965" y="968820"/>
            <a:ext cx="9535791" cy="3176348"/>
          </a:xfrm>
          <a:prstGeom prst="rect">
            <a:avLst/>
          </a:prstGeom>
          <a:noFill/>
          <a:ln w="9525">
            <a:noFill/>
            <a:miter lim="800000"/>
            <a:headEnd/>
            <a:tailEnd/>
          </a:ln>
          <a:effectLst/>
        </p:spPr>
        <p:txBody>
          <a:bodyPr/>
          <a:lstStyle/>
          <a:p>
            <a:pPr algn="l" fontAlgn="base">
              <a:spcBef>
                <a:spcPct val="20000"/>
              </a:spcBef>
              <a:spcAft>
                <a:spcPct val="0"/>
              </a:spcAft>
              <a:buClr>
                <a:srgbClr val="B1B1B1"/>
              </a:buClr>
            </a:pPr>
            <a:r>
              <a:rPr lang="en-AU" sz="2400" dirty="0">
                <a:solidFill>
                  <a:prstClr val="black">
                    <a:lumMod val="75000"/>
                    <a:lumOff val="25000"/>
                  </a:prstClr>
                </a:solidFill>
                <a:ea typeface="ＭＳ Ｐゴシック" pitchFamily="34" charset="-128"/>
              </a:rPr>
              <a:t>A </a:t>
            </a:r>
            <a:r>
              <a:rPr lang="en-AU" sz="2400" i="1" dirty="0">
                <a:solidFill>
                  <a:prstClr val="black">
                    <a:lumMod val="75000"/>
                    <a:lumOff val="25000"/>
                  </a:prstClr>
                </a:solidFill>
                <a:ea typeface="ＭＳ Ｐゴシック" pitchFamily="34" charset="-128"/>
              </a:rPr>
              <a:t>Message Flow </a:t>
            </a:r>
            <a:r>
              <a:rPr lang="en-AU" sz="2400" dirty="0">
                <a:solidFill>
                  <a:prstClr val="black">
                    <a:lumMod val="75000"/>
                    <a:lumOff val="25000"/>
                  </a:prstClr>
                </a:solidFill>
                <a:ea typeface="ＭＳ Ｐゴシック" pitchFamily="34" charset="-128"/>
              </a:rPr>
              <a:t>represents a flow of information between two process parties (Pools)</a:t>
            </a:r>
          </a:p>
          <a:p>
            <a:pPr marL="742950" lvl="1" indent="-285750" fontAlgn="base">
              <a:spcBef>
                <a:spcPct val="20000"/>
              </a:spcBef>
              <a:spcAft>
                <a:spcPct val="0"/>
              </a:spcAft>
              <a:buClr>
                <a:srgbClr val="B1B1B1"/>
              </a:buClr>
              <a:buFontTx/>
              <a:buChar char="–"/>
            </a:pPr>
            <a:endParaRPr lang="en-AU"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2000"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2000"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2000"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2000"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2000"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2000" dirty="0">
              <a:solidFill>
                <a:prstClr val="black">
                  <a:lumMod val="75000"/>
                  <a:lumOff val="25000"/>
                </a:prstClr>
              </a:solidFill>
              <a:ea typeface="ＭＳ Ｐゴシック" pitchFamily="34" charset="-128"/>
            </a:endParaRPr>
          </a:p>
        </p:txBody>
      </p:sp>
      <p:graphicFrame>
        <p:nvGraphicFramePr>
          <p:cNvPr id="1800196" name="Object 4"/>
          <p:cNvGraphicFramePr>
            <a:graphicFrameLocks noGrp="1" noChangeAspect="1"/>
          </p:cNvGraphicFramePr>
          <p:nvPr>
            <p:ph idx="1"/>
          </p:nvPr>
        </p:nvGraphicFramePr>
        <p:xfrm>
          <a:off x="5454651" y="1550988"/>
          <a:ext cx="690563" cy="1058862"/>
        </p:xfrm>
        <a:graphic>
          <a:graphicData uri="http://schemas.openxmlformats.org/presentationml/2006/ole">
            <mc:AlternateContent xmlns:mc="http://schemas.openxmlformats.org/markup-compatibility/2006">
              <mc:Choice xmlns:v="urn:schemas-microsoft-com:vml" Requires="v">
                <p:oleObj name="Visio" r:id="rId3" imgW="464477" imgH="713136" progId="Visio.Drawing.11">
                  <p:embed/>
                </p:oleObj>
              </mc:Choice>
              <mc:Fallback>
                <p:oleObj name="Visio" r:id="rId3" imgW="464477" imgH="713136" progId="Visio.Drawing.11">
                  <p:embed/>
                  <p:pic>
                    <p:nvPicPr>
                      <p:cNvPr id="1800196" name="Object 4"/>
                      <p:cNvPicPr>
                        <a:picLocks noChangeAspect="1" noChangeArrowheads="1"/>
                      </p:cNvPicPr>
                      <p:nvPr/>
                    </p:nvPicPr>
                    <p:blipFill>
                      <a:blip r:embed="rId4"/>
                      <a:srcRect/>
                      <a:stretch>
                        <a:fillRect/>
                      </a:stretch>
                    </p:blipFill>
                    <p:spPr bwMode="auto">
                      <a:xfrm>
                        <a:off x="5454651" y="1550988"/>
                        <a:ext cx="690563" cy="1058862"/>
                      </a:xfrm>
                      <a:prstGeom prst="rect">
                        <a:avLst/>
                      </a:prstGeom>
                      <a:noFill/>
                    </p:spPr>
                  </p:pic>
                </p:oleObj>
              </mc:Fallback>
            </mc:AlternateContent>
          </a:graphicData>
        </a:graphic>
      </p:graphicFrame>
      <p:sp>
        <p:nvSpPr>
          <p:cNvPr id="1800194" name="Rectangle 2"/>
          <p:cNvSpPr>
            <a:spLocks noGrp="1" noChangeArrowheads="1"/>
          </p:cNvSpPr>
          <p:nvPr>
            <p:ph type="title"/>
          </p:nvPr>
        </p:nvSpPr>
        <p:spPr>
          <a:xfrm>
            <a:off x="770965" y="90450"/>
            <a:ext cx="8064896" cy="792088"/>
          </a:xfrm>
        </p:spPr>
        <p:txBody>
          <a:bodyPr/>
          <a:lstStyle/>
          <a:p>
            <a:r>
              <a:rPr lang="en-AU" sz="2800" dirty="0"/>
              <a:t>Message Flow</a:t>
            </a:r>
          </a:p>
        </p:txBody>
      </p:sp>
      <p:sp>
        <p:nvSpPr>
          <p:cNvPr id="2" name="Slide Number Placeholder 1"/>
          <p:cNvSpPr>
            <a:spLocks noGrp="1"/>
          </p:cNvSpPr>
          <p:nvPr>
            <p:ph type="sldNum" sz="quarter" idx="11"/>
          </p:nvPr>
        </p:nvSpPr>
        <p:spPr>
          <a:xfrm>
            <a:off x="9770751" y="6606585"/>
            <a:ext cx="533400" cy="152400"/>
          </a:xfrm>
        </p:spPr>
        <p:txBody>
          <a:bodyPr/>
          <a:lstStyle/>
          <a:p>
            <a:fld id="{F06E539D-8AB8-485C-BFEF-50E8D5427D32}" type="slidenum">
              <a:rPr lang="en-AU" smtClean="0">
                <a:solidFill>
                  <a:prstClr val="black">
                    <a:lumMod val="50000"/>
                    <a:lumOff val="50000"/>
                  </a:prstClr>
                </a:solidFill>
              </a:rPr>
              <a:pPr/>
              <a:t>42</a:t>
            </a:fld>
            <a:endParaRPr lang="en-AU">
              <a:solidFill>
                <a:prstClr val="black">
                  <a:lumMod val="50000"/>
                  <a:lumOff val="50000"/>
                </a:prstClr>
              </a:solidFill>
            </a:endParaRPr>
          </a:p>
        </p:txBody>
      </p:sp>
      <p:sp>
        <p:nvSpPr>
          <p:cNvPr id="4" name="Rectangle 3"/>
          <p:cNvSpPr/>
          <p:nvPr/>
        </p:nvSpPr>
        <p:spPr>
          <a:xfrm>
            <a:off x="672354" y="2618080"/>
            <a:ext cx="9631798" cy="1815882"/>
          </a:xfrm>
          <a:prstGeom prst="rect">
            <a:avLst/>
          </a:prstGeom>
        </p:spPr>
        <p:txBody>
          <a:bodyPr wrap="square">
            <a:spAutoFit/>
          </a:bodyPr>
          <a:lstStyle/>
          <a:p>
            <a:pPr algn="l" fontAlgn="base">
              <a:spcBef>
                <a:spcPct val="20000"/>
              </a:spcBef>
              <a:spcAft>
                <a:spcPct val="0"/>
              </a:spcAft>
              <a:buClr>
                <a:srgbClr val="B1B1B1"/>
              </a:buClr>
            </a:pPr>
            <a:r>
              <a:rPr lang="en-AU" sz="2400" dirty="0">
                <a:solidFill>
                  <a:prstClr val="black">
                    <a:lumMod val="75000"/>
                    <a:lumOff val="25000"/>
                  </a:prstClr>
                </a:solidFill>
                <a:ea typeface="ＭＳ Ｐゴシック" pitchFamily="34" charset="-128"/>
              </a:rPr>
              <a:t>A Message Flow can connect:</a:t>
            </a:r>
          </a:p>
          <a:p>
            <a:pPr marL="285750" indent="-285750" fontAlgn="base">
              <a:spcBef>
                <a:spcPct val="20000"/>
              </a:spcBef>
              <a:spcAft>
                <a:spcPct val="0"/>
              </a:spcAft>
              <a:buClr>
                <a:srgbClr val="B1B1B1"/>
              </a:buClr>
              <a:buFont typeface="Arial" panose="020B0604020202020204" pitchFamily="34" charset="0"/>
              <a:buChar char="•"/>
            </a:pPr>
            <a:r>
              <a:rPr lang="en-AU" sz="2000" dirty="0">
                <a:solidFill>
                  <a:prstClr val="black">
                    <a:lumMod val="75000"/>
                    <a:lumOff val="25000"/>
                  </a:prstClr>
                </a:solidFill>
                <a:ea typeface="ＭＳ Ｐゴシック" pitchFamily="34" charset="-128"/>
              </a:rPr>
              <a:t>directly to the boundary of a Pool </a:t>
            </a:r>
            <a:r>
              <a:rPr lang="en-AU" sz="2000" dirty="0">
                <a:solidFill>
                  <a:prstClr val="black"/>
                </a:solidFill>
                <a:sym typeface="Wingdings" pitchFamily="2" charset="2"/>
              </a:rPr>
              <a:t></a:t>
            </a:r>
            <a:r>
              <a:rPr lang="en-AU" sz="2000" dirty="0">
                <a:solidFill>
                  <a:prstClr val="black">
                    <a:lumMod val="75000"/>
                    <a:lumOff val="25000"/>
                  </a:prstClr>
                </a:solidFill>
                <a:ea typeface="ＭＳ Ｐゴシック" pitchFamily="34" charset="-128"/>
              </a:rPr>
              <a:t> captures an </a:t>
            </a:r>
            <a:r>
              <a:rPr lang="en-AU" sz="2000" i="1" dirty="0">
                <a:solidFill>
                  <a:prstClr val="black">
                    <a:lumMod val="75000"/>
                    <a:lumOff val="25000"/>
                  </a:prstClr>
                </a:solidFill>
                <a:ea typeface="ＭＳ Ｐゴシック" pitchFamily="34" charset="-128"/>
              </a:rPr>
              <a:t>informative </a:t>
            </a:r>
            <a:r>
              <a:rPr lang="en-AU" sz="2000" dirty="0">
                <a:solidFill>
                  <a:prstClr val="black">
                    <a:lumMod val="75000"/>
                    <a:lumOff val="25000"/>
                  </a:prstClr>
                </a:solidFill>
                <a:ea typeface="ＭＳ Ｐゴシック" pitchFamily="34" charset="-128"/>
              </a:rPr>
              <a:t>message to/from that party</a:t>
            </a:r>
          </a:p>
          <a:p>
            <a:pPr marL="285750" indent="-285750" fontAlgn="base">
              <a:spcBef>
                <a:spcPct val="20000"/>
              </a:spcBef>
              <a:spcAft>
                <a:spcPct val="0"/>
              </a:spcAft>
              <a:buClr>
                <a:srgbClr val="B1B1B1"/>
              </a:buClr>
              <a:buFont typeface="Arial" panose="020B0604020202020204" pitchFamily="34" charset="0"/>
              <a:buChar char="•"/>
            </a:pPr>
            <a:r>
              <a:rPr lang="en-AU" sz="2000" dirty="0">
                <a:solidFill>
                  <a:prstClr val="black">
                    <a:lumMod val="75000"/>
                    <a:lumOff val="25000"/>
                  </a:prstClr>
                </a:solidFill>
                <a:ea typeface="ＭＳ Ｐゴシック" pitchFamily="34" charset="-128"/>
              </a:rPr>
              <a:t>to a specific activity or event within that Pool </a:t>
            </a:r>
            <a:r>
              <a:rPr lang="en-AU" sz="2000" dirty="0">
                <a:solidFill>
                  <a:prstClr val="black"/>
                </a:solidFill>
                <a:sym typeface="Wingdings" pitchFamily="2" charset="2"/>
              </a:rPr>
              <a:t></a:t>
            </a:r>
            <a:r>
              <a:rPr lang="en-AU" sz="2000" dirty="0">
                <a:solidFill>
                  <a:prstClr val="black">
                    <a:lumMod val="75000"/>
                    <a:lumOff val="25000"/>
                  </a:prstClr>
                </a:solidFill>
                <a:ea typeface="ＭＳ Ｐゴシック" pitchFamily="34" charset="-128"/>
              </a:rPr>
              <a:t> captures a message that triggers a specific activity/event within that party</a:t>
            </a:r>
          </a:p>
        </p:txBody>
      </p:sp>
      <p:grpSp>
        <p:nvGrpSpPr>
          <p:cNvPr id="3" name="Group 2">
            <a:extLst>
              <a:ext uri="{FF2B5EF4-FFF2-40B4-BE49-F238E27FC236}">
                <a16:creationId xmlns:a16="http://schemas.microsoft.com/office/drawing/2014/main" id="{48F275A2-9E45-4DF6-9BDF-98BB1A09CC3C}"/>
              </a:ext>
            </a:extLst>
          </p:cNvPr>
          <p:cNvGrpSpPr/>
          <p:nvPr/>
        </p:nvGrpSpPr>
        <p:grpSpPr>
          <a:xfrm>
            <a:off x="1638825" y="4607862"/>
            <a:ext cx="6859717" cy="2029807"/>
            <a:chOff x="2598050" y="4771533"/>
            <a:chExt cx="6176601" cy="1776486"/>
          </a:xfrm>
        </p:grpSpPr>
        <p:graphicFrame>
          <p:nvGraphicFramePr>
            <p:cNvPr id="1800201" name="Object 9"/>
            <p:cNvGraphicFramePr>
              <a:graphicFrameLocks noChangeAspect="1"/>
            </p:cNvGraphicFramePr>
            <p:nvPr/>
          </p:nvGraphicFramePr>
          <p:xfrm>
            <a:off x="2598050" y="4784321"/>
            <a:ext cx="3315067" cy="1763698"/>
          </p:xfrm>
          <a:graphic>
            <a:graphicData uri="http://schemas.openxmlformats.org/presentationml/2006/ole">
              <mc:AlternateContent xmlns:mc="http://schemas.openxmlformats.org/markup-compatibility/2006">
                <mc:Choice xmlns:v="urn:schemas-microsoft-com:vml" Requires="v">
                  <p:oleObj name="Visio" r:id="rId5" imgW="5457771" imgH="2901473" progId="Visio.Drawing.11">
                    <p:embed/>
                  </p:oleObj>
                </mc:Choice>
                <mc:Fallback>
                  <p:oleObj name="Visio" r:id="rId5" imgW="5457771" imgH="2901473" progId="Visio.Drawing.11">
                    <p:embed/>
                    <p:pic>
                      <p:nvPicPr>
                        <p:cNvPr id="1800201" name="Object 9"/>
                        <p:cNvPicPr>
                          <a:picLocks noChangeAspect="1" noChangeArrowheads="1"/>
                        </p:cNvPicPr>
                        <p:nvPr/>
                      </p:nvPicPr>
                      <p:blipFill>
                        <a:blip r:embed="rId6"/>
                        <a:srcRect/>
                        <a:stretch>
                          <a:fillRect/>
                        </a:stretch>
                      </p:blipFill>
                      <p:spPr bwMode="auto">
                        <a:xfrm>
                          <a:off x="2598050" y="4784321"/>
                          <a:ext cx="3315067" cy="1763698"/>
                        </a:xfrm>
                        <a:prstGeom prst="rect">
                          <a:avLst/>
                        </a:prstGeom>
                        <a:noFill/>
                        <a:ln>
                          <a:noFill/>
                        </a:ln>
                        <a:effectLst/>
                      </p:spPr>
                    </p:pic>
                  </p:oleObj>
                </mc:Fallback>
              </mc:AlternateContent>
            </a:graphicData>
          </a:graphic>
        </p:graphicFrame>
        <p:graphicFrame>
          <p:nvGraphicFramePr>
            <p:cNvPr id="7" name="Object 9"/>
            <p:cNvGraphicFramePr>
              <a:graphicFrameLocks noChangeAspect="1"/>
            </p:cNvGraphicFramePr>
            <p:nvPr/>
          </p:nvGraphicFramePr>
          <p:xfrm>
            <a:off x="7023189" y="4771533"/>
            <a:ext cx="1751462" cy="1763698"/>
          </p:xfrm>
          <a:graphic>
            <a:graphicData uri="http://schemas.openxmlformats.org/presentationml/2006/ole">
              <mc:AlternateContent xmlns:mc="http://schemas.openxmlformats.org/markup-compatibility/2006">
                <mc:Choice xmlns:v="urn:schemas-microsoft-com:vml" Requires="v">
                  <p:oleObj name="Visio" r:id="rId7" imgW="3116620" imgH="3136057" progId="Visio.Drawing.11">
                    <p:embed/>
                  </p:oleObj>
                </mc:Choice>
                <mc:Fallback>
                  <p:oleObj name="Visio" r:id="rId7" imgW="3116620" imgH="3136057" progId="Visio.Drawing.11">
                    <p:embed/>
                    <p:pic>
                      <p:nvPicPr>
                        <p:cNvPr id="7" name="Object 9"/>
                        <p:cNvPicPr>
                          <a:picLocks noChangeAspect="1" noChangeArrowheads="1"/>
                        </p:cNvPicPr>
                        <p:nvPr/>
                      </p:nvPicPr>
                      <p:blipFill>
                        <a:blip r:embed="rId8"/>
                        <a:srcRect/>
                        <a:stretch>
                          <a:fillRect/>
                        </a:stretch>
                      </p:blipFill>
                      <p:spPr bwMode="auto">
                        <a:xfrm>
                          <a:off x="7023189" y="4771533"/>
                          <a:ext cx="1751462" cy="1763698"/>
                        </a:xfrm>
                        <a:prstGeom prst="rect">
                          <a:avLst/>
                        </a:prstGeom>
                        <a:noFill/>
                        <a:ln>
                          <a:noFill/>
                        </a:ln>
                        <a:effectLst/>
                      </p:spPr>
                    </p:pic>
                  </p:oleObj>
                </mc:Fallback>
              </mc:AlternateContent>
            </a:graphicData>
          </a:graphic>
        </p:graphicFrame>
        <p:graphicFrame>
          <p:nvGraphicFramePr>
            <p:cNvPr id="9" name="Object 9"/>
            <p:cNvGraphicFramePr>
              <a:graphicFrameLocks noChangeAspect="1"/>
            </p:cNvGraphicFramePr>
            <p:nvPr/>
          </p:nvGraphicFramePr>
          <p:xfrm>
            <a:off x="7008501" y="5871657"/>
            <a:ext cx="1752600" cy="663575"/>
          </p:xfrm>
          <a:graphic>
            <a:graphicData uri="http://schemas.openxmlformats.org/presentationml/2006/ole">
              <mc:AlternateContent xmlns:mc="http://schemas.openxmlformats.org/markup-compatibility/2006">
                <mc:Choice xmlns:v="urn:schemas-microsoft-com:vml" Requires="v">
                  <p:oleObj name="Visio" r:id="rId9" imgW="3116620" imgH="1177613" progId="Visio.Drawing.11">
                    <p:embed/>
                  </p:oleObj>
                </mc:Choice>
                <mc:Fallback>
                  <p:oleObj name="Visio" r:id="rId9" imgW="3116620" imgH="1177613" progId="Visio.Drawing.11">
                    <p:embed/>
                    <p:pic>
                      <p:nvPicPr>
                        <p:cNvPr id="9" name="Object 9"/>
                        <p:cNvPicPr>
                          <a:picLocks noChangeAspect="1" noChangeArrowheads="1"/>
                        </p:cNvPicPr>
                        <p:nvPr/>
                      </p:nvPicPr>
                      <p:blipFill>
                        <a:blip r:embed="rId10"/>
                        <a:srcRect/>
                        <a:stretch>
                          <a:fillRect/>
                        </a:stretch>
                      </p:blipFill>
                      <p:spPr bwMode="auto">
                        <a:xfrm>
                          <a:off x="7008501" y="5871657"/>
                          <a:ext cx="1752600" cy="663575"/>
                        </a:xfrm>
                        <a:prstGeom prst="rect">
                          <a:avLst/>
                        </a:prstGeom>
                        <a:noFill/>
                        <a:ln>
                          <a:noFill/>
                        </a:ln>
                        <a:effectLst/>
                      </p:spPr>
                    </p:pic>
                  </p:oleObj>
                </mc:Fallback>
              </mc:AlternateContent>
            </a:graphicData>
          </a:graphic>
        </p:graphicFrame>
        <p:graphicFrame>
          <p:nvGraphicFramePr>
            <p:cNvPr id="10" name="Object 9"/>
            <p:cNvGraphicFramePr>
              <a:graphicFrameLocks noChangeAspect="1"/>
            </p:cNvGraphicFramePr>
            <p:nvPr/>
          </p:nvGraphicFramePr>
          <p:xfrm>
            <a:off x="7005379" y="4776714"/>
            <a:ext cx="1751012" cy="641350"/>
          </p:xfrm>
          <a:graphic>
            <a:graphicData uri="http://schemas.openxmlformats.org/presentationml/2006/ole">
              <mc:AlternateContent xmlns:mc="http://schemas.openxmlformats.org/markup-compatibility/2006">
                <mc:Choice xmlns:v="urn:schemas-microsoft-com:vml" Requires="v">
                  <p:oleObj name="Visio" r:id="rId11" imgW="3116620" imgH="1139409" progId="Visio.Drawing.11">
                    <p:embed/>
                  </p:oleObj>
                </mc:Choice>
                <mc:Fallback>
                  <p:oleObj name="Visio" r:id="rId11" imgW="3116620" imgH="1139409" progId="Visio.Drawing.11">
                    <p:embed/>
                    <p:pic>
                      <p:nvPicPr>
                        <p:cNvPr id="10" name="Object 9"/>
                        <p:cNvPicPr>
                          <a:picLocks noChangeAspect="1" noChangeArrowheads="1"/>
                        </p:cNvPicPr>
                        <p:nvPr/>
                      </p:nvPicPr>
                      <p:blipFill>
                        <a:blip r:embed="rId12"/>
                        <a:srcRect/>
                        <a:stretch>
                          <a:fillRect/>
                        </a:stretch>
                      </p:blipFill>
                      <p:spPr bwMode="auto">
                        <a:xfrm>
                          <a:off x="7005379" y="4776714"/>
                          <a:ext cx="1751012" cy="641350"/>
                        </a:xfrm>
                        <a:prstGeom prst="rect">
                          <a:avLst/>
                        </a:prstGeom>
                        <a:noFill/>
                        <a:ln>
                          <a:noFill/>
                        </a:ln>
                        <a:effectLst/>
                      </p:spPr>
                    </p:pic>
                  </p:oleObj>
                </mc:Fallback>
              </mc:AlternateContent>
            </a:graphicData>
          </a:graphic>
        </p:graphicFrame>
        <p:graphicFrame>
          <p:nvGraphicFramePr>
            <p:cNvPr id="8" name="Object 9"/>
            <p:cNvGraphicFramePr>
              <a:graphicFrameLocks noChangeAspect="1"/>
            </p:cNvGraphicFramePr>
            <p:nvPr/>
          </p:nvGraphicFramePr>
          <p:xfrm>
            <a:off x="7005379" y="4771533"/>
            <a:ext cx="1751462" cy="1763698"/>
          </p:xfrm>
          <a:graphic>
            <a:graphicData uri="http://schemas.openxmlformats.org/presentationml/2006/ole">
              <mc:AlternateContent xmlns:mc="http://schemas.openxmlformats.org/markup-compatibility/2006">
                <mc:Choice xmlns:v="urn:schemas-microsoft-com:vml" Requires="v">
                  <p:oleObj name="Visio" r:id="rId13" imgW="3116620" imgH="3136057" progId="Visio.Drawing.11">
                    <p:embed/>
                  </p:oleObj>
                </mc:Choice>
                <mc:Fallback>
                  <p:oleObj name="Visio" r:id="rId13" imgW="3116620" imgH="3136057" progId="Visio.Drawing.11">
                    <p:embed/>
                    <p:pic>
                      <p:nvPicPr>
                        <p:cNvPr id="8" name="Object 9"/>
                        <p:cNvPicPr>
                          <a:picLocks noChangeAspect="1" noChangeArrowheads="1"/>
                        </p:cNvPicPr>
                        <p:nvPr/>
                      </p:nvPicPr>
                      <p:blipFill>
                        <a:blip r:embed="rId14"/>
                        <a:srcRect/>
                        <a:stretch>
                          <a:fillRect/>
                        </a:stretch>
                      </p:blipFill>
                      <p:spPr bwMode="auto">
                        <a:xfrm>
                          <a:off x="7005379" y="4771533"/>
                          <a:ext cx="1751462" cy="1763698"/>
                        </a:xfrm>
                        <a:prstGeom prst="rect">
                          <a:avLst/>
                        </a:prstGeom>
                        <a:noFill/>
                        <a:ln>
                          <a:noFill/>
                        </a:ln>
                        <a:effectLst/>
                      </p:spPr>
                    </p:pic>
                  </p:oleObj>
                </mc:Fallback>
              </mc:AlternateContent>
            </a:graphicData>
          </a:graphic>
        </p:graphicFrame>
        <p:graphicFrame>
          <p:nvGraphicFramePr>
            <p:cNvPr id="12" name="Object 9"/>
            <p:cNvGraphicFramePr>
              <a:graphicFrameLocks noChangeAspect="1"/>
            </p:cNvGraphicFramePr>
            <p:nvPr/>
          </p:nvGraphicFramePr>
          <p:xfrm>
            <a:off x="2670959" y="5766851"/>
            <a:ext cx="1598612" cy="723900"/>
          </p:xfrm>
          <a:graphic>
            <a:graphicData uri="http://schemas.openxmlformats.org/presentationml/2006/ole">
              <mc:AlternateContent xmlns:mc="http://schemas.openxmlformats.org/markup-compatibility/2006">
                <mc:Choice xmlns:v="urn:schemas-microsoft-com:vml" Requires="v">
                  <p:oleObj name="Visio" r:id="rId15" imgW="2633376" imgH="1192358" progId="Visio.Drawing.11">
                    <p:embed/>
                  </p:oleObj>
                </mc:Choice>
                <mc:Fallback>
                  <p:oleObj name="Visio" r:id="rId15" imgW="2633376" imgH="1192358" progId="Visio.Drawing.11">
                    <p:embed/>
                    <p:pic>
                      <p:nvPicPr>
                        <p:cNvPr id="12" name="Object 9"/>
                        <p:cNvPicPr>
                          <a:picLocks noChangeAspect="1" noChangeArrowheads="1"/>
                        </p:cNvPicPr>
                        <p:nvPr/>
                      </p:nvPicPr>
                      <p:blipFill>
                        <a:blip r:embed="rId16"/>
                        <a:srcRect/>
                        <a:stretch>
                          <a:fillRect/>
                        </a:stretch>
                      </p:blipFill>
                      <p:spPr bwMode="auto">
                        <a:xfrm>
                          <a:off x="2670959" y="5766851"/>
                          <a:ext cx="1598612" cy="723900"/>
                        </a:xfrm>
                        <a:prstGeom prst="rect">
                          <a:avLst/>
                        </a:prstGeom>
                        <a:noFill/>
                        <a:ln>
                          <a:noFill/>
                        </a:ln>
                        <a:effectLst/>
                      </p:spPr>
                    </p:pic>
                  </p:oleObj>
                </mc:Fallback>
              </mc:AlternateContent>
            </a:graphicData>
          </a:graphic>
        </p:graphicFrame>
        <p:graphicFrame>
          <p:nvGraphicFramePr>
            <p:cNvPr id="13" name="Object 9"/>
            <p:cNvGraphicFramePr>
              <a:graphicFrameLocks noChangeAspect="1"/>
            </p:cNvGraphicFramePr>
            <p:nvPr/>
          </p:nvGraphicFramePr>
          <p:xfrm>
            <a:off x="4390432" y="5766851"/>
            <a:ext cx="1457325" cy="723900"/>
          </p:xfrm>
          <a:graphic>
            <a:graphicData uri="http://schemas.openxmlformats.org/presentationml/2006/ole">
              <mc:AlternateContent xmlns:mc="http://schemas.openxmlformats.org/markup-compatibility/2006">
                <mc:Choice xmlns:v="urn:schemas-microsoft-com:vml" Requires="v">
                  <p:oleObj name="Visio" r:id="rId17" imgW="2398792" imgH="1192358" progId="Visio.Drawing.11">
                    <p:embed/>
                  </p:oleObj>
                </mc:Choice>
                <mc:Fallback>
                  <p:oleObj name="Visio" r:id="rId17" imgW="2398792" imgH="1192358" progId="Visio.Drawing.11">
                    <p:embed/>
                    <p:pic>
                      <p:nvPicPr>
                        <p:cNvPr id="13" name="Object 9"/>
                        <p:cNvPicPr>
                          <a:picLocks noChangeAspect="1" noChangeArrowheads="1"/>
                        </p:cNvPicPr>
                        <p:nvPr/>
                      </p:nvPicPr>
                      <p:blipFill>
                        <a:blip r:embed="rId18"/>
                        <a:srcRect/>
                        <a:stretch>
                          <a:fillRect/>
                        </a:stretch>
                      </p:blipFill>
                      <p:spPr bwMode="auto">
                        <a:xfrm>
                          <a:off x="4390432" y="5766851"/>
                          <a:ext cx="1457325" cy="723900"/>
                        </a:xfrm>
                        <a:prstGeom prst="rect">
                          <a:avLst/>
                        </a:prstGeom>
                        <a:noFill/>
                        <a:ln>
                          <a:noFill/>
                        </a:ln>
                        <a:effectLst/>
                      </p:spPr>
                    </p:pic>
                  </p:oleObj>
                </mc:Fallback>
              </mc:AlternateContent>
            </a:graphicData>
          </a:graphic>
        </p:graphicFrame>
        <p:graphicFrame>
          <p:nvGraphicFramePr>
            <p:cNvPr id="14" name="Object 9"/>
            <p:cNvGraphicFramePr>
              <a:graphicFrameLocks noChangeAspect="1"/>
            </p:cNvGraphicFramePr>
            <p:nvPr/>
          </p:nvGraphicFramePr>
          <p:xfrm>
            <a:off x="3483200" y="4803503"/>
            <a:ext cx="200025" cy="1635662"/>
          </p:xfrm>
          <a:graphic>
            <a:graphicData uri="http://schemas.openxmlformats.org/presentationml/2006/ole">
              <mc:AlternateContent xmlns:mc="http://schemas.openxmlformats.org/markup-compatibility/2006">
                <mc:Choice xmlns:v="urn:schemas-microsoft-com:vml" Requires="v">
                  <p:oleObj name="Visio" r:id="rId19" imgW="330429" imgH="2901473" progId="Visio.Drawing.11">
                    <p:embed/>
                  </p:oleObj>
                </mc:Choice>
                <mc:Fallback>
                  <p:oleObj name="Visio" r:id="rId19" imgW="330429" imgH="2901473" progId="Visio.Drawing.11">
                    <p:embed/>
                    <p:pic>
                      <p:nvPicPr>
                        <p:cNvPr id="14" name="Object 9"/>
                        <p:cNvPicPr>
                          <a:picLocks noChangeAspect="1" noChangeArrowheads="1"/>
                        </p:cNvPicPr>
                        <p:nvPr/>
                      </p:nvPicPr>
                      <p:blipFill>
                        <a:blip r:embed="rId20"/>
                        <a:srcRect/>
                        <a:stretch>
                          <a:fillRect/>
                        </a:stretch>
                      </p:blipFill>
                      <p:spPr bwMode="auto">
                        <a:xfrm>
                          <a:off x="3483200" y="4803503"/>
                          <a:ext cx="200025" cy="1635662"/>
                        </a:xfrm>
                        <a:prstGeom prst="rect">
                          <a:avLst/>
                        </a:prstGeom>
                        <a:noFill/>
                        <a:ln>
                          <a:noFill/>
                        </a:ln>
                        <a:effectLst/>
                      </p:spPr>
                    </p:pic>
                  </p:oleObj>
                </mc:Fallback>
              </mc:AlternateContent>
            </a:graphicData>
          </a:graphic>
        </p:graphicFrame>
        <p:graphicFrame>
          <p:nvGraphicFramePr>
            <p:cNvPr id="11" name="Object 9"/>
            <p:cNvGraphicFramePr>
              <a:graphicFrameLocks noChangeAspect="1"/>
            </p:cNvGraphicFramePr>
            <p:nvPr/>
          </p:nvGraphicFramePr>
          <p:xfrm>
            <a:off x="4990507" y="4802199"/>
            <a:ext cx="128587" cy="1643361"/>
          </p:xfrm>
          <a:graphic>
            <a:graphicData uri="http://schemas.openxmlformats.org/presentationml/2006/ole">
              <mc:AlternateContent xmlns:mc="http://schemas.openxmlformats.org/markup-compatibility/2006">
                <mc:Choice xmlns:v="urn:schemas-microsoft-com:vml" Requires="v">
                  <p:oleObj name="Visio" r:id="rId21" imgW="210456" imgH="2901473" progId="Visio.Drawing.11">
                    <p:embed/>
                  </p:oleObj>
                </mc:Choice>
                <mc:Fallback>
                  <p:oleObj name="Visio" r:id="rId21" imgW="210456" imgH="2901473" progId="Visio.Drawing.11">
                    <p:embed/>
                    <p:pic>
                      <p:nvPicPr>
                        <p:cNvPr id="11" name="Object 9"/>
                        <p:cNvPicPr>
                          <a:picLocks noChangeAspect="1" noChangeArrowheads="1"/>
                        </p:cNvPicPr>
                        <p:nvPr/>
                      </p:nvPicPr>
                      <p:blipFill>
                        <a:blip r:embed="rId22"/>
                        <a:srcRect/>
                        <a:stretch>
                          <a:fillRect/>
                        </a:stretch>
                      </p:blipFill>
                      <p:spPr bwMode="auto">
                        <a:xfrm>
                          <a:off x="4990507" y="4802199"/>
                          <a:ext cx="128587" cy="1643361"/>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2040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4457" y="2336955"/>
            <a:ext cx="7010241" cy="4277545"/>
          </a:xfrm>
          <a:prstGeom prst="rect">
            <a:avLst/>
          </a:prstGeom>
        </p:spPr>
      </p:pic>
      <p:sp>
        <p:nvSpPr>
          <p:cNvPr id="1806338" name="Rectangle 2"/>
          <p:cNvSpPr>
            <a:spLocks noGrp="1" noChangeArrowheads="1"/>
          </p:cNvSpPr>
          <p:nvPr>
            <p:ph type="title"/>
          </p:nvPr>
        </p:nvSpPr>
        <p:spPr>
          <a:xfrm>
            <a:off x="735106" y="164732"/>
            <a:ext cx="9302345" cy="792088"/>
          </a:xfrm>
        </p:spPr>
        <p:txBody>
          <a:bodyPr/>
          <a:lstStyle/>
          <a:p>
            <a:r>
              <a:rPr lang="en-AU" sz="2800" dirty="0"/>
              <a:t>Order-to-cash process with a black-box customer pool</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43</a:t>
            </a:fld>
            <a:endParaRPr lang="en-AU">
              <a:solidFill>
                <a:prstClr val="black">
                  <a:lumMod val="50000"/>
                  <a:lumOff val="50000"/>
                </a:prstClr>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4457" y="1184897"/>
            <a:ext cx="7010241" cy="465768"/>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1194" t="7495" r="77938" b="55805"/>
          <a:stretch/>
        </p:blipFill>
        <p:spPr>
          <a:xfrm>
            <a:off x="3194815" y="1583518"/>
            <a:ext cx="761202" cy="1991572"/>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29350" r="58873" b="27986"/>
          <a:stretch/>
        </p:blipFill>
        <p:spPr>
          <a:xfrm>
            <a:off x="4465428" y="1175802"/>
            <a:ext cx="824879" cy="3912119"/>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44918" t="8130" r="45422" b="11605"/>
          <a:stretch/>
        </p:blipFill>
        <p:spPr>
          <a:xfrm>
            <a:off x="5556874" y="1617030"/>
            <a:ext cx="676551" cy="4356566"/>
          </a:xfrm>
          <a:prstGeom prst="rect">
            <a:avLst/>
          </a:prstGeom>
        </p:spPr>
      </p:pic>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l="54528" t="7046" r="36265" b="45959"/>
          <a:stretch/>
        </p:blipFill>
        <p:spPr>
          <a:xfrm>
            <a:off x="6236218" y="1559609"/>
            <a:ext cx="644837" cy="2550078"/>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67516" r="25715" b="27931"/>
          <a:stretch/>
        </p:blipFill>
        <p:spPr>
          <a:xfrm>
            <a:off x="7139553" y="1176768"/>
            <a:ext cx="474064" cy="3912749"/>
          </a:xfrm>
          <a:prstGeom prst="rect">
            <a:avLst/>
          </a:prstGeom>
        </p:spPr>
      </p:pic>
    </p:spTree>
    <p:extLst>
      <p:ext uri="{BB962C8B-B14F-4D97-AF65-F5344CB8AC3E}">
        <p14:creationId xmlns:p14="http://schemas.microsoft.com/office/powerpoint/2010/main" val="29000032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1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1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129" y="1425388"/>
            <a:ext cx="10838330" cy="4559860"/>
          </a:xfrm>
        </p:spPr>
        <p:txBody>
          <a:bodyPr/>
          <a:lstStyle/>
          <a:p>
            <a:pPr marL="457200" indent="-457200" fontAlgn="base">
              <a:lnSpc>
                <a:spcPct val="90000"/>
              </a:lnSpc>
              <a:spcAft>
                <a:spcPct val="0"/>
              </a:spcAft>
              <a:buClr>
                <a:srgbClr val="B1B1B1"/>
              </a:buClr>
              <a:buFont typeface="+mj-lt"/>
              <a:buAutoNum type="arabicPeriod"/>
            </a:pPr>
            <a:r>
              <a:rPr lang="en-AU" dirty="0">
                <a:solidFill>
                  <a:prstClr val="black">
                    <a:lumMod val="75000"/>
                    <a:lumOff val="25000"/>
                  </a:prstClr>
                </a:solidFill>
                <a:ea typeface="ＭＳ Ｐゴシック" pitchFamily="34" charset="-128"/>
              </a:rPr>
              <a:t>A Sequence Flow </a:t>
            </a:r>
            <a:r>
              <a:rPr lang="en-AU" b="1" dirty="0">
                <a:solidFill>
                  <a:prstClr val="black">
                    <a:lumMod val="75000"/>
                    <a:lumOff val="25000"/>
                  </a:prstClr>
                </a:solidFill>
                <a:ea typeface="ＭＳ Ｐゴシック" pitchFamily="34" charset="-128"/>
              </a:rPr>
              <a:t>cannot</a:t>
            </a:r>
            <a:r>
              <a:rPr lang="en-AU" dirty="0">
                <a:solidFill>
                  <a:prstClr val="black">
                    <a:lumMod val="75000"/>
                    <a:lumOff val="25000"/>
                  </a:prstClr>
                </a:solidFill>
                <a:ea typeface="ＭＳ Ｐゴシック" pitchFamily="34" charset="-128"/>
              </a:rPr>
              <a:t> cross the boundaries of a Pool (message flows can)</a:t>
            </a:r>
          </a:p>
          <a:p>
            <a:pPr marL="457200" indent="-457200" fontAlgn="base">
              <a:lnSpc>
                <a:spcPct val="90000"/>
              </a:lnSpc>
              <a:spcAft>
                <a:spcPct val="0"/>
              </a:spcAft>
              <a:buClr>
                <a:srgbClr val="B1B1B1"/>
              </a:buClr>
              <a:buFont typeface="+mj-lt"/>
              <a:buAutoNum type="arabicPeriod"/>
            </a:pPr>
            <a:r>
              <a:rPr lang="en-AU" dirty="0">
                <a:solidFill>
                  <a:prstClr val="black">
                    <a:lumMod val="75000"/>
                    <a:lumOff val="25000"/>
                  </a:prstClr>
                </a:solidFill>
                <a:latin typeface="+mj-lt"/>
                <a:ea typeface="ＭＳ Ｐゴシック" pitchFamily="34" charset="-128"/>
              </a:rPr>
              <a:t>Both Sequence Flow and Message Flow </a:t>
            </a:r>
            <a:r>
              <a:rPr lang="en-AU" b="1" dirty="0">
                <a:solidFill>
                  <a:prstClr val="black">
                    <a:lumMod val="75000"/>
                    <a:lumOff val="25000"/>
                  </a:prstClr>
                </a:solidFill>
                <a:latin typeface="+mj-lt"/>
                <a:ea typeface="ＭＳ Ｐゴシック" pitchFamily="34" charset="-128"/>
              </a:rPr>
              <a:t>can cross </a:t>
            </a:r>
            <a:r>
              <a:rPr lang="en-AU" dirty="0">
                <a:solidFill>
                  <a:prstClr val="black">
                    <a:lumMod val="75000"/>
                    <a:lumOff val="25000"/>
                  </a:prstClr>
                </a:solidFill>
                <a:latin typeface="+mj-lt"/>
                <a:ea typeface="ＭＳ Ｐゴシック" pitchFamily="34" charset="-128"/>
              </a:rPr>
              <a:t>the boundaries of Lanes</a:t>
            </a:r>
          </a:p>
          <a:p>
            <a:pPr marL="457200" indent="-457200" fontAlgn="base">
              <a:lnSpc>
                <a:spcPct val="90000"/>
              </a:lnSpc>
              <a:spcAft>
                <a:spcPct val="0"/>
              </a:spcAft>
              <a:buClr>
                <a:srgbClr val="B1B1B1"/>
              </a:buClr>
              <a:buFont typeface="+mj-lt"/>
              <a:buAutoNum type="arabicPeriod"/>
            </a:pPr>
            <a:r>
              <a:rPr lang="en-AU" dirty="0">
                <a:solidFill>
                  <a:prstClr val="black">
                    <a:lumMod val="75000"/>
                    <a:lumOff val="25000"/>
                  </a:prstClr>
                </a:solidFill>
                <a:ea typeface="ＭＳ Ｐゴシック" pitchFamily="34" charset="-128"/>
              </a:rPr>
              <a:t>A Message Flow </a:t>
            </a:r>
            <a:r>
              <a:rPr lang="en-AU" b="1" dirty="0">
                <a:solidFill>
                  <a:prstClr val="black">
                    <a:lumMod val="75000"/>
                    <a:lumOff val="25000"/>
                  </a:prstClr>
                </a:solidFill>
                <a:ea typeface="ＭＳ Ｐゴシック" pitchFamily="34" charset="-128"/>
              </a:rPr>
              <a:t>cannot connect </a:t>
            </a:r>
            <a:r>
              <a:rPr lang="en-AU" dirty="0">
                <a:solidFill>
                  <a:prstClr val="black">
                    <a:lumMod val="75000"/>
                    <a:lumOff val="25000"/>
                  </a:prstClr>
                </a:solidFill>
                <a:ea typeface="ＭＳ Ｐゴシック" pitchFamily="34" charset="-128"/>
              </a:rPr>
              <a:t>two flow elements within the same pool</a:t>
            </a:r>
          </a:p>
          <a:p>
            <a:pPr marL="0" indent="0" fontAlgn="base">
              <a:lnSpc>
                <a:spcPct val="90000"/>
              </a:lnSpc>
              <a:spcAft>
                <a:spcPct val="0"/>
              </a:spcAft>
              <a:buClr>
                <a:srgbClr val="B1B1B1"/>
              </a:buClr>
              <a:buNone/>
            </a:pPr>
            <a:endParaRPr lang="en-AU" b="1" dirty="0">
              <a:solidFill>
                <a:prstClr val="black">
                  <a:lumMod val="75000"/>
                  <a:lumOff val="25000"/>
                </a:prstClr>
              </a:solidFill>
              <a:ea typeface="ＭＳ Ｐゴシック" pitchFamily="34" charset="-128"/>
            </a:endParaRPr>
          </a:p>
        </p:txBody>
      </p:sp>
      <p:sp>
        <p:nvSpPr>
          <p:cNvPr id="3" name="Title 2"/>
          <p:cNvSpPr>
            <a:spLocks noGrp="1"/>
          </p:cNvSpPr>
          <p:nvPr>
            <p:ph type="title"/>
          </p:nvPr>
        </p:nvSpPr>
        <p:spPr/>
        <p:txBody>
          <a:bodyPr/>
          <a:lstStyle/>
          <a:p>
            <a:r>
              <a:rPr lang="en-AU" dirty="0"/>
              <a:t>Pools, Lanes and Flows: syntactic rules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7899" y="3361841"/>
            <a:ext cx="3673098" cy="318030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7435" y="3582554"/>
            <a:ext cx="661664" cy="1720328"/>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2827" y="3582555"/>
            <a:ext cx="694846" cy="1737115"/>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2827" y="4649605"/>
            <a:ext cx="694846" cy="1737115"/>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23780" y="3572981"/>
            <a:ext cx="662582" cy="2717709"/>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61012" y="4649605"/>
            <a:ext cx="655409" cy="1650659"/>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8778" y="4624460"/>
            <a:ext cx="694846" cy="1737115"/>
          </a:xfrm>
          <a:prstGeom prst="rect">
            <a:avLst/>
          </a:prstGeom>
        </p:spPr>
      </p:pic>
      <p:pic>
        <p:nvPicPr>
          <p:cNvPr id="25" name="Picture 4" descr="http://upload.wikimedia.org/wikipedia/commons/thumb/b/ba/Red_x.svg/150px-Red_x.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05846" y="4179239"/>
            <a:ext cx="543745" cy="543745"/>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http://www.clker.com/cliparts/2/k/n/l/C/Q/transparent-green-checkmark-hi.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93852" y="4129581"/>
            <a:ext cx="566418" cy="590267"/>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4" descr="http://upload.wikimedia.org/wikipedia/commons/thumb/b/ba/Red_x.svg/150px-Red_x.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05846" y="5221144"/>
            <a:ext cx="543745" cy="543745"/>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http://www.clker.com/cliparts/2/k/n/l/C/Q/transparent-green-checkmark-hi.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60861" y="5159875"/>
            <a:ext cx="566418" cy="590267"/>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http://www.clker.com/cliparts/2/k/n/l/C/Q/transparent-green-checkmark-hi.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52208" y="4509409"/>
            <a:ext cx="566418" cy="590267"/>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http://www.clker.com/cliparts/2/k/n/l/C/Q/transparent-green-checkmark-hi.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5701" y="5094585"/>
            <a:ext cx="566418" cy="5902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54639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2">
                                            <p:txEl>
                                              <p:pRg st="1" end="1"/>
                                            </p:txEl>
                                          </p:spTgt>
                                        </p:tgtEl>
                                        <p:attrNameLst>
                                          <p:attrName>style.visibility</p:attrName>
                                        </p:attrNameLst>
                                      </p:cBhvr>
                                      <p:to>
                                        <p:strVal val="visible"/>
                                      </p:to>
                                    </p:set>
                                    <p:animEffect transition="in" filter="fade">
                                      <p:cBhvr>
                                        <p:cTn id="39" dur="500"/>
                                        <p:tgtEl>
                                          <p:spTgt spid="2">
                                            <p:txEl>
                                              <p:pRg st="1" end="1"/>
                                            </p:txEl>
                                          </p:spTgt>
                                        </p:tgtEl>
                                      </p:cBhvr>
                                    </p:animEffec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500"/>
                                        <p:tgtEl>
                                          <p:spTgt spid="12"/>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par>
                          <p:cTn id="48" fill="hold">
                            <p:stCondLst>
                              <p:cond delay="1500"/>
                            </p:stCondLst>
                            <p:childTnLst>
                              <p:par>
                                <p:cTn id="49" presetID="22" presetClass="entr" presetSubtype="1"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up)">
                                      <p:cBhvr>
                                        <p:cTn id="51" dur="500"/>
                                        <p:tgtEl>
                                          <p:spTgt spid="20"/>
                                        </p:tgtEl>
                                      </p:cBhvr>
                                    </p:animEffect>
                                  </p:childTnLst>
                                </p:cTn>
                              </p:par>
                            </p:childTnLst>
                          </p:cTn>
                        </p:par>
                        <p:par>
                          <p:cTn id="52" fill="hold">
                            <p:stCondLst>
                              <p:cond delay="2000"/>
                            </p:stCondLst>
                            <p:childTnLst>
                              <p:par>
                                <p:cTn id="53" presetID="10" presetClass="entr" presetSubtype="0"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32"/>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3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
                                            <p:txEl>
                                              <p:pRg st="2" end="2"/>
                                            </p:txEl>
                                          </p:spTgt>
                                        </p:tgtEl>
                                        <p:attrNameLst>
                                          <p:attrName>style.visibility</p:attrName>
                                        </p:attrNameLst>
                                      </p:cBhvr>
                                      <p:to>
                                        <p:strVal val="visible"/>
                                      </p:to>
                                    </p:set>
                                    <p:animEffect transition="in" filter="fade">
                                      <p:cBhvr>
                                        <p:cTn id="72" dur="500"/>
                                        <p:tgtEl>
                                          <p:spTgt spid="2">
                                            <p:txEl>
                                              <p:pRg st="2" end="2"/>
                                            </p:txEl>
                                          </p:spTgt>
                                        </p:tgtEl>
                                      </p:cBhvr>
                                    </p:animEffect>
                                  </p:childTnLst>
                                </p:cTn>
                              </p:par>
                            </p:childTnLst>
                          </p:cTn>
                        </p:par>
                        <p:par>
                          <p:cTn id="73" fill="hold">
                            <p:stCondLst>
                              <p:cond delay="500"/>
                            </p:stCondLst>
                            <p:childTnLst>
                              <p:par>
                                <p:cTn id="74" presetID="22" presetClass="entr" presetSubtype="1"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up)">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childTnLst>
                          </p:cTn>
                        </p:par>
                        <p:par>
                          <p:cTn id="82" fill="hold">
                            <p:stCondLst>
                              <p:cond delay="500"/>
                            </p:stCondLst>
                            <p:childTnLst>
                              <p:par>
                                <p:cTn id="83" presetID="22" presetClass="entr" presetSubtype="1" fill="hold" nodeType="after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wipe(up)">
                                      <p:cBhvr>
                                        <p:cTn id="85" dur="500"/>
                                        <p:tgtEl>
                                          <p:spTgt spid="22"/>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atin typeface="Arial" charset="0"/>
                <a:ea typeface="ＭＳ Ｐゴシック" charset="0"/>
                <a:cs typeface="ＭＳ Ｐゴシック" charset="0"/>
              </a:rPr>
              <a:t>One more guideline…</a:t>
            </a:r>
          </a:p>
        </p:txBody>
      </p:sp>
      <p:sp>
        <p:nvSpPr>
          <p:cNvPr id="29698" name="Content Placeholder 2"/>
          <p:cNvSpPr>
            <a:spLocks noGrp="1"/>
          </p:cNvSpPr>
          <p:nvPr>
            <p:ph idx="1"/>
          </p:nvPr>
        </p:nvSpPr>
        <p:spPr/>
        <p:txBody>
          <a:bodyPr/>
          <a:lstStyle/>
          <a:p>
            <a:r>
              <a:rPr lang="en-US" dirty="0">
                <a:latin typeface="Arial" charset="0"/>
                <a:ea typeface="ＭＳ Ｐゴシック" charset="0"/>
                <a:cs typeface="ＭＳ Ｐゴシック" charset="0"/>
              </a:rPr>
              <a:t>Start modeling with one single “white-box” pool</a:t>
            </a:r>
          </a:p>
          <a:p>
            <a:pPr lvl="1"/>
            <a:r>
              <a:rPr lang="en-US" sz="2000" dirty="0">
                <a:latin typeface="Arial" charset="0"/>
                <a:ea typeface="ＭＳ Ｐゴシック" charset="0"/>
              </a:rPr>
              <a:t>Initially, put the events and tasks in only one pool – the pool of the party who is running the process</a:t>
            </a:r>
          </a:p>
          <a:p>
            <a:pPr lvl="1"/>
            <a:r>
              <a:rPr lang="en-US" sz="2000" dirty="0">
                <a:latin typeface="Arial" charset="0"/>
                <a:ea typeface="ＭＳ Ｐゴシック" charset="0"/>
              </a:rPr>
              <a:t>Leave all other pools “black-boxed”</a:t>
            </a:r>
          </a:p>
          <a:p>
            <a:pPr lvl="1"/>
            <a:r>
              <a:rPr lang="en-US" sz="2000" dirty="0">
                <a:latin typeface="Arial" charset="0"/>
                <a:ea typeface="ＭＳ Ｐゴシック" charset="0"/>
              </a:rPr>
              <a:t>Once you have modeled this way, and once the process diagram inside the white-box pool is complete, you can model the details (events and tasks) in the other pools </a:t>
            </a:r>
            <a:r>
              <a:rPr lang="en-US" sz="2000" u="sng" dirty="0">
                <a:latin typeface="Arial" charset="0"/>
                <a:ea typeface="ＭＳ Ｐゴシック" charset="0"/>
              </a:rPr>
              <a:t>if that is useful</a:t>
            </a:r>
            <a:r>
              <a:rPr lang="en-US" sz="2000" dirty="0">
                <a:latin typeface="Arial" charset="0"/>
                <a:ea typeface="ＭＳ Ｐゴシック" charset="0"/>
              </a:rPr>
              <a:t>.</a:t>
            </a:r>
          </a:p>
          <a:p>
            <a:pPr lvl="1"/>
            <a:r>
              <a:rPr lang="en-US" sz="2000" dirty="0">
                <a:latin typeface="Arial" charset="0"/>
                <a:ea typeface="ＭＳ Ｐゴシック" charset="0"/>
              </a:rPr>
              <a:t>In this course we will only model processes with one single white-box pool – all other pools are black-box</a:t>
            </a:r>
          </a:p>
          <a:p>
            <a:pPr lvl="1"/>
            <a:endParaRPr lang="en-US" dirty="0">
              <a:latin typeface="Arial" charset="0"/>
              <a:ea typeface="ＭＳ Ｐゴシック" charset="0"/>
            </a:endParaRPr>
          </a:p>
          <a:p>
            <a:pPr lvl="1"/>
            <a:endParaRPr lang="en-US" dirty="0">
              <a:latin typeface="Arial" charset="0"/>
              <a:ea typeface="ＭＳ Ｐゴシック" charset="0"/>
            </a:endParaRPr>
          </a:p>
        </p:txBody>
      </p:sp>
    </p:spTree>
    <p:extLst>
      <p:ext uri="{BB962C8B-B14F-4D97-AF65-F5344CB8AC3E}">
        <p14:creationId xmlns:p14="http://schemas.microsoft.com/office/powerpoint/2010/main" val="3951651785"/>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2930526" y="4929154"/>
            <a:ext cx="6952743" cy="1367861"/>
            <a:chOff x="1406525" y="4929187"/>
            <a:chExt cx="6952743" cy="1367961"/>
          </a:xfrm>
        </p:grpSpPr>
        <p:sp>
          <p:nvSpPr>
            <p:cNvPr id="30819" name="Oval 7"/>
            <p:cNvSpPr>
              <a:spLocks noChangeArrowheads="1"/>
            </p:cNvSpPr>
            <p:nvPr>
              <p:custDataLst>
                <p:tags r:id="rId85"/>
              </p:custDataLst>
            </p:nvPr>
          </p:nvSpPr>
          <p:spPr bwMode="auto">
            <a:xfrm>
              <a:off x="1406525" y="5181536"/>
              <a:ext cx="259766" cy="519389"/>
            </a:xfrm>
            <a:prstGeom prst="ellipse">
              <a:avLst/>
            </a:prstGeom>
            <a:solidFill>
              <a:srgbClr val="FFCC00">
                <a:alpha val="50195"/>
              </a:srgbClr>
            </a:solidFill>
            <a:ln>
              <a:noFill/>
            </a:ln>
            <a:extLst>
              <a:ext uri="{91240B29-F687-4f45-9708-019B960494DF}">
                <a14:hiddenLine xmlns:a14="http://schemas.microsoft.com/office/drawing/2010/main" xmlns="" w="25400">
                  <a:solidFill>
                    <a:srgbClr val="000000"/>
                  </a:solidFill>
                  <a:round/>
                  <a:headEnd type="none" w="sm" len="sm"/>
                  <a:tailEnd type="none" w="sm" len="sm"/>
                </a14:hiddenLine>
              </a:ext>
            </a:extLst>
          </p:spPr>
          <p:txBody>
            <a:bodyPr wrap="none" anchor="ctr">
              <a:spAutoFit/>
            </a:bodyPr>
            <a:lstStyle/>
            <a:p>
              <a:endParaRPr lang="et-EE"/>
            </a:p>
          </p:txBody>
        </p:sp>
        <p:sp>
          <p:nvSpPr>
            <p:cNvPr id="30820" name="Oval 8"/>
            <p:cNvSpPr>
              <a:spLocks noChangeArrowheads="1"/>
            </p:cNvSpPr>
            <p:nvPr>
              <p:custDataLst>
                <p:tags r:id="rId86"/>
              </p:custDataLst>
            </p:nvPr>
          </p:nvSpPr>
          <p:spPr bwMode="auto">
            <a:xfrm>
              <a:off x="6776420" y="4929187"/>
              <a:ext cx="1582848" cy="649236"/>
            </a:xfrm>
            <a:prstGeom prst="ellipse">
              <a:avLst/>
            </a:prstGeom>
            <a:solidFill>
              <a:srgbClr val="33CCCC"/>
            </a:solidFill>
            <a:ln w="12700">
              <a:solidFill>
                <a:schemeClr val="tx1"/>
              </a:solidFill>
              <a:round/>
              <a:headEnd type="none" w="sm" len="sm"/>
              <a:tailEnd type="none" w="sm" len="sm"/>
            </a:ln>
          </p:spPr>
          <p:txBody>
            <a:bodyPr wrap="none" anchor="ctr">
              <a:spAutoFit/>
            </a:bodyPr>
            <a:lstStyle/>
            <a:p>
              <a:pPr algn="ctr"/>
              <a:r>
                <a:rPr lang="en-US" sz="2400">
                  <a:solidFill>
                    <a:srgbClr val="000000"/>
                  </a:solidFill>
                </a:rPr>
                <a:t>Which?</a:t>
              </a:r>
              <a:endParaRPr lang="de-DE" sz="2400"/>
            </a:p>
          </p:txBody>
        </p:sp>
        <p:sp>
          <p:nvSpPr>
            <p:cNvPr id="30821" name="Text Box 9"/>
            <p:cNvSpPr txBox="1">
              <a:spLocks noChangeArrowheads="1"/>
            </p:cNvSpPr>
            <p:nvPr>
              <p:custDataLst>
                <p:tags r:id="rId87"/>
              </p:custDataLst>
            </p:nvPr>
          </p:nvSpPr>
          <p:spPr bwMode="auto">
            <a:xfrm>
              <a:off x="2929087" y="5834828"/>
              <a:ext cx="3226834" cy="462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a:solidFill>
                    <a:srgbClr val="000000"/>
                  </a:solidFill>
                </a:rPr>
                <a:t>Data / Materials</a:t>
              </a:r>
              <a:endParaRPr lang="de-DE"/>
            </a:p>
          </p:txBody>
        </p:sp>
      </p:grpSp>
      <p:grpSp>
        <p:nvGrpSpPr>
          <p:cNvPr id="30725" name="Group 90"/>
          <p:cNvGrpSpPr>
            <a:grpSpLocks/>
          </p:cNvGrpSpPr>
          <p:nvPr/>
        </p:nvGrpSpPr>
        <p:grpSpPr bwMode="auto">
          <a:xfrm>
            <a:off x="3505200" y="1579564"/>
            <a:ext cx="4630738" cy="4308475"/>
            <a:chOff x="1400" y="1037"/>
            <a:chExt cx="3160" cy="2714"/>
          </a:xfrm>
        </p:grpSpPr>
        <p:sp>
          <p:nvSpPr>
            <p:cNvPr id="30729" name="Freeform 20"/>
            <p:cNvSpPr>
              <a:spLocks/>
            </p:cNvSpPr>
            <p:nvPr>
              <p:custDataLst>
                <p:tags r:id="rId2"/>
              </p:custDataLst>
            </p:nvPr>
          </p:nvSpPr>
          <p:spPr bwMode="auto">
            <a:xfrm>
              <a:off x="1400" y="2082"/>
              <a:ext cx="613" cy="641"/>
            </a:xfrm>
            <a:custGeom>
              <a:avLst/>
              <a:gdLst>
                <a:gd name="T0" fmla="*/ 95 w 613"/>
                <a:gd name="T1" fmla="*/ 24 h 641"/>
                <a:gd name="T2" fmla="*/ 167 w 613"/>
                <a:gd name="T3" fmla="*/ 115 h 641"/>
                <a:gd name="T4" fmla="*/ 223 w 613"/>
                <a:gd name="T5" fmla="*/ 57 h 641"/>
                <a:gd name="T6" fmla="*/ 279 w 613"/>
                <a:gd name="T7" fmla="*/ 115 h 641"/>
                <a:gd name="T8" fmla="*/ 334 w 613"/>
                <a:gd name="T9" fmla="*/ 74 h 641"/>
                <a:gd name="T10" fmla="*/ 374 w 613"/>
                <a:gd name="T11" fmla="*/ 131 h 641"/>
                <a:gd name="T12" fmla="*/ 541 w 613"/>
                <a:gd name="T13" fmla="*/ 0 h 641"/>
                <a:gd name="T14" fmla="*/ 581 w 613"/>
                <a:gd name="T15" fmla="*/ 49 h 641"/>
                <a:gd name="T16" fmla="*/ 565 w 613"/>
                <a:gd name="T17" fmla="*/ 82 h 641"/>
                <a:gd name="T18" fmla="*/ 613 w 613"/>
                <a:gd name="T19" fmla="*/ 131 h 641"/>
                <a:gd name="T20" fmla="*/ 525 w 613"/>
                <a:gd name="T21" fmla="*/ 263 h 641"/>
                <a:gd name="T22" fmla="*/ 589 w 613"/>
                <a:gd name="T23" fmla="*/ 279 h 641"/>
                <a:gd name="T24" fmla="*/ 565 w 613"/>
                <a:gd name="T25" fmla="*/ 345 h 641"/>
                <a:gd name="T26" fmla="*/ 605 w 613"/>
                <a:gd name="T27" fmla="*/ 353 h 641"/>
                <a:gd name="T28" fmla="*/ 605 w 613"/>
                <a:gd name="T29" fmla="*/ 419 h 641"/>
                <a:gd name="T30" fmla="*/ 382 w 613"/>
                <a:gd name="T31" fmla="*/ 452 h 641"/>
                <a:gd name="T32" fmla="*/ 422 w 613"/>
                <a:gd name="T33" fmla="*/ 608 h 641"/>
                <a:gd name="T34" fmla="*/ 374 w 613"/>
                <a:gd name="T35" fmla="*/ 641 h 641"/>
                <a:gd name="T36" fmla="*/ 223 w 613"/>
                <a:gd name="T37" fmla="*/ 518 h 641"/>
                <a:gd name="T38" fmla="*/ 111 w 613"/>
                <a:gd name="T39" fmla="*/ 592 h 641"/>
                <a:gd name="T40" fmla="*/ 64 w 613"/>
                <a:gd name="T41" fmla="*/ 559 h 641"/>
                <a:gd name="T42" fmla="*/ 103 w 613"/>
                <a:gd name="T43" fmla="*/ 419 h 641"/>
                <a:gd name="T44" fmla="*/ 0 w 613"/>
                <a:gd name="T45" fmla="*/ 386 h 641"/>
                <a:gd name="T46" fmla="*/ 0 w 613"/>
                <a:gd name="T47" fmla="*/ 328 h 641"/>
                <a:gd name="T48" fmla="*/ 111 w 613"/>
                <a:gd name="T49" fmla="*/ 271 h 641"/>
                <a:gd name="T50" fmla="*/ 40 w 613"/>
                <a:gd name="T51" fmla="*/ 57 h 641"/>
                <a:gd name="T52" fmla="*/ 95 w 613"/>
                <a:gd name="T53" fmla="*/ 24 h 6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13"/>
                <a:gd name="T82" fmla="*/ 0 h 641"/>
                <a:gd name="T83" fmla="*/ 613 w 613"/>
                <a:gd name="T84" fmla="*/ 641 h 6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13" h="641">
                  <a:moveTo>
                    <a:pt x="95" y="24"/>
                  </a:moveTo>
                  <a:lnTo>
                    <a:pt x="167" y="115"/>
                  </a:lnTo>
                  <a:lnTo>
                    <a:pt x="223" y="57"/>
                  </a:lnTo>
                  <a:lnTo>
                    <a:pt x="279" y="115"/>
                  </a:lnTo>
                  <a:lnTo>
                    <a:pt x="334" y="74"/>
                  </a:lnTo>
                  <a:lnTo>
                    <a:pt x="374" y="131"/>
                  </a:lnTo>
                  <a:lnTo>
                    <a:pt x="541" y="0"/>
                  </a:lnTo>
                  <a:lnTo>
                    <a:pt x="581" y="49"/>
                  </a:lnTo>
                  <a:lnTo>
                    <a:pt x="565" y="82"/>
                  </a:lnTo>
                  <a:lnTo>
                    <a:pt x="613" y="131"/>
                  </a:lnTo>
                  <a:lnTo>
                    <a:pt x="525" y="263"/>
                  </a:lnTo>
                  <a:lnTo>
                    <a:pt x="589" y="279"/>
                  </a:lnTo>
                  <a:lnTo>
                    <a:pt x="565" y="345"/>
                  </a:lnTo>
                  <a:lnTo>
                    <a:pt x="605" y="353"/>
                  </a:lnTo>
                  <a:lnTo>
                    <a:pt x="605" y="419"/>
                  </a:lnTo>
                  <a:lnTo>
                    <a:pt x="382" y="452"/>
                  </a:lnTo>
                  <a:lnTo>
                    <a:pt x="422" y="608"/>
                  </a:lnTo>
                  <a:lnTo>
                    <a:pt x="374" y="641"/>
                  </a:lnTo>
                  <a:lnTo>
                    <a:pt x="223" y="518"/>
                  </a:lnTo>
                  <a:lnTo>
                    <a:pt x="111" y="592"/>
                  </a:lnTo>
                  <a:lnTo>
                    <a:pt x="64" y="559"/>
                  </a:lnTo>
                  <a:lnTo>
                    <a:pt x="103" y="419"/>
                  </a:lnTo>
                  <a:lnTo>
                    <a:pt x="0" y="386"/>
                  </a:lnTo>
                  <a:lnTo>
                    <a:pt x="0" y="328"/>
                  </a:lnTo>
                  <a:lnTo>
                    <a:pt x="111" y="271"/>
                  </a:lnTo>
                  <a:lnTo>
                    <a:pt x="40" y="57"/>
                  </a:lnTo>
                  <a:lnTo>
                    <a:pt x="95" y="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30" name="Freeform 21"/>
            <p:cNvSpPr>
              <a:spLocks/>
            </p:cNvSpPr>
            <p:nvPr>
              <p:custDataLst>
                <p:tags r:id="rId3"/>
              </p:custDataLst>
            </p:nvPr>
          </p:nvSpPr>
          <p:spPr bwMode="auto">
            <a:xfrm>
              <a:off x="1416" y="2106"/>
              <a:ext cx="581" cy="592"/>
            </a:xfrm>
            <a:custGeom>
              <a:avLst/>
              <a:gdLst>
                <a:gd name="T0" fmla="*/ 207 w 581"/>
                <a:gd name="T1" fmla="*/ 477 h 592"/>
                <a:gd name="T2" fmla="*/ 95 w 581"/>
                <a:gd name="T3" fmla="*/ 551 h 592"/>
                <a:gd name="T4" fmla="*/ 64 w 581"/>
                <a:gd name="T5" fmla="*/ 535 h 592"/>
                <a:gd name="T6" fmla="*/ 103 w 581"/>
                <a:gd name="T7" fmla="*/ 387 h 592"/>
                <a:gd name="T8" fmla="*/ 0 w 581"/>
                <a:gd name="T9" fmla="*/ 354 h 592"/>
                <a:gd name="T10" fmla="*/ 0 w 581"/>
                <a:gd name="T11" fmla="*/ 313 h 592"/>
                <a:gd name="T12" fmla="*/ 119 w 581"/>
                <a:gd name="T13" fmla="*/ 255 h 592"/>
                <a:gd name="T14" fmla="*/ 40 w 581"/>
                <a:gd name="T15" fmla="*/ 33 h 592"/>
                <a:gd name="T16" fmla="*/ 79 w 581"/>
                <a:gd name="T17" fmla="*/ 25 h 592"/>
                <a:gd name="T18" fmla="*/ 247 w 581"/>
                <a:gd name="T19" fmla="*/ 222 h 592"/>
                <a:gd name="T20" fmla="*/ 525 w 581"/>
                <a:gd name="T21" fmla="*/ 0 h 592"/>
                <a:gd name="T22" fmla="*/ 549 w 581"/>
                <a:gd name="T23" fmla="*/ 25 h 592"/>
                <a:gd name="T24" fmla="*/ 358 w 581"/>
                <a:gd name="T25" fmla="*/ 288 h 592"/>
                <a:gd name="T26" fmla="*/ 581 w 581"/>
                <a:gd name="T27" fmla="*/ 346 h 592"/>
                <a:gd name="T28" fmla="*/ 573 w 581"/>
                <a:gd name="T29" fmla="*/ 387 h 592"/>
                <a:gd name="T30" fmla="*/ 342 w 581"/>
                <a:gd name="T31" fmla="*/ 420 h 592"/>
                <a:gd name="T32" fmla="*/ 390 w 581"/>
                <a:gd name="T33" fmla="*/ 576 h 592"/>
                <a:gd name="T34" fmla="*/ 358 w 581"/>
                <a:gd name="T35" fmla="*/ 592 h 592"/>
                <a:gd name="T36" fmla="*/ 207 w 581"/>
                <a:gd name="T37" fmla="*/ 477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1"/>
                <a:gd name="T58" fmla="*/ 0 h 592"/>
                <a:gd name="T59" fmla="*/ 581 w 581"/>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1" h="592">
                  <a:moveTo>
                    <a:pt x="207" y="477"/>
                  </a:moveTo>
                  <a:lnTo>
                    <a:pt x="95" y="551"/>
                  </a:lnTo>
                  <a:lnTo>
                    <a:pt x="64" y="535"/>
                  </a:lnTo>
                  <a:lnTo>
                    <a:pt x="103" y="387"/>
                  </a:lnTo>
                  <a:lnTo>
                    <a:pt x="0" y="354"/>
                  </a:lnTo>
                  <a:lnTo>
                    <a:pt x="0" y="313"/>
                  </a:lnTo>
                  <a:lnTo>
                    <a:pt x="119" y="255"/>
                  </a:lnTo>
                  <a:lnTo>
                    <a:pt x="40" y="33"/>
                  </a:lnTo>
                  <a:lnTo>
                    <a:pt x="79" y="25"/>
                  </a:lnTo>
                  <a:lnTo>
                    <a:pt x="247" y="222"/>
                  </a:lnTo>
                  <a:lnTo>
                    <a:pt x="525" y="0"/>
                  </a:lnTo>
                  <a:lnTo>
                    <a:pt x="549" y="25"/>
                  </a:lnTo>
                  <a:lnTo>
                    <a:pt x="358" y="288"/>
                  </a:lnTo>
                  <a:lnTo>
                    <a:pt x="581" y="346"/>
                  </a:lnTo>
                  <a:lnTo>
                    <a:pt x="573" y="387"/>
                  </a:lnTo>
                  <a:lnTo>
                    <a:pt x="342" y="420"/>
                  </a:lnTo>
                  <a:lnTo>
                    <a:pt x="390" y="576"/>
                  </a:lnTo>
                  <a:lnTo>
                    <a:pt x="358" y="592"/>
                  </a:lnTo>
                  <a:lnTo>
                    <a:pt x="207" y="47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31" name="Freeform 22"/>
            <p:cNvSpPr>
              <a:spLocks/>
            </p:cNvSpPr>
            <p:nvPr>
              <p:custDataLst>
                <p:tags r:id="rId4"/>
              </p:custDataLst>
            </p:nvPr>
          </p:nvSpPr>
          <p:spPr bwMode="auto">
            <a:xfrm>
              <a:off x="1480" y="2238"/>
              <a:ext cx="398" cy="394"/>
            </a:xfrm>
            <a:custGeom>
              <a:avLst/>
              <a:gdLst>
                <a:gd name="T0" fmla="*/ 55 w 398"/>
                <a:gd name="T1" fmla="*/ 0 h 394"/>
                <a:gd name="T2" fmla="*/ 175 w 398"/>
                <a:gd name="T3" fmla="*/ 148 h 394"/>
                <a:gd name="T4" fmla="*/ 358 w 398"/>
                <a:gd name="T5" fmla="*/ 0 h 394"/>
                <a:gd name="T6" fmla="*/ 222 w 398"/>
                <a:gd name="T7" fmla="*/ 181 h 394"/>
                <a:gd name="T8" fmla="*/ 398 w 398"/>
                <a:gd name="T9" fmla="*/ 222 h 394"/>
                <a:gd name="T10" fmla="*/ 230 w 398"/>
                <a:gd name="T11" fmla="*/ 255 h 394"/>
                <a:gd name="T12" fmla="*/ 270 w 398"/>
                <a:gd name="T13" fmla="*/ 394 h 394"/>
                <a:gd name="T14" fmla="*/ 143 w 398"/>
                <a:gd name="T15" fmla="*/ 296 h 394"/>
                <a:gd name="T16" fmla="*/ 55 w 398"/>
                <a:gd name="T17" fmla="*/ 353 h 394"/>
                <a:gd name="T18" fmla="*/ 87 w 398"/>
                <a:gd name="T19" fmla="*/ 230 h 394"/>
                <a:gd name="T20" fmla="*/ 0 w 398"/>
                <a:gd name="T21" fmla="*/ 197 h 394"/>
                <a:gd name="T22" fmla="*/ 103 w 398"/>
                <a:gd name="T23" fmla="*/ 148 h 394"/>
                <a:gd name="T24" fmla="*/ 55 w 398"/>
                <a:gd name="T25" fmla="*/ 0 h 3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98"/>
                <a:gd name="T40" fmla="*/ 0 h 394"/>
                <a:gd name="T41" fmla="*/ 398 w 398"/>
                <a:gd name="T42" fmla="*/ 394 h 39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98" h="394">
                  <a:moveTo>
                    <a:pt x="55" y="0"/>
                  </a:moveTo>
                  <a:lnTo>
                    <a:pt x="175" y="148"/>
                  </a:lnTo>
                  <a:lnTo>
                    <a:pt x="358" y="0"/>
                  </a:lnTo>
                  <a:lnTo>
                    <a:pt x="222" y="181"/>
                  </a:lnTo>
                  <a:lnTo>
                    <a:pt x="398" y="222"/>
                  </a:lnTo>
                  <a:lnTo>
                    <a:pt x="230" y="255"/>
                  </a:lnTo>
                  <a:lnTo>
                    <a:pt x="270" y="394"/>
                  </a:lnTo>
                  <a:lnTo>
                    <a:pt x="143" y="296"/>
                  </a:lnTo>
                  <a:lnTo>
                    <a:pt x="55" y="353"/>
                  </a:lnTo>
                  <a:lnTo>
                    <a:pt x="87" y="230"/>
                  </a:lnTo>
                  <a:lnTo>
                    <a:pt x="0" y="197"/>
                  </a:lnTo>
                  <a:lnTo>
                    <a:pt x="103" y="148"/>
                  </a:lnTo>
                  <a:lnTo>
                    <a:pt x="55" y="0"/>
                  </a:lnTo>
                  <a:close/>
                </a:path>
              </a:pathLst>
            </a:custGeom>
            <a:solidFill>
              <a:srgbClr val="FF00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32" name="Freeform 23"/>
            <p:cNvSpPr>
              <a:spLocks/>
            </p:cNvSpPr>
            <p:nvPr>
              <p:custDataLst>
                <p:tags r:id="rId5"/>
              </p:custDataLst>
            </p:nvPr>
          </p:nvSpPr>
          <p:spPr bwMode="auto">
            <a:xfrm>
              <a:off x="1591" y="2164"/>
              <a:ext cx="159" cy="115"/>
            </a:xfrm>
            <a:custGeom>
              <a:avLst/>
              <a:gdLst>
                <a:gd name="T0" fmla="*/ 0 w 159"/>
                <a:gd name="T1" fmla="*/ 33 h 115"/>
                <a:gd name="T2" fmla="*/ 32 w 159"/>
                <a:gd name="T3" fmla="*/ 0 h 115"/>
                <a:gd name="T4" fmla="*/ 80 w 159"/>
                <a:gd name="T5" fmla="*/ 57 h 115"/>
                <a:gd name="T6" fmla="*/ 143 w 159"/>
                <a:gd name="T7" fmla="*/ 16 h 115"/>
                <a:gd name="T8" fmla="*/ 159 w 159"/>
                <a:gd name="T9" fmla="*/ 49 h 115"/>
                <a:gd name="T10" fmla="*/ 80 w 159"/>
                <a:gd name="T11" fmla="*/ 115 h 115"/>
                <a:gd name="T12" fmla="*/ 0 w 159"/>
                <a:gd name="T13" fmla="*/ 33 h 115"/>
                <a:gd name="T14" fmla="*/ 0 60000 65536"/>
                <a:gd name="T15" fmla="*/ 0 60000 65536"/>
                <a:gd name="T16" fmla="*/ 0 60000 65536"/>
                <a:gd name="T17" fmla="*/ 0 60000 65536"/>
                <a:gd name="T18" fmla="*/ 0 60000 65536"/>
                <a:gd name="T19" fmla="*/ 0 60000 65536"/>
                <a:gd name="T20" fmla="*/ 0 60000 65536"/>
                <a:gd name="T21" fmla="*/ 0 w 159"/>
                <a:gd name="T22" fmla="*/ 0 h 115"/>
                <a:gd name="T23" fmla="*/ 159 w 159"/>
                <a:gd name="T24" fmla="*/ 115 h 1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9" h="115">
                  <a:moveTo>
                    <a:pt x="0" y="33"/>
                  </a:moveTo>
                  <a:lnTo>
                    <a:pt x="32" y="0"/>
                  </a:lnTo>
                  <a:lnTo>
                    <a:pt x="80" y="57"/>
                  </a:lnTo>
                  <a:lnTo>
                    <a:pt x="143" y="16"/>
                  </a:lnTo>
                  <a:lnTo>
                    <a:pt x="159" y="49"/>
                  </a:lnTo>
                  <a:lnTo>
                    <a:pt x="80" y="115"/>
                  </a:lnTo>
                  <a:lnTo>
                    <a:pt x="0" y="33"/>
                  </a:lnTo>
                  <a:close/>
                </a:path>
              </a:pathLst>
            </a:custGeom>
            <a:solidFill>
              <a:srgbClr val="997A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33" name="Freeform 24"/>
            <p:cNvSpPr>
              <a:spLocks/>
            </p:cNvSpPr>
            <p:nvPr>
              <p:custDataLst>
                <p:tags r:id="rId6"/>
              </p:custDataLst>
            </p:nvPr>
          </p:nvSpPr>
          <p:spPr bwMode="auto">
            <a:xfrm>
              <a:off x="1830" y="2188"/>
              <a:ext cx="167" cy="222"/>
            </a:xfrm>
            <a:custGeom>
              <a:avLst/>
              <a:gdLst>
                <a:gd name="T0" fmla="*/ 167 w 167"/>
                <a:gd name="T1" fmla="*/ 33 h 222"/>
                <a:gd name="T2" fmla="*/ 63 w 167"/>
                <a:gd name="T3" fmla="*/ 165 h 222"/>
                <a:gd name="T4" fmla="*/ 143 w 167"/>
                <a:gd name="T5" fmla="*/ 190 h 222"/>
                <a:gd name="T6" fmla="*/ 127 w 167"/>
                <a:gd name="T7" fmla="*/ 222 h 222"/>
                <a:gd name="T8" fmla="*/ 0 w 167"/>
                <a:gd name="T9" fmla="*/ 190 h 222"/>
                <a:gd name="T10" fmla="*/ 135 w 167"/>
                <a:gd name="T11" fmla="*/ 0 h 222"/>
                <a:gd name="T12" fmla="*/ 167 w 167"/>
                <a:gd name="T13" fmla="*/ 33 h 222"/>
                <a:gd name="T14" fmla="*/ 0 60000 65536"/>
                <a:gd name="T15" fmla="*/ 0 60000 65536"/>
                <a:gd name="T16" fmla="*/ 0 60000 65536"/>
                <a:gd name="T17" fmla="*/ 0 60000 65536"/>
                <a:gd name="T18" fmla="*/ 0 60000 65536"/>
                <a:gd name="T19" fmla="*/ 0 60000 65536"/>
                <a:gd name="T20" fmla="*/ 0 60000 65536"/>
                <a:gd name="T21" fmla="*/ 0 w 167"/>
                <a:gd name="T22" fmla="*/ 0 h 222"/>
                <a:gd name="T23" fmla="*/ 167 w 167"/>
                <a:gd name="T24" fmla="*/ 222 h 2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7" h="222">
                  <a:moveTo>
                    <a:pt x="167" y="33"/>
                  </a:moveTo>
                  <a:lnTo>
                    <a:pt x="63" y="165"/>
                  </a:lnTo>
                  <a:lnTo>
                    <a:pt x="143" y="190"/>
                  </a:lnTo>
                  <a:lnTo>
                    <a:pt x="127" y="222"/>
                  </a:lnTo>
                  <a:lnTo>
                    <a:pt x="0" y="190"/>
                  </a:lnTo>
                  <a:lnTo>
                    <a:pt x="135" y="0"/>
                  </a:lnTo>
                  <a:lnTo>
                    <a:pt x="167" y="33"/>
                  </a:lnTo>
                  <a:close/>
                </a:path>
              </a:pathLst>
            </a:custGeom>
            <a:solidFill>
              <a:srgbClr val="997A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34" name="Freeform 25"/>
            <p:cNvSpPr>
              <a:spLocks/>
            </p:cNvSpPr>
            <p:nvPr>
              <p:custDataLst>
                <p:tags r:id="rId7"/>
              </p:custDataLst>
            </p:nvPr>
          </p:nvSpPr>
          <p:spPr bwMode="auto">
            <a:xfrm>
              <a:off x="2729" y="2024"/>
              <a:ext cx="605" cy="756"/>
            </a:xfrm>
            <a:custGeom>
              <a:avLst/>
              <a:gdLst>
                <a:gd name="T0" fmla="*/ 0 w 605"/>
                <a:gd name="T1" fmla="*/ 370 h 756"/>
                <a:gd name="T2" fmla="*/ 32 w 605"/>
                <a:gd name="T3" fmla="*/ 345 h 756"/>
                <a:gd name="T4" fmla="*/ 16 w 605"/>
                <a:gd name="T5" fmla="*/ 337 h 756"/>
                <a:gd name="T6" fmla="*/ 40 w 605"/>
                <a:gd name="T7" fmla="*/ 140 h 756"/>
                <a:gd name="T8" fmla="*/ 80 w 605"/>
                <a:gd name="T9" fmla="*/ 123 h 756"/>
                <a:gd name="T10" fmla="*/ 80 w 605"/>
                <a:gd name="T11" fmla="*/ 74 h 756"/>
                <a:gd name="T12" fmla="*/ 112 w 605"/>
                <a:gd name="T13" fmla="*/ 0 h 756"/>
                <a:gd name="T14" fmla="*/ 183 w 605"/>
                <a:gd name="T15" fmla="*/ 0 h 756"/>
                <a:gd name="T16" fmla="*/ 239 w 605"/>
                <a:gd name="T17" fmla="*/ 58 h 756"/>
                <a:gd name="T18" fmla="*/ 231 w 605"/>
                <a:gd name="T19" fmla="*/ 115 h 756"/>
                <a:gd name="T20" fmla="*/ 247 w 605"/>
                <a:gd name="T21" fmla="*/ 132 h 756"/>
                <a:gd name="T22" fmla="*/ 255 w 605"/>
                <a:gd name="T23" fmla="*/ 156 h 756"/>
                <a:gd name="T24" fmla="*/ 303 w 605"/>
                <a:gd name="T25" fmla="*/ 181 h 756"/>
                <a:gd name="T26" fmla="*/ 382 w 605"/>
                <a:gd name="T27" fmla="*/ 132 h 756"/>
                <a:gd name="T28" fmla="*/ 605 w 605"/>
                <a:gd name="T29" fmla="*/ 156 h 756"/>
                <a:gd name="T30" fmla="*/ 605 w 605"/>
                <a:gd name="T31" fmla="*/ 428 h 756"/>
                <a:gd name="T32" fmla="*/ 470 w 605"/>
                <a:gd name="T33" fmla="*/ 395 h 756"/>
                <a:gd name="T34" fmla="*/ 382 w 605"/>
                <a:gd name="T35" fmla="*/ 526 h 756"/>
                <a:gd name="T36" fmla="*/ 398 w 605"/>
                <a:gd name="T37" fmla="*/ 756 h 756"/>
                <a:gd name="T38" fmla="*/ 8 w 605"/>
                <a:gd name="T39" fmla="*/ 600 h 756"/>
                <a:gd name="T40" fmla="*/ 0 w 605"/>
                <a:gd name="T41" fmla="*/ 370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05"/>
                <a:gd name="T64" fmla="*/ 0 h 756"/>
                <a:gd name="T65" fmla="*/ 605 w 605"/>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05" h="756">
                  <a:moveTo>
                    <a:pt x="0" y="370"/>
                  </a:moveTo>
                  <a:lnTo>
                    <a:pt x="32" y="345"/>
                  </a:lnTo>
                  <a:lnTo>
                    <a:pt x="16" y="337"/>
                  </a:lnTo>
                  <a:lnTo>
                    <a:pt x="40" y="140"/>
                  </a:lnTo>
                  <a:lnTo>
                    <a:pt x="80" y="123"/>
                  </a:lnTo>
                  <a:lnTo>
                    <a:pt x="80" y="74"/>
                  </a:lnTo>
                  <a:lnTo>
                    <a:pt x="112" y="0"/>
                  </a:lnTo>
                  <a:lnTo>
                    <a:pt x="183" y="0"/>
                  </a:lnTo>
                  <a:lnTo>
                    <a:pt x="239" y="58"/>
                  </a:lnTo>
                  <a:lnTo>
                    <a:pt x="231" y="115"/>
                  </a:lnTo>
                  <a:lnTo>
                    <a:pt x="247" y="132"/>
                  </a:lnTo>
                  <a:lnTo>
                    <a:pt x="255" y="156"/>
                  </a:lnTo>
                  <a:lnTo>
                    <a:pt x="303" y="181"/>
                  </a:lnTo>
                  <a:lnTo>
                    <a:pt x="382" y="132"/>
                  </a:lnTo>
                  <a:lnTo>
                    <a:pt x="605" y="156"/>
                  </a:lnTo>
                  <a:lnTo>
                    <a:pt x="605" y="428"/>
                  </a:lnTo>
                  <a:lnTo>
                    <a:pt x="470" y="395"/>
                  </a:lnTo>
                  <a:lnTo>
                    <a:pt x="382" y="526"/>
                  </a:lnTo>
                  <a:lnTo>
                    <a:pt x="398" y="756"/>
                  </a:lnTo>
                  <a:lnTo>
                    <a:pt x="8" y="600"/>
                  </a:lnTo>
                  <a:lnTo>
                    <a:pt x="0" y="37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35" name="Freeform 26"/>
            <p:cNvSpPr>
              <a:spLocks/>
            </p:cNvSpPr>
            <p:nvPr>
              <p:custDataLst>
                <p:tags r:id="rId8"/>
              </p:custDataLst>
            </p:nvPr>
          </p:nvSpPr>
          <p:spPr bwMode="auto">
            <a:xfrm>
              <a:off x="2745" y="2452"/>
              <a:ext cx="366" cy="304"/>
            </a:xfrm>
            <a:custGeom>
              <a:avLst/>
              <a:gdLst>
                <a:gd name="T0" fmla="*/ 350 w 366"/>
                <a:gd name="T1" fmla="*/ 90 h 304"/>
                <a:gd name="T2" fmla="*/ 0 w 366"/>
                <a:gd name="T3" fmla="*/ 0 h 304"/>
                <a:gd name="T4" fmla="*/ 8 w 366"/>
                <a:gd name="T5" fmla="*/ 164 h 304"/>
                <a:gd name="T6" fmla="*/ 366 w 366"/>
                <a:gd name="T7" fmla="*/ 304 h 304"/>
                <a:gd name="T8" fmla="*/ 350 w 366"/>
                <a:gd name="T9" fmla="*/ 90 h 304"/>
                <a:gd name="T10" fmla="*/ 0 60000 65536"/>
                <a:gd name="T11" fmla="*/ 0 60000 65536"/>
                <a:gd name="T12" fmla="*/ 0 60000 65536"/>
                <a:gd name="T13" fmla="*/ 0 60000 65536"/>
                <a:gd name="T14" fmla="*/ 0 60000 65536"/>
                <a:gd name="T15" fmla="*/ 0 w 366"/>
                <a:gd name="T16" fmla="*/ 0 h 304"/>
                <a:gd name="T17" fmla="*/ 366 w 366"/>
                <a:gd name="T18" fmla="*/ 304 h 304"/>
              </a:gdLst>
              <a:ahLst/>
              <a:cxnLst>
                <a:cxn ang="T10">
                  <a:pos x="T0" y="T1"/>
                </a:cxn>
                <a:cxn ang="T11">
                  <a:pos x="T2" y="T3"/>
                </a:cxn>
                <a:cxn ang="T12">
                  <a:pos x="T4" y="T5"/>
                </a:cxn>
                <a:cxn ang="T13">
                  <a:pos x="T6" y="T7"/>
                </a:cxn>
                <a:cxn ang="T14">
                  <a:pos x="T8" y="T9"/>
                </a:cxn>
              </a:cxnLst>
              <a:rect l="T15" t="T16" r="T17" b="T18"/>
              <a:pathLst>
                <a:path w="366" h="304">
                  <a:moveTo>
                    <a:pt x="350" y="90"/>
                  </a:moveTo>
                  <a:lnTo>
                    <a:pt x="0" y="0"/>
                  </a:lnTo>
                  <a:lnTo>
                    <a:pt x="8" y="164"/>
                  </a:lnTo>
                  <a:lnTo>
                    <a:pt x="366" y="304"/>
                  </a:lnTo>
                  <a:lnTo>
                    <a:pt x="350" y="90"/>
                  </a:lnTo>
                  <a:close/>
                </a:path>
              </a:pathLst>
            </a:custGeom>
            <a:solidFill>
              <a:srgbClr val="7A99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36" name="Freeform 27"/>
            <p:cNvSpPr>
              <a:spLocks/>
            </p:cNvSpPr>
            <p:nvPr>
              <p:custDataLst>
                <p:tags r:id="rId9"/>
              </p:custDataLst>
            </p:nvPr>
          </p:nvSpPr>
          <p:spPr bwMode="auto">
            <a:xfrm>
              <a:off x="3215" y="2238"/>
              <a:ext cx="103" cy="197"/>
            </a:xfrm>
            <a:custGeom>
              <a:avLst/>
              <a:gdLst>
                <a:gd name="T0" fmla="*/ 95 w 103"/>
                <a:gd name="T1" fmla="*/ 0 h 197"/>
                <a:gd name="T2" fmla="*/ 103 w 103"/>
                <a:gd name="T3" fmla="*/ 197 h 197"/>
                <a:gd name="T4" fmla="*/ 0 w 103"/>
                <a:gd name="T5" fmla="*/ 164 h 197"/>
                <a:gd name="T6" fmla="*/ 95 w 103"/>
                <a:gd name="T7" fmla="*/ 0 h 197"/>
                <a:gd name="T8" fmla="*/ 0 60000 65536"/>
                <a:gd name="T9" fmla="*/ 0 60000 65536"/>
                <a:gd name="T10" fmla="*/ 0 60000 65536"/>
                <a:gd name="T11" fmla="*/ 0 60000 65536"/>
                <a:gd name="T12" fmla="*/ 0 w 103"/>
                <a:gd name="T13" fmla="*/ 0 h 197"/>
                <a:gd name="T14" fmla="*/ 103 w 103"/>
                <a:gd name="T15" fmla="*/ 197 h 197"/>
              </a:gdLst>
              <a:ahLst/>
              <a:cxnLst>
                <a:cxn ang="T8">
                  <a:pos x="T0" y="T1"/>
                </a:cxn>
                <a:cxn ang="T9">
                  <a:pos x="T2" y="T3"/>
                </a:cxn>
                <a:cxn ang="T10">
                  <a:pos x="T4" y="T5"/>
                </a:cxn>
                <a:cxn ang="T11">
                  <a:pos x="T6" y="T7"/>
                </a:cxn>
              </a:cxnLst>
              <a:rect l="T12" t="T13" r="T14" b="T15"/>
              <a:pathLst>
                <a:path w="103" h="197">
                  <a:moveTo>
                    <a:pt x="95" y="0"/>
                  </a:moveTo>
                  <a:lnTo>
                    <a:pt x="103" y="197"/>
                  </a:lnTo>
                  <a:lnTo>
                    <a:pt x="0" y="164"/>
                  </a:lnTo>
                  <a:lnTo>
                    <a:pt x="95" y="0"/>
                  </a:lnTo>
                  <a:close/>
                </a:path>
              </a:pathLst>
            </a:custGeom>
            <a:solidFill>
              <a:srgbClr val="7A99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37" name="Freeform 28"/>
            <p:cNvSpPr>
              <a:spLocks/>
            </p:cNvSpPr>
            <p:nvPr>
              <p:custDataLst>
                <p:tags r:id="rId10"/>
              </p:custDataLst>
            </p:nvPr>
          </p:nvSpPr>
          <p:spPr bwMode="auto">
            <a:xfrm>
              <a:off x="2745" y="2040"/>
              <a:ext cx="573" cy="486"/>
            </a:xfrm>
            <a:custGeom>
              <a:avLst/>
              <a:gdLst>
                <a:gd name="T0" fmla="*/ 0 w 573"/>
                <a:gd name="T1" fmla="*/ 362 h 486"/>
                <a:gd name="T2" fmla="*/ 32 w 573"/>
                <a:gd name="T3" fmla="*/ 329 h 486"/>
                <a:gd name="T4" fmla="*/ 16 w 573"/>
                <a:gd name="T5" fmla="*/ 313 h 486"/>
                <a:gd name="T6" fmla="*/ 32 w 573"/>
                <a:gd name="T7" fmla="*/ 140 h 486"/>
                <a:gd name="T8" fmla="*/ 80 w 573"/>
                <a:gd name="T9" fmla="*/ 124 h 486"/>
                <a:gd name="T10" fmla="*/ 72 w 573"/>
                <a:gd name="T11" fmla="*/ 58 h 486"/>
                <a:gd name="T12" fmla="*/ 104 w 573"/>
                <a:gd name="T13" fmla="*/ 0 h 486"/>
                <a:gd name="T14" fmla="*/ 159 w 573"/>
                <a:gd name="T15" fmla="*/ 0 h 486"/>
                <a:gd name="T16" fmla="*/ 207 w 573"/>
                <a:gd name="T17" fmla="*/ 42 h 486"/>
                <a:gd name="T18" fmla="*/ 199 w 573"/>
                <a:gd name="T19" fmla="*/ 107 h 486"/>
                <a:gd name="T20" fmla="*/ 223 w 573"/>
                <a:gd name="T21" fmla="*/ 124 h 486"/>
                <a:gd name="T22" fmla="*/ 231 w 573"/>
                <a:gd name="T23" fmla="*/ 148 h 486"/>
                <a:gd name="T24" fmla="*/ 287 w 573"/>
                <a:gd name="T25" fmla="*/ 181 h 486"/>
                <a:gd name="T26" fmla="*/ 366 w 573"/>
                <a:gd name="T27" fmla="*/ 132 h 486"/>
                <a:gd name="T28" fmla="*/ 573 w 573"/>
                <a:gd name="T29" fmla="*/ 157 h 486"/>
                <a:gd name="T30" fmla="*/ 366 w 573"/>
                <a:gd name="T31" fmla="*/ 486 h 486"/>
                <a:gd name="T32" fmla="*/ 0 w 573"/>
                <a:gd name="T33" fmla="*/ 395 h 486"/>
                <a:gd name="T34" fmla="*/ 0 w 573"/>
                <a:gd name="T35" fmla="*/ 362 h 4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73"/>
                <a:gd name="T55" fmla="*/ 0 h 486"/>
                <a:gd name="T56" fmla="*/ 573 w 573"/>
                <a:gd name="T57" fmla="*/ 486 h 48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73" h="486">
                  <a:moveTo>
                    <a:pt x="0" y="362"/>
                  </a:moveTo>
                  <a:lnTo>
                    <a:pt x="32" y="329"/>
                  </a:lnTo>
                  <a:lnTo>
                    <a:pt x="16" y="313"/>
                  </a:lnTo>
                  <a:lnTo>
                    <a:pt x="32" y="140"/>
                  </a:lnTo>
                  <a:lnTo>
                    <a:pt x="80" y="124"/>
                  </a:lnTo>
                  <a:lnTo>
                    <a:pt x="72" y="58"/>
                  </a:lnTo>
                  <a:lnTo>
                    <a:pt x="104" y="0"/>
                  </a:lnTo>
                  <a:lnTo>
                    <a:pt x="159" y="0"/>
                  </a:lnTo>
                  <a:lnTo>
                    <a:pt x="207" y="42"/>
                  </a:lnTo>
                  <a:lnTo>
                    <a:pt x="199" y="107"/>
                  </a:lnTo>
                  <a:lnTo>
                    <a:pt x="223" y="124"/>
                  </a:lnTo>
                  <a:lnTo>
                    <a:pt x="231" y="148"/>
                  </a:lnTo>
                  <a:lnTo>
                    <a:pt x="287" y="181"/>
                  </a:lnTo>
                  <a:lnTo>
                    <a:pt x="366" y="132"/>
                  </a:lnTo>
                  <a:lnTo>
                    <a:pt x="573" y="157"/>
                  </a:lnTo>
                  <a:lnTo>
                    <a:pt x="366" y="486"/>
                  </a:lnTo>
                  <a:lnTo>
                    <a:pt x="0" y="395"/>
                  </a:lnTo>
                  <a:lnTo>
                    <a:pt x="0" y="3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38" name="Freeform 29"/>
            <p:cNvSpPr>
              <a:spLocks/>
            </p:cNvSpPr>
            <p:nvPr>
              <p:custDataLst>
                <p:tags r:id="rId11"/>
              </p:custDataLst>
            </p:nvPr>
          </p:nvSpPr>
          <p:spPr bwMode="auto">
            <a:xfrm>
              <a:off x="2809" y="2180"/>
              <a:ext cx="151" cy="198"/>
            </a:xfrm>
            <a:custGeom>
              <a:avLst/>
              <a:gdLst>
                <a:gd name="T0" fmla="*/ 8 w 151"/>
                <a:gd name="T1" fmla="*/ 25 h 198"/>
                <a:gd name="T2" fmla="*/ 48 w 151"/>
                <a:gd name="T3" fmla="*/ 8 h 198"/>
                <a:gd name="T4" fmla="*/ 64 w 151"/>
                <a:gd name="T5" fmla="*/ 17 h 198"/>
                <a:gd name="T6" fmla="*/ 103 w 151"/>
                <a:gd name="T7" fmla="*/ 17 h 198"/>
                <a:gd name="T8" fmla="*/ 111 w 151"/>
                <a:gd name="T9" fmla="*/ 0 h 198"/>
                <a:gd name="T10" fmla="*/ 127 w 151"/>
                <a:gd name="T11" fmla="*/ 8 h 198"/>
                <a:gd name="T12" fmla="*/ 135 w 151"/>
                <a:gd name="T13" fmla="*/ 33 h 198"/>
                <a:gd name="T14" fmla="*/ 151 w 151"/>
                <a:gd name="T15" fmla="*/ 91 h 198"/>
                <a:gd name="T16" fmla="*/ 95 w 151"/>
                <a:gd name="T17" fmla="*/ 115 h 198"/>
                <a:gd name="T18" fmla="*/ 87 w 151"/>
                <a:gd name="T19" fmla="*/ 115 h 198"/>
                <a:gd name="T20" fmla="*/ 87 w 151"/>
                <a:gd name="T21" fmla="*/ 74 h 198"/>
                <a:gd name="T22" fmla="*/ 48 w 151"/>
                <a:gd name="T23" fmla="*/ 74 h 198"/>
                <a:gd name="T24" fmla="*/ 56 w 151"/>
                <a:gd name="T25" fmla="*/ 140 h 198"/>
                <a:gd name="T26" fmla="*/ 135 w 151"/>
                <a:gd name="T27" fmla="*/ 181 h 198"/>
                <a:gd name="T28" fmla="*/ 127 w 151"/>
                <a:gd name="T29" fmla="*/ 198 h 198"/>
                <a:gd name="T30" fmla="*/ 0 w 151"/>
                <a:gd name="T31" fmla="*/ 156 h 198"/>
                <a:gd name="T32" fmla="*/ 8 w 151"/>
                <a:gd name="T33" fmla="*/ 25 h 1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1"/>
                <a:gd name="T52" fmla="*/ 0 h 198"/>
                <a:gd name="T53" fmla="*/ 151 w 151"/>
                <a:gd name="T54" fmla="*/ 198 h 1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1" h="198">
                  <a:moveTo>
                    <a:pt x="8" y="25"/>
                  </a:moveTo>
                  <a:lnTo>
                    <a:pt x="48" y="8"/>
                  </a:lnTo>
                  <a:lnTo>
                    <a:pt x="64" y="17"/>
                  </a:lnTo>
                  <a:lnTo>
                    <a:pt x="103" y="17"/>
                  </a:lnTo>
                  <a:lnTo>
                    <a:pt x="111" y="0"/>
                  </a:lnTo>
                  <a:lnTo>
                    <a:pt x="127" y="8"/>
                  </a:lnTo>
                  <a:lnTo>
                    <a:pt x="135" y="33"/>
                  </a:lnTo>
                  <a:lnTo>
                    <a:pt x="151" y="91"/>
                  </a:lnTo>
                  <a:lnTo>
                    <a:pt x="95" y="115"/>
                  </a:lnTo>
                  <a:lnTo>
                    <a:pt x="87" y="115"/>
                  </a:lnTo>
                  <a:lnTo>
                    <a:pt x="87" y="74"/>
                  </a:lnTo>
                  <a:lnTo>
                    <a:pt x="48" y="74"/>
                  </a:lnTo>
                  <a:lnTo>
                    <a:pt x="56" y="140"/>
                  </a:lnTo>
                  <a:lnTo>
                    <a:pt x="135" y="181"/>
                  </a:lnTo>
                  <a:lnTo>
                    <a:pt x="127" y="198"/>
                  </a:lnTo>
                  <a:lnTo>
                    <a:pt x="0" y="156"/>
                  </a:lnTo>
                  <a:lnTo>
                    <a:pt x="8" y="25"/>
                  </a:lnTo>
                  <a:close/>
                </a:path>
              </a:pathLst>
            </a:custGeom>
            <a:solidFill>
              <a:srgbClr val="BFF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39" name="Freeform 30"/>
            <p:cNvSpPr>
              <a:spLocks/>
            </p:cNvSpPr>
            <p:nvPr>
              <p:custDataLst>
                <p:tags r:id="rId12"/>
              </p:custDataLst>
            </p:nvPr>
          </p:nvSpPr>
          <p:spPr bwMode="auto">
            <a:xfrm>
              <a:off x="2992" y="2238"/>
              <a:ext cx="40" cy="33"/>
            </a:xfrm>
            <a:custGeom>
              <a:avLst/>
              <a:gdLst>
                <a:gd name="T0" fmla="*/ 0 w 40"/>
                <a:gd name="T1" fmla="*/ 0 h 33"/>
                <a:gd name="T2" fmla="*/ 8 w 40"/>
                <a:gd name="T3" fmla="*/ 24 h 33"/>
                <a:gd name="T4" fmla="*/ 40 w 40"/>
                <a:gd name="T5" fmla="*/ 33 h 33"/>
                <a:gd name="T6" fmla="*/ 40 w 40"/>
                <a:gd name="T7" fmla="*/ 24 h 33"/>
                <a:gd name="T8" fmla="*/ 0 w 40"/>
                <a:gd name="T9" fmla="*/ 0 h 33"/>
                <a:gd name="T10" fmla="*/ 0 60000 65536"/>
                <a:gd name="T11" fmla="*/ 0 60000 65536"/>
                <a:gd name="T12" fmla="*/ 0 60000 65536"/>
                <a:gd name="T13" fmla="*/ 0 60000 65536"/>
                <a:gd name="T14" fmla="*/ 0 60000 65536"/>
                <a:gd name="T15" fmla="*/ 0 w 40"/>
                <a:gd name="T16" fmla="*/ 0 h 33"/>
                <a:gd name="T17" fmla="*/ 40 w 40"/>
                <a:gd name="T18" fmla="*/ 33 h 33"/>
              </a:gdLst>
              <a:ahLst/>
              <a:cxnLst>
                <a:cxn ang="T10">
                  <a:pos x="T0" y="T1"/>
                </a:cxn>
                <a:cxn ang="T11">
                  <a:pos x="T2" y="T3"/>
                </a:cxn>
                <a:cxn ang="T12">
                  <a:pos x="T4" y="T5"/>
                </a:cxn>
                <a:cxn ang="T13">
                  <a:pos x="T6" y="T7"/>
                </a:cxn>
                <a:cxn ang="T14">
                  <a:pos x="T8" y="T9"/>
                </a:cxn>
              </a:cxnLst>
              <a:rect l="T15" t="T16" r="T17" b="T18"/>
              <a:pathLst>
                <a:path w="40" h="33">
                  <a:moveTo>
                    <a:pt x="0" y="0"/>
                  </a:moveTo>
                  <a:lnTo>
                    <a:pt x="8" y="24"/>
                  </a:lnTo>
                  <a:lnTo>
                    <a:pt x="40" y="33"/>
                  </a:lnTo>
                  <a:lnTo>
                    <a:pt x="40" y="24"/>
                  </a:lnTo>
                  <a:lnTo>
                    <a:pt x="0" y="0"/>
                  </a:lnTo>
                  <a:close/>
                </a:path>
              </a:pathLst>
            </a:custGeom>
            <a:solidFill>
              <a:srgbClr val="BFF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40" name="Freeform 31"/>
            <p:cNvSpPr>
              <a:spLocks/>
            </p:cNvSpPr>
            <p:nvPr>
              <p:custDataLst>
                <p:tags r:id="rId13"/>
              </p:custDataLst>
            </p:nvPr>
          </p:nvSpPr>
          <p:spPr bwMode="auto">
            <a:xfrm>
              <a:off x="2793" y="2213"/>
              <a:ext cx="454" cy="271"/>
            </a:xfrm>
            <a:custGeom>
              <a:avLst/>
              <a:gdLst>
                <a:gd name="T0" fmla="*/ 0 w 454"/>
                <a:gd name="T1" fmla="*/ 197 h 271"/>
                <a:gd name="T2" fmla="*/ 40 w 454"/>
                <a:gd name="T3" fmla="*/ 173 h 271"/>
                <a:gd name="T4" fmla="*/ 231 w 454"/>
                <a:gd name="T5" fmla="*/ 230 h 271"/>
                <a:gd name="T6" fmla="*/ 263 w 454"/>
                <a:gd name="T7" fmla="*/ 173 h 271"/>
                <a:gd name="T8" fmla="*/ 231 w 454"/>
                <a:gd name="T9" fmla="*/ 132 h 271"/>
                <a:gd name="T10" fmla="*/ 159 w 454"/>
                <a:gd name="T11" fmla="*/ 107 h 271"/>
                <a:gd name="T12" fmla="*/ 183 w 454"/>
                <a:gd name="T13" fmla="*/ 91 h 271"/>
                <a:gd name="T14" fmla="*/ 247 w 454"/>
                <a:gd name="T15" fmla="*/ 99 h 271"/>
                <a:gd name="T16" fmla="*/ 263 w 454"/>
                <a:gd name="T17" fmla="*/ 115 h 271"/>
                <a:gd name="T18" fmla="*/ 318 w 454"/>
                <a:gd name="T19" fmla="*/ 123 h 271"/>
                <a:gd name="T20" fmla="*/ 358 w 454"/>
                <a:gd name="T21" fmla="*/ 82 h 271"/>
                <a:gd name="T22" fmla="*/ 326 w 454"/>
                <a:gd name="T23" fmla="*/ 41 h 271"/>
                <a:gd name="T24" fmla="*/ 294 w 454"/>
                <a:gd name="T25" fmla="*/ 25 h 271"/>
                <a:gd name="T26" fmla="*/ 334 w 454"/>
                <a:gd name="T27" fmla="*/ 0 h 271"/>
                <a:gd name="T28" fmla="*/ 454 w 454"/>
                <a:gd name="T29" fmla="*/ 17 h 271"/>
                <a:gd name="T30" fmla="*/ 294 w 454"/>
                <a:gd name="T31" fmla="*/ 271 h 271"/>
                <a:gd name="T32" fmla="*/ 0 w 454"/>
                <a:gd name="T33" fmla="*/ 197 h 2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54"/>
                <a:gd name="T52" fmla="*/ 0 h 271"/>
                <a:gd name="T53" fmla="*/ 454 w 454"/>
                <a:gd name="T54" fmla="*/ 271 h 2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54" h="271">
                  <a:moveTo>
                    <a:pt x="0" y="197"/>
                  </a:moveTo>
                  <a:lnTo>
                    <a:pt x="40" y="173"/>
                  </a:lnTo>
                  <a:lnTo>
                    <a:pt x="231" y="230"/>
                  </a:lnTo>
                  <a:lnTo>
                    <a:pt x="263" y="173"/>
                  </a:lnTo>
                  <a:lnTo>
                    <a:pt x="231" y="132"/>
                  </a:lnTo>
                  <a:lnTo>
                    <a:pt x="159" y="107"/>
                  </a:lnTo>
                  <a:lnTo>
                    <a:pt x="183" y="91"/>
                  </a:lnTo>
                  <a:lnTo>
                    <a:pt x="247" y="99"/>
                  </a:lnTo>
                  <a:lnTo>
                    <a:pt x="263" y="115"/>
                  </a:lnTo>
                  <a:lnTo>
                    <a:pt x="318" y="123"/>
                  </a:lnTo>
                  <a:lnTo>
                    <a:pt x="358" y="82"/>
                  </a:lnTo>
                  <a:lnTo>
                    <a:pt x="326" y="41"/>
                  </a:lnTo>
                  <a:lnTo>
                    <a:pt x="294" y="25"/>
                  </a:lnTo>
                  <a:lnTo>
                    <a:pt x="334" y="0"/>
                  </a:lnTo>
                  <a:lnTo>
                    <a:pt x="454" y="17"/>
                  </a:lnTo>
                  <a:lnTo>
                    <a:pt x="294" y="271"/>
                  </a:lnTo>
                  <a:lnTo>
                    <a:pt x="0" y="197"/>
                  </a:lnTo>
                  <a:close/>
                </a:path>
              </a:pathLst>
            </a:cu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41" name="Freeform 32"/>
            <p:cNvSpPr>
              <a:spLocks/>
            </p:cNvSpPr>
            <p:nvPr>
              <p:custDataLst>
                <p:tags r:id="rId14"/>
              </p:custDataLst>
            </p:nvPr>
          </p:nvSpPr>
          <p:spPr bwMode="auto">
            <a:xfrm>
              <a:off x="3064" y="2279"/>
              <a:ext cx="31" cy="16"/>
            </a:xfrm>
            <a:custGeom>
              <a:avLst/>
              <a:gdLst>
                <a:gd name="T0" fmla="*/ 0 w 31"/>
                <a:gd name="T1" fmla="*/ 8 h 16"/>
                <a:gd name="T2" fmla="*/ 15 w 31"/>
                <a:gd name="T3" fmla="*/ 0 h 16"/>
                <a:gd name="T4" fmla="*/ 31 w 31"/>
                <a:gd name="T5" fmla="*/ 8 h 16"/>
                <a:gd name="T6" fmla="*/ 31 w 31"/>
                <a:gd name="T7" fmla="*/ 16 h 16"/>
                <a:gd name="T8" fmla="*/ 31 w 31"/>
                <a:gd name="T9" fmla="*/ 16 h 16"/>
                <a:gd name="T10" fmla="*/ 8 w 31"/>
                <a:gd name="T11" fmla="*/ 16 h 16"/>
                <a:gd name="T12" fmla="*/ 0 w 31"/>
                <a:gd name="T13" fmla="*/ 8 h 16"/>
                <a:gd name="T14" fmla="*/ 0 60000 65536"/>
                <a:gd name="T15" fmla="*/ 0 60000 65536"/>
                <a:gd name="T16" fmla="*/ 0 60000 65536"/>
                <a:gd name="T17" fmla="*/ 0 60000 65536"/>
                <a:gd name="T18" fmla="*/ 0 60000 65536"/>
                <a:gd name="T19" fmla="*/ 0 60000 65536"/>
                <a:gd name="T20" fmla="*/ 0 60000 65536"/>
                <a:gd name="T21" fmla="*/ 0 w 31"/>
                <a:gd name="T22" fmla="*/ 0 h 16"/>
                <a:gd name="T23" fmla="*/ 31 w 31"/>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16">
                  <a:moveTo>
                    <a:pt x="0" y="8"/>
                  </a:moveTo>
                  <a:lnTo>
                    <a:pt x="15" y="0"/>
                  </a:lnTo>
                  <a:lnTo>
                    <a:pt x="31" y="8"/>
                  </a:lnTo>
                  <a:lnTo>
                    <a:pt x="31" y="16"/>
                  </a:lnTo>
                  <a:lnTo>
                    <a:pt x="8" y="16"/>
                  </a:lnTo>
                  <a:lnTo>
                    <a:pt x="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42" name="Freeform 33"/>
            <p:cNvSpPr>
              <a:spLocks/>
            </p:cNvSpPr>
            <p:nvPr>
              <p:custDataLst>
                <p:tags r:id="rId15"/>
              </p:custDataLst>
            </p:nvPr>
          </p:nvSpPr>
          <p:spPr bwMode="auto">
            <a:xfrm>
              <a:off x="2968" y="2378"/>
              <a:ext cx="40" cy="16"/>
            </a:xfrm>
            <a:custGeom>
              <a:avLst/>
              <a:gdLst>
                <a:gd name="T0" fmla="*/ 0 w 40"/>
                <a:gd name="T1" fmla="*/ 8 h 16"/>
                <a:gd name="T2" fmla="*/ 16 w 40"/>
                <a:gd name="T3" fmla="*/ 0 h 16"/>
                <a:gd name="T4" fmla="*/ 40 w 40"/>
                <a:gd name="T5" fmla="*/ 8 h 16"/>
                <a:gd name="T6" fmla="*/ 40 w 40"/>
                <a:gd name="T7" fmla="*/ 16 h 16"/>
                <a:gd name="T8" fmla="*/ 32 w 40"/>
                <a:gd name="T9" fmla="*/ 16 h 16"/>
                <a:gd name="T10" fmla="*/ 16 w 40"/>
                <a:gd name="T11" fmla="*/ 16 h 16"/>
                <a:gd name="T12" fmla="*/ 0 w 40"/>
                <a:gd name="T13" fmla="*/ 8 h 16"/>
                <a:gd name="T14" fmla="*/ 0 60000 65536"/>
                <a:gd name="T15" fmla="*/ 0 60000 65536"/>
                <a:gd name="T16" fmla="*/ 0 60000 65536"/>
                <a:gd name="T17" fmla="*/ 0 60000 65536"/>
                <a:gd name="T18" fmla="*/ 0 60000 65536"/>
                <a:gd name="T19" fmla="*/ 0 60000 65536"/>
                <a:gd name="T20" fmla="*/ 0 60000 65536"/>
                <a:gd name="T21" fmla="*/ 0 w 40"/>
                <a:gd name="T22" fmla="*/ 0 h 16"/>
                <a:gd name="T23" fmla="*/ 40 w 40"/>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6">
                  <a:moveTo>
                    <a:pt x="0" y="8"/>
                  </a:moveTo>
                  <a:lnTo>
                    <a:pt x="16" y="0"/>
                  </a:lnTo>
                  <a:lnTo>
                    <a:pt x="40" y="8"/>
                  </a:lnTo>
                  <a:lnTo>
                    <a:pt x="40" y="16"/>
                  </a:lnTo>
                  <a:lnTo>
                    <a:pt x="32" y="16"/>
                  </a:lnTo>
                  <a:lnTo>
                    <a:pt x="16" y="16"/>
                  </a:lnTo>
                  <a:lnTo>
                    <a:pt x="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43" name="Freeform 34"/>
            <p:cNvSpPr>
              <a:spLocks/>
            </p:cNvSpPr>
            <p:nvPr>
              <p:custDataLst>
                <p:tags r:id="rId16"/>
              </p:custDataLst>
            </p:nvPr>
          </p:nvSpPr>
          <p:spPr bwMode="auto">
            <a:xfrm>
              <a:off x="2857" y="2073"/>
              <a:ext cx="55" cy="83"/>
            </a:xfrm>
            <a:custGeom>
              <a:avLst/>
              <a:gdLst>
                <a:gd name="T0" fmla="*/ 8 w 55"/>
                <a:gd name="T1" fmla="*/ 41 h 83"/>
                <a:gd name="T2" fmla="*/ 16 w 55"/>
                <a:gd name="T3" fmla="*/ 0 h 83"/>
                <a:gd name="T4" fmla="*/ 31 w 55"/>
                <a:gd name="T5" fmla="*/ 0 h 83"/>
                <a:gd name="T6" fmla="*/ 55 w 55"/>
                <a:gd name="T7" fmla="*/ 25 h 83"/>
                <a:gd name="T8" fmla="*/ 47 w 55"/>
                <a:gd name="T9" fmla="*/ 50 h 83"/>
                <a:gd name="T10" fmla="*/ 39 w 55"/>
                <a:gd name="T11" fmla="*/ 83 h 83"/>
                <a:gd name="T12" fmla="*/ 23 w 55"/>
                <a:gd name="T13" fmla="*/ 83 h 83"/>
                <a:gd name="T14" fmla="*/ 0 w 55"/>
                <a:gd name="T15" fmla="*/ 66 h 83"/>
                <a:gd name="T16" fmla="*/ 8 w 55"/>
                <a:gd name="T17" fmla="*/ 41 h 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83"/>
                <a:gd name="T29" fmla="*/ 55 w 55"/>
                <a:gd name="T30" fmla="*/ 83 h 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83">
                  <a:moveTo>
                    <a:pt x="8" y="41"/>
                  </a:moveTo>
                  <a:lnTo>
                    <a:pt x="16" y="0"/>
                  </a:lnTo>
                  <a:lnTo>
                    <a:pt x="31" y="0"/>
                  </a:lnTo>
                  <a:lnTo>
                    <a:pt x="55" y="25"/>
                  </a:lnTo>
                  <a:lnTo>
                    <a:pt x="47" y="50"/>
                  </a:lnTo>
                  <a:lnTo>
                    <a:pt x="39" y="83"/>
                  </a:lnTo>
                  <a:lnTo>
                    <a:pt x="23" y="83"/>
                  </a:lnTo>
                  <a:lnTo>
                    <a:pt x="0" y="66"/>
                  </a:lnTo>
                  <a:lnTo>
                    <a:pt x="8"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44" name="Freeform 35"/>
            <p:cNvSpPr>
              <a:spLocks/>
            </p:cNvSpPr>
            <p:nvPr>
              <p:custDataLst>
                <p:tags r:id="rId17"/>
              </p:custDataLst>
            </p:nvPr>
          </p:nvSpPr>
          <p:spPr bwMode="auto">
            <a:xfrm>
              <a:off x="3947" y="2082"/>
              <a:ext cx="613" cy="641"/>
            </a:xfrm>
            <a:custGeom>
              <a:avLst/>
              <a:gdLst>
                <a:gd name="T0" fmla="*/ 96 w 613"/>
                <a:gd name="T1" fmla="*/ 24 h 641"/>
                <a:gd name="T2" fmla="*/ 167 w 613"/>
                <a:gd name="T3" fmla="*/ 115 h 641"/>
                <a:gd name="T4" fmla="*/ 223 w 613"/>
                <a:gd name="T5" fmla="*/ 57 h 641"/>
                <a:gd name="T6" fmla="*/ 279 w 613"/>
                <a:gd name="T7" fmla="*/ 115 h 641"/>
                <a:gd name="T8" fmla="*/ 334 w 613"/>
                <a:gd name="T9" fmla="*/ 74 h 641"/>
                <a:gd name="T10" fmla="*/ 374 w 613"/>
                <a:gd name="T11" fmla="*/ 131 h 641"/>
                <a:gd name="T12" fmla="*/ 541 w 613"/>
                <a:gd name="T13" fmla="*/ 0 h 641"/>
                <a:gd name="T14" fmla="*/ 581 w 613"/>
                <a:gd name="T15" fmla="*/ 49 h 641"/>
                <a:gd name="T16" fmla="*/ 565 w 613"/>
                <a:gd name="T17" fmla="*/ 82 h 641"/>
                <a:gd name="T18" fmla="*/ 613 w 613"/>
                <a:gd name="T19" fmla="*/ 131 h 641"/>
                <a:gd name="T20" fmla="*/ 525 w 613"/>
                <a:gd name="T21" fmla="*/ 263 h 641"/>
                <a:gd name="T22" fmla="*/ 589 w 613"/>
                <a:gd name="T23" fmla="*/ 279 h 641"/>
                <a:gd name="T24" fmla="*/ 565 w 613"/>
                <a:gd name="T25" fmla="*/ 345 h 641"/>
                <a:gd name="T26" fmla="*/ 605 w 613"/>
                <a:gd name="T27" fmla="*/ 353 h 641"/>
                <a:gd name="T28" fmla="*/ 605 w 613"/>
                <a:gd name="T29" fmla="*/ 419 h 641"/>
                <a:gd name="T30" fmla="*/ 382 w 613"/>
                <a:gd name="T31" fmla="*/ 452 h 641"/>
                <a:gd name="T32" fmla="*/ 422 w 613"/>
                <a:gd name="T33" fmla="*/ 608 h 641"/>
                <a:gd name="T34" fmla="*/ 374 w 613"/>
                <a:gd name="T35" fmla="*/ 641 h 641"/>
                <a:gd name="T36" fmla="*/ 223 w 613"/>
                <a:gd name="T37" fmla="*/ 518 h 641"/>
                <a:gd name="T38" fmla="*/ 112 w 613"/>
                <a:gd name="T39" fmla="*/ 592 h 641"/>
                <a:gd name="T40" fmla="*/ 64 w 613"/>
                <a:gd name="T41" fmla="*/ 559 h 641"/>
                <a:gd name="T42" fmla="*/ 104 w 613"/>
                <a:gd name="T43" fmla="*/ 419 h 641"/>
                <a:gd name="T44" fmla="*/ 0 w 613"/>
                <a:gd name="T45" fmla="*/ 386 h 641"/>
                <a:gd name="T46" fmla="*/ 0 w 613"/>
                <a:gd name="T47" fmla="*/ 328 h 641"/>
                <a:gd name="T48" fmla="*/ 112 w 613"/>
                <a:gd name="T49" fmla="*/ 271 h 641"/>
                <a:gd name="T50" fmla="*/ 40 w 613"/>
                <a:gd name="T51" fmla="*/ 57 h 641"/>
                <a:gd name="T52" fmla="*/ 96 w 613"/>
                <a:gd name="T53" fmla="*/ 24 h 6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13"/>
                <a:gd name="T82" fmla="*/ 0 h 641"/>
                <a:gd name="T83" fmla="*/ 613 w 613"/>
                <a:gd name="T84" fmla="*/ 641 h 6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13" h="641">
                  <a:moveTo>
                    <a:pt x="96" y="24"/>
                  </a:moveTo>
                  <a:lnTo>
                    <a:pt x="167" y="115"/>
                  </a:lnTo>
                  <a:lnTo>
                    <a:pt x="223" y="57"/>
                  </a:lnTo>
                  <a:lnTo>
                    <a:pt x="279" y="115"/>
                  </a:lnTo>
                  <a:lnTo>
                    <a:pt x="334" y="74"/>
                  </a:lnTo>
                  <a:lnTo>
                    <a:pt x="374" y="131"/>
                  </a:lnTo>
                  <a:lnTo>
                    <a:pt x="541" y="0"/>
                  </a:lnTo>
                  <a:lnTo>
                    <a:pt x="581" y="49"/>
                  </a:lnTo>
                  <a:lnTo>
                    <a:pt x="565" y="82"/>
                  </a:lnTo>
                  <a:lnTo>
                    <a:pt x="613" y="131"/>
                  </a:lnTo>
                  <a:lnTo>
                    <a:pt x="525" y="263"/>
                  </a:lnTo>
                  <a:lnTo>
                    <a:pt x="589" y="279"/>
                  </a:lnTo>
                  <a:lnTo>
                    <a:pt x="565" y="345"/>
                  </a:lnTo>
                  <a:lnTo>
                    <a:pt x="605" y="353"/>
                  </a:lnTo>
                  <a:lnTo>
                    <a:pt x="605" y="419"/>
                  </a:lnTo>
                  <a:lnTo>
                    <a:pt x="382" y="452"/>
                  </a:lnTo>
                  <a:lnTo>
                    <a:pt x="422" y="608"/>
                  </a:lnTo>
                  <a:lnTo>
                    <a:pt x="374" y="641"/>
                  </a:lnTo>
                  <a:lnTo>
                    <a:pt x="223" y="518"/>
                  </a:lnTo>
                  <a:lnTo>
                    <a:pt x="112" y="592"/>
                  </a:lnTo>
                  <a:lnTo>
                    <a:pt x="64" y="559"/>
                  </a:lnTo>
                  <a:lnTo>
                    <a:pt x="104" y="419"/>
                  </a:lnTo>
                  <a:lnTo>
                    <a:pt x="0" y="386"/>
                  </a:lnTo>
                  <a:lnTo>
                    <a:pt x="0" y="328"/>
                  </a:lnTo>
                  <a:lnTo>
                    <a:pt x="112" y="271"/>
                  </a:lnTo>
                  <a:lnTo>
                    <a:pt x="40" y="57"/>
                  </a:lnTo>
                  <a:lnTo>
                    <a:pt x="96" y="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45" name="Freeform 36"/>
            <p:cNvSpPr>
              <a:spLocks/>
            </p:cNvSpPr>
            <p:nvPr>
              <p:custDataLst>
                <p:tags r:id="rId18"/>
              </p:custDataLst>
            </p:nvPr>
          </p:nvSpPr>
          <p:spPr bwMode="auto">
            <a:xfrm>
              <a:off x="3963" y="2106"/>
              <a:ext cx="581" cy="592"/>
            </a:xfrm>
            <a:custGeom>
              <a:avLst/>
              <a:gdLst>
                <a:gd name="T0" fmla="*/ 207 w 581"/>
                <a:gd name="T1" fmla="*/ 477 h 592"/>
                <a:gd name="T2" fmla="*/ 96 w 581"/>
                <a:gd name="T3" fmla="*/ 551 h 592"/>
                <a:gd name="T4" fmla="*/ 64 w 581"/>
                <a:gd name="T5" fmla="*/ 535 h 592"/>
                <a:gd name="T6" fmla="*/ 103 w 581"/>
                <a:gd name="T7" fmla="*/ 387 h 592"/>
                <a:gd name="T8" fmla="*/ 0 w 581"/>
                <a:gd name="T9" fmla="*/ 354 h 592"/>
                <a:gd name="T10" fmla="*/ 0 w 581"/>
                <a:gd name="T11" fmla="*/ 313 h 592"/>
                <a:gd name="T12" fmla="*/ 119 w 581"/>
                <a:gd name="T13" fmla="*/ 255 h 592"/>
                <a:gd name="T14" fmla="*/ 40 w 581"/>
                <a:gd name="T15" fmla="*/ 33 h 592"/>
                <a:gd name="T16" fmla="*/ 80 w 581"/>
                <a:gd name="T17" fmla="*/ 25 h 592"/>
                <a:gd name="T18" fmla="*/ 247 w 581"/>
                <a:gd name="T19" fmla="*/ 222 h 592"/>
                <a:gd name="T20" fmla="*/ 525 w 581"/>
                <a:gd name="T21" fmla="*/ 0 h 592"/>
                <a:gd name="T22" fmla="*/ 549 w 581"/>
                <a:gd name="T23" fmla="*/ 25 h 592"/>
                <a:gd name="T24" fmla="*/ 358 w 581"/>
                <a:gd name="T25" fmla="*/ 288 h 592"/>
                <a:gd name="T26" fmla="*/ 581 w 581"/>
                <a:gd name="T27" fmla="*/ 346 h 592"/>
                <a:gd name="T28" fmla="*/ 573 w 581"/>
                <a:gd name="T29" fmla="*/ 387 h 592"/>
                <a:gd name="T30" fmla="*/ 342 w 581"/>
                <a:gd name="T31" fmla="*/ 420 h 592"/>
                <a:gd name="T32" fmla="*/ 390 w 581"/>
                <a:gd name="T33" fmla="*/ 576 h 592"/>
                <a:gd name="T34" fmla="*/ 358 w 581"/>
                <a:gd name="T35" fmla="*/ 592 h 592"/>
                <a:gd name="T36" fmla="*/ 207 w 581"/>
                <a:gd name="T37" fmla="*/ 477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1"/>
                <a:gd name="T58" fmla="*/ 0 h 592"/>
                <a:gd name="T59" fmla="*/ 581 w 581"/>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1" h="592">
                  <a:moveTo>
                    <a:pt x="207" y="477"/>
                  </a:moveTo>
                  <a:lnTo>
                    <a:pt x="96" y="551"/>
                  </a:lnTo>
                  <a:lnTo>
                    <a:pt x="64" y="535"/>
                  </a:lnTo>
                  <a:lnTo>
                    <a:pt x="103" y="387"/>
                  </a:lnTo>
                  <a:lnTo>
                    <a:pt x="0" y="354"/>
                  </a:lnTo>
                  <a:lnTo>
                    <a:pt x="0" y="313"/>
                  </a:lnTo>
                  <a:lnTo>
                    <a:pt x="119" y="255"/>
                  </a:lnTo>
                  <a:lnTo>
                    <a:pt x="40" y="33"/>
                  </a:lnTo>
                  <a:lnTo>
                    <a:pt x="80" y="25"/>
                  </a:lnTo>
                  <a:lnTo>
                    <a:pt x="247" y="222"/>
                  </a:lnTo>
                  <a:lnTo>
                    <a:pt x="525" y="0"/>
                  </a:lnTo>
                  <a:lnTo>
                    <a:pt x="549" y="25"/>
                  </a:lnTo>
                  <a:lnTo>
                    <a:pt x="358" y="288"/>
                  </a:lnTo>
                  <a:lnTo>
                    <a:pt x="581" y="346"/>
                  </a:lnTo>
                  <a:lnTo>
                    <a:pt x="573" y="387"/>
                  </a:lnTo>
                  <a:lnTo>
                    <a:pt x="342" y="420"/>
                  </a:lnTo>
                  <a:lnTo>
                    <a:pt x="390" y="576"/>
                  </a:lnTo>
                  <a:lnTo>
                    <a:pt x="358" y="592"/>
                  </a:lnTo>
                  <a:lnTo>
                    <a:pt x="207" y="47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46" name="Freeform 37"/>
            <p:cNvSpPr>
              <a:spLocks/>
            </p:cNvSpPr>
            <p:nvPr>
              <p:custDataLst>
                <p:tags r:id="rId19"/>
              </p:custDataLst>
            </p:nvPr>
          </p:nvSpPr>
          <p:spPr bwMode="auto">
            <a:xfrm>
              <a:off x="4027" y="2238"/>
              <a:ext cx="398" cy="394"/>
            </a:xfrm>
            <a:custGeom>
              <a:avLst/>
              <a:gdLst>
                <a:gd name="T0" fmla="*/ 55 w 398"/>
                <a:gd name="T1" fmla="*/ 0 h 394"/>
                <a:gd name="T2" fmla="*/ 175 w 398"/>
                <a:gd name="T3" fmla="*/ 148 h 394"/>
                <a:gd name="T4" fmla="*/ 358 w 398"/>
                <a:gd name="T5" fmla="*/ 0 h 394"/>
                <a:gd name="T6" fmla="*/ 223 w 398"/>
                <a:gd name="T7" fmla="*/ 181 h 394"/>
                <a:gd name="T8" fmla="*/ 398 w 398"/>
                <a:gd name="T9" fmla="*/ 222 h 394"/>
                <a:gd name="T10" fmla="*/ 231 w 398"/>
                <a:gd name="T11" fmla="*/ 255 h 394"/>
                <a:gd name="T12" fmla="*/ 270 w 398"/>
                <a:gd name="T13" fmla="*/ 394 h 394"/>
                <a:gd name="T14" fmla="*/ 143 w 398"/>
                <a:gd name="T15" fmla="*/ 296 h 394"/>
                <a:gd name="T16" fmla="*/ 55 w 398"/>
                <a:gd name="T17" fmla="*/ 353 h 394"/>
                <a:gd name="T18" fmla="*/ 87 w 398"/>
                <a:gd name="T19" fmla="*/ 230 h 394"/>
                <a:gd name="T20" fmla="*/ 0 w 398"/>
                <a:gd name="T21" fmla="*/ 197 h 394"/>
                <a:gd name="T22" fmla="*/ 103 w 398"/>
                <a:gd name="T23" fmla="*/ 148 h 394"/>
                <a:gd name="T24" fmla="*/ 55 w 398"/>
                <a:gd name="T25" fmla="*/ 0 h 3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98"/>
                <a:gd name="T40" fmla="*/ 0 h 394"/>
                <a:gd name="T41" fmla="*/ 398 w 398"/>
                <a:gd name="T42" fmla="*/ 394 h 39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98" h="394">
                  <a:moveTo>
                    <a:pt x="55" y="0"/>
                  </a:moveTo>
                  <a:lnTo>
                    <a:pt x="175" y="148"/>
                  </a:lnTo>
                  <a:lnTo>
                    <a:pt x="358" y="0"/>
                  </a:lnTo>
                  <a:lnTo>
                    <a:pt x="223" y="181"/>
                  </a:lnTo>
                  <a:lnTo>
                    <a:pt x="398" y="222"/>
                  </a:lnTo>
                  <a:lnTo>
                    <a:pt x="231" y="255"/>
                  </a:lnTo>
                  <a:lnTo>
                    <a:pt x="270" y="394"/>
                  </a:lnTo>
                  <a:lnTo>
                    <a:pt x="143" y="296"/>
                  </a:lnTo>
                  <a:lnTo>
                    <a:pt x="55" y="353"/>
                  </a:lnTo>
                  <a:lnTo>
                    <a:pt x="87" y="230"/>
                  </a:lnTo>
                  <a:lnTo>
                    <a:pt x="0" y="197"/>
                  </a:lnTo>
                  <a:lnTo>
                    <a:pt x="103" y="148"/>
                  </a:lnTo>
                  <a:lnTo>
                    <a:pt x="55" y="0"/>
                  </a:lnTo>
                  <a:close/>
                </a:path>
              </a:pathLst>
            </a:custGeom>
            <a:solidFill>
              <a:srgbClr val="FF00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47" name="Freeform 38"/>
            <p:cNvSpPr>
              <a:spLocks/>
            </p:cNvSpPr>
            <p:nvPr>
              <p:custDataLst>
                <p:tags r:id="rId20"/>
              </p:custDataLst>
            </p:nvPr>
          </p:nvSpPr>
          <p:spPr bwMode="auto">
            <a:xfrm>
              <a:off x="4138" y="2164"/>
              <a:ext cx="159" cy="115"/>
            </a:xfrm>
            <a:custGeom>
              <a:avLst/>
              <a:gdLst>
                <a:gd name="T0" fmla="*/ 0 w 159"/>
                <a:gd name="T1" fmla="*/ 33 h 115"/>
                <a:gd name="T2" fmla="*/ 32 w 159"/>
                <a:gd name="T3" fmla="*/ 0 h 115"/>
                <a:gd name="T4" fmla="*/ 80 w 159"/>
                <a:gd name="T5" fmla="*/ 57 h 115"/>
                <a:gd name="T6" fmla="*/ 143 w 159"/>
                <a:gd name="T7" fmla="*/ 16 h 115"/>
                <a:gd name="T8" fmla="*/ 159 w 159"/>
                <a:gd name="T9" fmla="*/ 49 h 115"/>
                <a:gd name="T10" fmla="*/ 80 w 159"/>
                <a:gd name="T11" fmla="*/ 115 h 115"/>
                <a:gd name="T12" fmla="*/ 0 w 159"/>
                <a:gd name="T13" fmla="*/ 33 h 115"/>
                <a:gd name="T14" fmla="*/ 0 60000 65536"/>
                <a:gd name="T15" fmla="*/ 0 60000 65536"/>
                <a:gd name="T16" fmla="*/ 0 60000 65536"/>
                <a:gd name="T17" fmla="*/ 0 60000 65536"/>
                <a:gd name="T18" fmla="*/ 0 60000 65536"/>
                <a:gd name="T19" fmla="*/ 0 60000 65536"/>
                <a:gd name="T20" fmla="*/ 0 60000 65536"/>
                <a:gd name="T21" fmla="*/ 0 w 159"/>
                <a:gd name="T22" fmla="*/ 0 h 115"/>
                <a:gd name="T23" fmla="*/ 159 w 159"/>
                <a:gd name="T24" fmla="*/ 115 h 1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9" h="115">
                  <a:moveTo>
                    <a:pt x="0" y="33"/>
                  </a:moveTo>
                  <a:lnTo>
                    <a:pt x="32" y="0"/>
                  </a:lnTo>
                  <a:lnTo>
                    <a:pt x="80" y="57"/>
                  </a:lnTo>
                  <a:lnTo>
                    <a:pt x="143" y="16"/>
                  </a:lnTo>
                  <a:lnTo>
                    <a:pt x="159" y="49"/>
                  </a:lnTo>
                  <a:lnTo>
                    <a:pt x="80" y="115"/>
                  </a:lnTo>
                  <a:lnTo>
                    <a:pt x="0" y="33"/>
                  </a:lnTo>
                  <a:close/>
                </a:path>
              </a:pathLst>
            </a:custGeom>
            <a:solidFill>
              <a:srgbClr val="997A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48" name="Freeform 39"/>
            <p:cNvSpPr>
              <a:spLocks/>
            </p:cNvSpPr>
            <p:nvPr>
              <p:custDataLst>
                <p:tags r:id="rId21"/>
              </p:custDataLst>
            </p:nvPr>
          </p:nvSpPr>
          <p:spPr bwMode="auto">
            <a:xfrm>
              <a:off x="4377" y="2188"/>
              <a:ext cx="167" cy="222"/>
            </a:xfrm>
            <a:custGeom>
              <a:avLst/>
              <a:gdLst>
                <a:gd name="T0" fmla="*/ 167 w 167"/>
                <a:gd name="T1" fmla="*/ 33 h 222"/>
                <a:gd name="T2" fmla="*/ 64 w 167"/>
                <a:gd name="T3" fmla="*/ 165 h 222"/>
                <a:gd name="T4" fmla="*/ 143 w 167"/>
                <a:gd name="T5" fmla="*/ 190 h 222"/>
                <a:gd name="T6" fmla="*/ 127 w 167"/>
                <a:gd name="T7" fmla="*/ 222 h 222"/>
                <a:gd name="T8" fmla="*/ 0 w 167"/>
                <a:gd name="T9" fmla="*/ 190 h 222"/>
                <a:gd name="T10" fmla="*/ 135 w 167"/>
                <a:gd name="T11" fmla="*/ 0 h 222"/>
                <a:gd name="T12" fmla="*/ 167 w 167"/>
                <a:gd name="T13" fmla="*/ 33 h 222"/>
                <a:gd name="T14" fmla="*/ 0 60000 65536"/>
                <a:gd name="T15" fmla="*/ 0 60000 65536"/>
                <a:gd name="T16" fmla="*/ 0 60000 65536"/>
                <a:gd name="T17" fmla="*/ 0 60000 65536"/>
                <a:gd name="T18" fmla="*/ 0 60000 65536"/>
                <a:gd name="T19" fmla="*/ 0 60000 65536"/>
                <a:gd name="T20" fmla="*/ 0 60000 65536"/>
                <a:gd name="T21" fmla="*/ 0 w 167"/>
                <a:gd name="T22" fmla="*/ 0 h 222"/>
                <a:gd name="T23" fmla="*/ 167 w 167"/>
                <a:gd name="T24" fmla="*/ 222 h 2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7" h="222">
                  <a:moveTo>
                    <a:pt x="167" y="33"/>
                  </a:moveTo>
                  <a:lnTo>
                    <a:pt x="64" y="165"/>
                  </a:lnTo>
                  <a:lnTo>
                    <a:pt x="143" y="190"/>
                  </a:lnTo>
                  <a:lnTo>
                    <a:pt x="127" y="222"/>
                  </a:lnTo>
                  <a:lnTo>
                    <a:pt x="0" y="190"/>
                  </a:lnTo>
                  <a:lnTo>
                    <a:pt x="135" y="0"/>
                  </a:lnTo>
                  <a:lnTo>
                    <a:pt x="167" y="33"/>
                  </a:lnTo>
                  <a:close/>
                </a:path>
              </a:pathLst>
            </a:custGeom>
            <a:solidFill>
              <a:srgbClr val="997A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49" name="Freeform 40"/>
            <p:cNvSpPr>
              <a:spLocks/>
            </p:cNvSpPr>
            <p:nvPr>
              <p:custDataLst>
                <p:tags r:id="rId22"/>
              </p:custDataLst>
            </p:nvPr>
          </p:nvSpPr>
          <p:spPr bwMode="auto">
            <a:xfrm>
              <a:off x="2013" y="2402"/>
              <a:ext cx="716" cy="1"/>
            </a:xfrm>
            <a:custGeom>
              <a:avLst/>
              <a:gdLst>
                <a:gd name="T0" fmla="*/ 0 w 90"/>
                <a:gd name="T1" fmla="*/ 0 h 1"/>
                <a:gd name="T2" fmla="*/ 2147483647 w 90"/>
                <a:gd name="T3" fmla="*/ 0 h 1"/>
                <a:gd name="T4" fmla="*/ 2147483647 w 90"/>
                <a:gd name="T5" fmla="*/ 0 h 1"/>
                <a:gd name="T6" fmla="*/ 2147483647 w 90"/>
                <a:gd name="T7" fmla="*/ 0 h 1"/>
                <a:gd name="T8" fmla="*/ 0 60000 65536"/>
                <a:gd name="T9" fmla="*/ 0 60000 65536"/>
                <a:gd name="T10" fmla="*/ 0 60000 65536"/>
                <a:gd name="T11" fmla="*/ 0 60000 65536"/>
                <a:gd name="T12" fmla="*/ 0 w 90"/>
                <a:gd name="T13" fmla="*/ 0 h 1"/>
                <a:gd name="T14" fmla="*/ 90 w 90"/>
                <a:gd name="T15" fmla="*/ 1 h 1"/>
              </a:gdLst>
              <a:ahLst/>
              <a:cxnLst>
                <a:cxn ang="T8">
                  <a:pos x="T0" y="T1"/>
                </a:cxn>
                <a:cxn ang="T9">
                  <a:pos x="T2" y="T3"/>
                </a:cxn>
                <a:cxn ang="T10">
                  <a:pos x="T4" y="T5"/>
                </a:cxn>
                <a:cxn ang="T11">
                  <a:pos x="T6" y="T7"/>
                </a:cxn>
              </a:cxnLst>
              <a:rect l="T12" t="T13" r="T14" b="T15"/>
              <a:pathLst>
                <a:path w="90" h="1">
                  <a:moveTo>
                    <a:pt x="0" y="0"/>
                  </a:moveTo>
                  <a:lnTo>
                    <a:pt x="32" y="0"/>
                  </a:lnTo>
                  <a:lnTo>
                    <a:pt x="90" y="0"/>
                  </a:lnTo>
                </a:path>
              </a:pathLst>
            </a:custGeom>
            <a:noFill/>
            <a:ln w="0">
              <a:solidFill>
                <a:srgbClr val="000000"/>
              </a:solidFill>
              <a:prstDash val="sysDot"/>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750" name="Freeform 41"/>
            <p:cNvSpPr>
              <a:spLocks/>
            </p:cNvSpPr>
            <p:nvPr>
              <p:custDataLst>
                <p:tags r:id="rId23"/>
              </p:custDataLst>
            </p:nvPr>
          </p:nvSpPr>
          <p:spPr bwMode="auto">
            <a:xfrm>
              <a:off x="2689" y="2353"/>
              <a:ext cx="40" cy="99"/>
            </a:xfrm>
            <a:custGeom>
              <a:avLst/>
              <a:gdLst>
                <a:gd name="T0" fmla="*/ 0 w 40"/>
                <a:gd name="T1" fmla="*/ 99 h 99"/>
                <a:gd name="T2" fmla="*/ 40 w 40"/>
                <a:gd name="T3" fmla="*/ 49 h 99"/>
                <a:gd name="T4" fmla="*/ 0 w 40"/>
                <a:gd name="T5" fmla="*/ 0 h 99"/>
                <a:gd name="T6" fmla="*/ 0 60000 65536"/>
                <a:gd name="T7" fmla="*/ 0 60000 65536"/>
                <a:gd name="T8" fmla="*/ 0 60000 65536"/>
                <a:gd name="T9" fmla="*/ 0 w 40"/>
                <a:gd name="T10" fmla="*/ 0 h 99"/>
                <a:gd name="T11" fmla="*/ 40 w 40"/>
                <a:gd name="T12" fmla="*/ 99 h 99"/>
              </a:gdLst>
              <a:ahLst/>
              <a:cxnLst>
                <a:cxn ang="T6">
                  <a:pos x="T0" y="T1"/>
                </a:cxn>
                <a:cxn ang="T7">
                  <a:pos x="T2" y="T3"/>
                </a:cxn>
                <a:cxn ang="T8">
                  <a:pos x="T4" y="T5"/>
                </a:cxn>
              </a:cxnLst>
              <a:rect l="T9" t="T10" r="T11" b="T12"/>
              <a:pathLst>
                <a:path w="40" h="99">
                  <a:moveTo>
                    <a:pt x="0" y="99"/>
                  </a:moveTo>
                  <a:lnTo>
                    <a:pt x="40" y="49"/>
                  </a:lnTo>
                  <a:lnTo>
                    <a:pt x="0" y="0"/>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751" name="Freeform 42"/>
            <p:cNvSpPr>
              <a:spLocks/>
            </p:cNvSpPr>
            <p:nvPr>
              <p:custDataLst>
                <p:tags r:id="rId24"/>
              </p:custDataLst>
            </p:nvPr>
          </p:nvSpPr>
          <p:spPr bwMode="auto">
            <a:xfrm>
              <a:off x="3334" y="2402"/>
              <a:ext cx="613" cy="1"/>
            </a:xfrm>
            <a:custGeom>
              <a:avLst/>
              <a:gdLst>
                <a:gd name="T0" fmla="*/ 0 w 77"/>
                <a:gd name="T1" fmla="*/ 0 h 1"/>
                <a:gd name="T2" fmla="*/ 2147483647 w 77"/>
                <a:gd name="T3" fmla="*/ 0 h 1"/>
                <a:gd name="T4" fmla="*/ 2147483647 w 77"/>
                <a:gd name="T5" fmla="*/ 0 h 1"/>
                <a:gd name="T6" fmla="*/ 2147483647 w 77"/>
                <a:gd name="T7" fmla="*/ 0 h 1"/>
                <a:gd name="T8" fmla="*/ 0 60000 65536"/>
                <a:gd name="T9" fmla="*/ 0 60000 65536"/>
                <a:gd name="T10" fmla="*/ 0 60000 65536"/>
                <a:gd name="T11" fmla="*/ 0 60000 65536"/>
                <a:gd name="T12" fmla="*/ 0 w 77"/>
                <a:gd name="T13" fmla="*/ 0 h 1"/>
                <a:gd name="T14" fmla="*/ 77 w 77"/>
                <a:gd name="T15" fmla="*/ 1 h 1"/>
              </a:gdLst>
              <a:ahLst/>
              <a:cxnLst>
                <a:cxn ang="T8">
                  <a:pos x="T0" y="T1"/>
                </a:cxn>
                <a:cxn ang="T9">
                  <a:pos x="T2" y="T3"/>
                </a:cxn>
                <a:cxn ang="T10">
                  <a:pos x="T4" y="T5"/>
                </a:cxn>
                <a:cxn ang="T11">
                  <a:pos x="T6" y="T7"/>
                </a:cxn>
              </a:cxnLst>
              <a:rect l="T12" t="T13" r="T14" b="T15"/>
              <a:pathLst>
                <a:path w="77" h="1">
                  <a:moveTo>
                    <a:pt x="0" y="0"/>
                  </a:moveTo>
                  <a:lnTo>
                    <a:pt x="51" y="0"/>
                  </a:lnTo>
                  <a:lnTo>
                    <a:pt x="77" y="0"/>
                  </a:lnTo>
                </a:path>
              </a:pathLst>
            </a:custGeom>
            <a:noFill/>
            <a:ln w="0">
              <a:solidFill>
                <a:srgbClr val="000000"/>
              </a:solidFill>
              <a:prstDash val="sysDot"/>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752" name="Freeform 43"/>
            <p:cNvSpPr>
              <a:spLocks/>
            </p:cNvSpPr>
            <p:nvPr>
              <p:custDataLst>
                <p:tags r:id="rId25"/>
              </p:custDataLst>
            </p:nvPr>
          </p:nvSpPr>
          <p:spPr bwMode="auto">
            <a:xfrm>
              <a:off x="3907" y="2361"/>
              <a:ext cx="40" cy="91"/>
            </a:xfrm>
            <a:custGeom>
              <a:avLst/>
              <a:gdLst>
                <a:gd name="T0" fmla="*/ 0 w 40"/>
                <a:gd name="T1" fmla="*/ 91 h 91"/>
                <a:gd name="T2" fmla="*/ 40 w 40"/>
                <a:gd name="T3" fmla="*/ 41 h 91"/>
                <a:gd name="T4" fmla="*/ 0 w 40"/>
                <a:gd name="T5" fmla="*/ 0 h 91"/>
                <a:gd name="T6" fmla="*/ 0 60000 65536"/>
                <a:gd name="T7" fmla="*/ 0 60000 65536"/>
                <a:gd name="T8" fmla="*/ 0 60000 65536"/>
                <a:gd name="T9" fmla="*/ 0 w 40"/>
                <a:gd name="T10" fmla="*/ 0 h 91"/>
                <a:gd name="T11" fmla="*/ 40 w 40"/>
                <a:gd name="T12" fmla="*/ 91 h 91"/>
              </a:gdLst>
              <a:ahLst/>
              <a:cxnLst>
                <a:cxn ang="T6">
                  <a:pos x="T0" y="T1"/>
                </a:cxn>
                <a:cxn ang="T7">
                  <a:pos x="T2" y="T3"/>
                </a:cxn>
                <a:cxn ang="T8">
                  <a:pos x="T4" y="T5"/>
                </a:cxn>
              </a:cxnLst>
              <a:rect l="T9" t="T10" r="T11" b="T12"/>
              <a:pathLst>
                <a:path w="40" h="91">
                  <a:moveTo>
                    <a:pt x="0" y="91"/>
                  </a:moveTo>
                  <a:lnTo>
                    <a:pt x="40" y="41"/>
                  </a:lnTo>
                  <a:lnTo>
                    <a:pt x="0" y="0"/>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753" name="Freeform 44"/>
            <p:cNvSpPr>
              <a:spLocks/>
            </p:cNvSpPr>
            <p:nvPr>
              <p:custDataLst>
                <p:tags r:id="rId26"/>
              </p:custDataLst>
            </p:nvPr>
          </p:nvSpPr>
          <p:spPr bwMode="auto">
            <a:xfrm>
              <a:off x="1909" y="1037"/>
              <a:ext cx="605" cy="625"/>
            </a:xfrm>
            <a:custGeom>
              <a:avLst/>
              <a:gdLst>
                <a:gd name="T0" fmla="*/ 160 w 605"/>
                <a:gd name="T1" fmla="*/ 132 h 625"/>
                <a:gd name="T2" fmla="*/ 168 w 605"/>
                <a:gd name="T3" fmla="*/ 115 h 625"/>
                <a:gd name="T4" fmla="*/ 191 w 605"/>
                <a:gd name="T5" fmla="*/ 107 h 625"/>
                <a:gd name="T6" fmla="*/ 183 w 605"/>
                <a:gd name="T7" fmla="*/ 91 h 625"/>
                <a:gd name="T8" fmla="*/ 183 w 605"/>
                <a:gd name="T9" fmla="*/ 74 h 625"/>
                <a:gd name="T10" fmla="*/ 199 w 605"/>
                <a:gd name="T11" fmla="*/ 33 h 625"/>
                <a:gd name="T12" fmla="*/ 231 w 605"/>
                <a:gd name="T13" fmla="*/ 8 h 625"/>
                <a:gd name="T14" fmla="*/ 287 w 605"/>
                <a:gd name="T15" fmla="*/ 17 h 625"/>
                <a:gd name="T16" fmla="*/ 303 w 605"/>
                <a:gd name="T17" fmla="*/ 58 h 625"/>
                <a:gd name="T18" fmla="*/ 303 w 605"/>
                <a:gd name="T19" fmla="*/ 91 h 625"/>
                <a:gd name="T20" fmla="*/ 303 w 605"/>
                <a:gd name="T21" fmla="*/ 82 h 625"/>
                <a:gd name="T22" fmla="*/ 335 w 605"/>
                <a:gd name="T23" fmla="*/ 66 h 625"/>
                <a:gd name="T24" fmla="*/ 327 w 605"/>
                <a:gd name="T25" fmla="*/ 58 h 625"/>
                <a:gd name="T26" fmla="*/ 335 w 605"/>
                <a:gd name="T27" fmla="*/ 17 h 625"/>
                <a:gd name="T28" fmla="*/ 367 w 605"/>
                <a:gd name="T29" fmla="*/ 0 h 625"/>
                <a:gd name="T30" fmla="*/ 414 w 605"/>
                <a:gd name="T31" fmla="*/ 8 h 625"/>
                <a:gd name="T32" fmla="*/ 422 w 605"/>
                <a:gd name="T33" fmla="*/ 41 h 625"/>
                <a:gd name="T34" fmla="*/ 422 w 605"/>
                <a:gd name="T35" fmla="*/ 74 h 625"/>
                <a:gd name="T36" fmla="*/ 422 w 605"/>
                <a:gd name="T37" fmla="*/ 82 h 625"/>
                <a:gd name="T38" fmla="*/ 438 w 605"/>
                <a:gd name="T39" fmla="*/ 91 h 625"/>
                <a:gd name="T40" fmla="*/ 446 w 605"/>
                <a:gd name="T41" fmla="*/ 124 h 625"/>
                <a:gd name="T42" fmla="*/ 446 w 605"/>
                <a:gd name="T43" fmla="*/ 115 h 625"/>
                <a:gd name="T44" fmla="*/ 462 w 605"/>
                <a:gd name="T45" fmla="*/ 99 h 625"/>
                <a:gd name="T46" fmla="*/ 494 w 605"/>
                <a:gd name="T47" fmla="*/ 74 h 625"/>
                <a:gd name="T48" fmla="*/ 542 w 605"/>
                <a:gd name="T49" fmla="*/ 82 h 625"/>
                <a:gd name="T50" fmla="*/ 581 w 605"/>
                <a:gd name="T51" fmla="*/ 124 h 625"/>
                <a:gd name="T52" fmla="*/ 581 w 605"/>
                <a:gd name="T53" fmla="*/ 165 h 625"/>
                <a:gd name="T54" fmla="*/ 566 w 605"/>
                <a:gd name="T55" fmla="*/ 189 h 625"/>
                <a:gd name="T56" fmla="*/ 566 w 605"/>
                <a:gd name="T57" fmla="*/ 189 h 625"/>
                <a:gd name="T58" fmla="*/ 597 w 605"/>
                <a:gd name="T59" fmla="*/ 214 h 625"/>
                <a:gd name="T60" fmla="*/ 605 w 605"/>
                <a:gd name="T61" fmla="*/ 411 h 625"/>
                <a:gd name="T62" fmla="*/ 589 w 605"/>
                <a:gd name="T63" fmla="*/ 436 h 625"/>
                <a:gd name="T64" fmla="*/ 581 w 605"/>
                <a:gd name="T65" fmla="*/ 625 h 625"/>
                <a:gd name="T66" fmla="*/ 422 w 605"/>
                <a:gd name="T67" fmla="*/ 625 h 625"/>
                <a:gd name="T68" fmla="*/ 414 w 605"/>
                <a:gd name="T69" fmla="*/ 461 h 625"/>
                <a:gd name="T70" fmla="*/ 374 w 605"/>
                <a:gd name="T71" fmla="*/ 452 h 625"/>
                <a:gd name="T72" fmla="*/ 374 w 605"/>
                <a:gd name="T73" fmla="*/ 625 h 625"/>
                <a:gd name="T74" fmla="*/ 287 w 605"/>
                <a:gd name="T75" fmla="*/ 617 h 625"/>
                <a:gd name="T76" fmla="*/ 287 w 605"/>
                <a:gd name="T77" fmla="*/ 502 h 625"/>
                <a:gd name="T78" fmla="*/ 176 w 605"/>
                <a:gd name="T79" fmla="*/ 494 h 625"/>
                <a:gd name="T80" fmla="*/ 176 w 605"/>
                <a:gd name="T81" fmla="*/ 600 h 625"/>
                <a:gd name="T82" fmla="*/ 96 w 605"/>
                <a:gd name="T83" fmla="*/ 584 h 625"/>
                <a:gd name="T84" fmla="*/ 96 w 605"/>
                <a:gd name="T85" fmla="*/ 568 h 625"/>
                <a:gd name="T86" fmla="*/ 32 w 605"/>
                <a:gd name="T87" fmla="*/ 576 h 625"/>
                <a:gd name="T88" fmla="*/ 24 w 605"/>
                <a:gd name="T89" fmla="*/ 411 h 625"/>
                <a:gd name="T90" fmla="*/ 8 w 605"/>
                <a:gd name="T91" fmla="*/ 411 h 625"/>
                <a:gd name="T92" fmla="*/ 0 w 605"/>
                <a:gd name="T93" fmla="*/ 354 h 625"/>
                <a:gd name="T94" fmla="*/ 16 w 605"/>
                <a:gd name="T95" fmla="*/ 173 h 625"/>
                <a:gd name="T96" fmla="*/ 48 w 605"/>
                <a:gd name="T97" fmla="*/ 165 h 625"/>
                <a:gd name="T98" fmla="*/ 40 w 605"/>
                <a:gd name="T99" fmla="*/ 140 h 625"/>
                <a:gd name="T100" fmla="*/ 40 w 605"/>
                <a:gd name="T101" fmla="*/ 124 h 625"/>
                <a:gd name="T102" fmla="*/ 56 w 605"/>
                <a:gd name="T103" fmla="*/ 91 h 625"/>
                <a:gd name="T104" fmla="*/ 88 w 605"/>
                <a:gd name="T105" fmla="*/ 50 h 625"/>
                <a:gd name="T106" fmla="*/ 136 w 605"/>
                <a:gd name="T107" fmla="*/ 58 h 625"/>
                <a:gd name="T108" fmla="*/ 160 w 605"/>
                <a:gd name="T109" fmla="*/ 99 h 625"/>
                <a:gd name="T110" fmla="*/ 160 w 605"/>
                <a:gd name="T111" fmla="*/ 132 h 62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05"/>
                <a:gd name="T169" fmla="*/ 0 h 625"/>
                <a:gd name="T170" fmla="*/ 605 w 605"/>
                <a:gd name="T171" fmla="*/ 625 h 62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05" h="625">
                  <a:moveTo>
                    <a:pt x="160" y="132"/>
                  </a:moveTo>
                  <a:lnTo>
                    <a:pt x="168" y="115"/>
                  </a:lnTo>
                  <a:lnTo>
                    <a:pt x="191" y="107"/>
                  </a:lnTo>
                  <a:lnTo>
                    <a:pt x="183" y="91"/>
                  </a:lnTo>
                  <a:lnTo>
                    <a:pt x="183" y="74"/>
                  </a:lnTo>
                  <a:lnTo>
                    <a:pt x="199" y="33"/>
                  </a:lnTo>
                  <a:lnTo>
                    <a:pt x="231" y="8"/>
                  </a:lnTo>
                  <a:lnTo>
                    <a:pt x="287" y="17"/>
                  </a:lnTo>
                  <a:lnTo>
                    <a:pt x="303" y="58"/>
                  </a:lnTo>
                  <a:lnTo>
                    <a:pt x="303" y="91"/>
                  </a:lnTo>
                  <a:lnTo>
                    <a:pt x="303" y="82"/>
                  </a:lnTo>
                  <a:lnTo>
                    <a:pt x="335" y="66"/>
                  </a:lnTo>
                  <a:lnTo>
                    <a:pt x="327" y="58"/>
                  </a:lnTo>
                  <a:lnTo>
                    <a:pt x="335" y="17"/>
                  </a:lnTo>
                  <a:lnTo>
                    <a:pt x="367" y="0"/>
                  </a:lnTo>
                  <a:lnTo>
                    <a:pt x="414" y="8"/>
                  </a:lnTo>
                  <a:lnTo>
                    <a:pt x="422" y="41"/>
                  </a:lnTo>
                  <a:lnTo>
                    <a:pt x="422" y="74"/>
                  </a:lnTo>
                  <a:lnTo>
                    <a:pt x="422" y="82"/>
                  </a:lnTo>
                  <a:lnTo>
                    <a:pt x="438" y="91"/>
                  </a:lnTo>
                  <a:lnTo>
                    <a:pt x="446" y="124"/>
                  </a:lnTo>
                  <a:lnTo>
                    <a:pt x="446" y="115"/>
                  </a:lnTo>
                  <a:lnTo>
                    <a:pt x="462" y="99"/>
                  </a:lnTo>
                  <a:lnTo>
                    <a:pt x="494" y="74"/>
                  </a:lnTo>
                  <a:lnTo>
                    <a:pt x="542" y="82"/>
                  </a:lnTo>
                  <a:lnTo>
                    <a:pt x="581" y="124"/>
                  </a:lnTo>
                  <a:lnTo>
                    <a:pt x="581" y="165"/>
                  </a:lnTo>
                  <a:lnTo>
                    <a:pt x="566" y="189"/>
                  </a:lnTo>
                  <a:lnTo>
                    <a:pt x="597" y="214"/>
                  </a:lnTo>
                  <a:lnTo>
                    <a:pt x="605" y="411"/>
                  </a:lnTo>
                  <a:lnTo>
                    <a:pt x="589" y="436"/>
                  </a:lnTo>
                  <a:lnTo>
                    <a:pt x="581" y="625"/>
                  </a:lnTo>
                  <a:lnTo>
                    <a:pt x="422" y="625"/>
                  </a:lnTo>
                  <a:lnTo>
                    <a:pt x="414" y="461"/>
                  </a:lnTo>
                  <a:lnTo>
                    <a:pt x="374" y="452"/>
                  </a:lnTo>
                  <a:lnTo>
                    <a:pt x="374" y="625"/>
                  </a:lnTo>
                  <a:lnTo>
                    <a:pt x="287" y="617"/>
                  </a:lnTo>
                  <a:lnTo>
                    <a:pt x="287" y="502"/>
                  </a:lnTo>
                  <a:lnTo>
                    <a:pt x="176" y="494"/>
                  </a:lnTo>
                  <a:lnTo>
                    <a:pt x="176" y="600"/>
                  </a:lnTo>
                  <a:lnTo>
                    <a:pt x="96" y="584"/>
                  </a:lnTo>
                  <a:lnTo>
                    <a:pt x="96" y="568"/>
                  </a:lnTo>
                  <a:lnTo>
                    <a:pt x="32" y="576"/>
                  </a:lnTo>
                  <a:lnTo>
                    <a:pt x="24" y="411"/>
                  </a:lnTo>
                  <a:lnTo>
                    <a:pt x="8" y="411"/>
                  </a:lnTo>
                  <a:lnTo>
                    <a:pt x="0" y="354"/>
                  </a:lnTo>
                  <a:lnTo>
                    <a:pt x="16" y="173"/>
                  </a:lnTo>
                  <a:lnTo>
                    <a:pt x="48" y="165"/>
                  </a:lnTo>
                  <a:lnTo>
                    <a:pt x="40" y="140"/>
                  </a:lnTo>
                  <a:lnTo>
                    <a:pt x="40" y="124"/>
                  </a:lnTo>
                  <a:lnTo>
                    <a:pt x="56" y="91"/>
                  </a:lnTo>
                  <a:lnTo>
                    <a:pt x="88" y="50"/>
                  </a:lnTo>
                  <a:lnTo>
                    <a:pt x="136" y="58"/>
                  </a:lnTo>
                  <a:lnTo>
                    <a:pt x="160" y="99"/>
                  </a:lnTo>
                  <a:lnTo>
                    <a:pt x="160" y="13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54" name="Freeform 45"/>
            <p:cNvSpPr>
              <a:spLocks/>
            </p:cNvSpPr>
            <p:nvPr>
              <p:custDataLst>
                <p:tags r:id="rId27"/>
              </p:custDataLst>
            </p:nvPr>
          </p:nvSpPr>
          <p:spPr bwMode="auto">
            <a:xfrm>
              <a:off x="1925" y="1054"/>
              <a:ext cx="581" cy="592"/>
            </a:xfrm>
            <a:custGeom>
              <a:avLst/>
              <a:gdLst>
                <a:gd name="T0" fmla="*/ 24 w 581"/>
                <a:gd name="T1" fmla="*/ 542 h 592"/>
                <a:gd name="T2" fmla="*/ 8 w 581"/>
                <a:gd name="T3" fmla="*/ 378 h 592"/>
                <a:gd name="T4" fmla="*/ 16 w 581"/>
                <a:gd name="T5" fmla="*/ 172 h 592"/>
                <a:gd name="T6" fmla="*/ 40 w 581"/>
                <a:gd name="T7" fmla="*/ 123 h 592"/>
                <a:gd name="T8" fmla="*/ 48 w 581"/>
                <a:gd name="T9" fmla="*/ 82 h 592"/>
                <a:gd name="T10" fmla="*/ 112 w 581"/>
                <a:gd name="T11" fmla="*/ 57 h 592"/>
                <a:gd name="T12" fmla="*/ 136 w 581"/>
                <a:gd name="T13" fmla="*/ 115 h 592"/>
                <a:gd name="T14" fmla="*/ 120 w 581"/>
                <a:gd name="T15" fmla="*/ 156 h 592"/>
                <a:gd name="T16" fmla="*/ 152 w 581"/>
                <a:gd name="T17" fmla="*/ 246 h 592"/>
                <a:gd name="T18" fmla="*/ 199 w 581"/>
                <a:gd name="T19" fmla="*/ 98 h 592"/>
                <a:gd name="T20" fmla="*/ 183 w 581"/>
                <a:gd name="T21" fmla="*/ 57 h 592"/>
                <a:gd name="T22" fmla="*/ 223 w 581"/>
                <a:gd name="T23" fmla="*/ 8 h 592"/>
                <a:gd name="T24" fmla="*/ 271 w 581"/>
                <a:gd name="T25" fmla="*/ 49 h 592"/>
                <a:gd name="T26" fmla="*/ 271 w 581"/>
                <a:gd name="T27" fmla="*/ 90 h 592"/>
                <a:gd name="T28" fmla="*/ 295 w 581"/>
                <a:gd name="T29" fmla="*/ 123 h 592"/>
                <a:gd name="T30" fmla="*/ 303 w 581"/>
                <a:gd name="T31" fmla="*/ 74 h 592"/>
                <a:gd name="T32" fmla="*/ 327 w 581"/>
                <a:gd name="T33" fmla="*/ 41 h 592"/>
                <a:gd name="T34" fmla="*/ 358 w 581"/>
                <a:gd name="T35" fmla="*/ 0 h 592"/>
                <a:gd name="T36" fmla="*/ 398 w 581"/>
                <a:gd name="T37" fmla="*/ 24 h 592"/>
                <a:gd name="T38" fmla="*/ 390 w 581"/>
                <a:gd name="T39" fmla="*/ 65 h 592"/>
                <a:gd name="T40" fmla="*/ 414 w 581"/>
                <a:gd name="T41" fmla="*/ 189 h 592"/>
                <a:gd name="T42" fmla="*/ 438 w 581"/>
                <a:gd name="T43" fmla="*/ 148 h 592"/>
                <a:gd name="T44" fmla="*/ 454 w 581"/>
                <a:gd name="T45" fmla="*/ 90 h 592"/>
                <a:gd name="T46" fmla="*/ 526 w 581"/>
                <a:gd name="T47" fmla="*/ 82 h 592"/>
                <a:gd name="T48" fmla="*/ 550 w 581"/>
                <a:gd name="T49" fmla="*/ 139 h 592"/>
                <a:gd name="T50" fmla="*/ 526 w 581"/>
                <a:gd name="T51" fmla="*/ 181 h 592"/>
                <a:gd name="T52" fmla="*/ 581 w 581"/>
                <a:gd name="T53" fmla="*/ 386 h 592"/>
                <a:gd name="T54" fmla="*/ 550 w 581"/>
                <a:gd name="T55" fmla="*/ 592 h 592"/>
                <a:gd name="T56" fmla="*/ 406 w 581"/>
                <a:gd name="T57" fmla="*/ 427 h 592"/>
                <a:gd name="T58" fmla="*/ 343 w 581"/>
                <a:gd name="T59" fmla="*/ 592 h 592"/>
                <a:gd name="T60" fmla="*/ 287 w 581"/>
                <a:gd name="T61" fmla="*/ 419 h 592"/>
                <a:gd name="T62" fmla="*/ 271 w 581"/>
                <a:gd name="T63" fmla="*/ 468 h 592"/>
                <a:gd name="T64" fmla="*/ 167 w 581"/>
                <a:gd name="T65" fmla="*/ 403 h 592"/>
                <a:gd name="T66" fmla="*/ 144 w 581"/>
                <a:gd name="T67" fmla="*/ 567 h 592"/>
                <a:gd name="T68" fmla="*/ 96 w 581"/>
                <a:gd name="T69" fmla="*/ 542 h 5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1"/>
                <a:gd name="T106" fmla="*/ 0 h 592"/>
                <a:gd name="T107" fmla="*/ 581 w 581"/>
                <a:gd name="T108" fmla="*/ 592 h 5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1" h="592">
                  <a:moveTo>
                    <a:pt x="96" y="542"/>
                  </a:moveTo>
                  <a:lnTo>
                    <a:pt x="24" y="542"/>
                  </a:lnTo>
                  <a:lnTo>
                    <a:pt x="16" y="378"/>
                  </a:lnTo>
                  <a:lnTo>
                    <a:pt x="8" y="378"/>
                  </a:lnTo>
                  <a:lnTo>
                    <a:pt x="0" y="337"/>
                  </a:lnTo>
                  <a:lnTo>
                    <a:pt x="16" y="172"/>
                  </a:lnTo>
                  <a:lnTo>
                    <a:pt x="48" y="156"/>
                  </a:lnTo>
                  <a:lnTo>
                    <a:pt x="40" y="123"/>
                  </a:lnTo>
                  <a:lnTo>
                    <a:pt x="40" y="107"/>
                  </a:lnTo>
                  <a:lnTo>
                    <a:pt x="48" y="82"/>
                  </a:lnTo>
                  <a:lnTo>
                    <a:pt x="72" y="49"/>
                  </a:lnTo>
                  <a:lnTo>
                    <a:pt x="112" y="57"/>
                  </a:lnTo>
                  <a:lnTo>
                    <a:pt x="128" y="82"/>
                  </a:lnTo>
                  <a:lnTo>
                    <a:pt x="136" y="115"/>
                  </a:lnTo>
                  <a:lnTo>
                    <a:pt x="128" y="139"/>
                  </a:lnTo>
                  <a:lnTo>
                    <a:pt x="120" y="156"/>
                  </a:lnTo>
                  <a:lnTo>
                    <a:pt x="152" y="181"/>
                  </a:lnTo>
                  <a:lnTo>
                    <a:pt x="152" y="246"/>
                  </a:lnTo>
                  <a:lnTo>
                    <a:pt x="160" y="115"/>
                  </a:lnTo>
                  <a:lnTo>
                    <a:pt x="199" y="98"/>
                  </a:lnTo>
                  <a:lnTo>
                    <a:pt x="183" y="74"/>
                  </a:lnTo>
                  <a:lnTo>
                    <a:pt x="183" y="57"/>
                  </a:lnTo>
                  <a:lnTo>
                    <a:pt x="199" y="24"/>
                  </a:lnTo>
                  <a:lnTo>
                    <a:pt x="223" y="8"/>
                  </a:lnTo>
                  <a:lnTo>
                    <a:pt x="255" y="16"/>
                  </a:lnTo>
                  <a:lnTo>
                    <a:pt x="271" y="49"/>
                  </a:lnTo>
                  <a:lnTo>
                    <a:pt x="271" y="82"/>
                  </a:lnTo>
                  <a:lnTo>
                    <a:pt x="271" y="90"/>
                  </a:lnTo>
                  <a:lnTo>
                    <a:pt x="263" y="98"/>
                  </a:lnTo>
                  <a:lnTo>
                    <a:pt x="295" y="123"/>
                  </a:lnTo>
                  <a:lnTo>
                    <a:pt x="295" y="189"/>
                  </a:lnTo>
                  <a:lnTo>
                    <a:pt x="303" y="74"/>
                  </a:lnTo>
                  <a:lnTo>
                    <a:pt x="335" y="57"/>
                  </a:lnTo>
                  <a:lnTo>
                    <a:pt x="327" y="41"/>
                  </a:lnTo>
                  <a:lnTo>
                    <a:pt x="335" y="8"/>
                  </a:lnTo>
                  <a:lnTo>
                    <a:pt x="358" y="0"/>
                  </a:lnTo>
                  <a:lnTo>
                    <a:pt x="382" y="0"/>
                  </a:lnTo>
                  <a:lnTo>
                    <a:pt x="398" y="24"/>
                  </a:lnTo>
                  <a:lnTo>
                    <a:pt x="398" y="49"/>
                  </a:lnTo>
                  <a:lnTo>
                    <a:pt x="390" y="65"/>
                  </a:lnTo>
                  <a:lnTo>
                    <a:pt x="414" y="82"/>
                  </a:lnTo>
                  <a:lnTo>
                    <a:pt x="414" y="189"/>
                  </a:lnTo>
                  <a:lnTo>
                    <a:pt x="446" y="181"/>
                  </a:lnTo>
                  <a:lnTo>
                    <a:pt x="438" y="148"/>
                  </a:lnTo>
                  <a:lnTo>
                    <a:pt x="438" y="107"/>
                  </a:lnTo>
                  <a:lnTo>
                    <a:pt x="454" y="90"/>
                  </a:lnTo>
                  <a:lnTo>
                    <a:pt x="478" y="74"/>
                  </a:lnTo>
                  <a:lnTo>
                    <a:pt x="526" y="82"/>
                  </a:lnTo>
                  <a:lnTo>
                    <a:pt x="550" y="115"/>
                  </a:lnTo>
                  <a:lnTo>
                    <a:pt x="550" y="139"/>
                  </a:lnTo>
                  <a:lnTo>
                    <a:pt x="542" y="164"/>
                  </a:lnTo>
                  <a:lnTo>
                    <a:pt x="526" y="181"/>
                  </a:lnTo>
                  <a:lnTo>
                    <a:pt x="573" y="205"/>
                  </a:lnTo>
                  <a:lnTo>
                    <a:pt x="581" y="386"/>
                  </a:lnTo>
                  <a:lnTo>
                    <a:pt x="557" y="411"/>
                  </a:lnTo>
                  <a:lnTo>
                    <a:pt x="550" y="592"/>
                  </a:lnTo>
                  <a:lnTo>
                    <a:pt x="422" y="592"/>
                  </a:lnTo>
                  <a:lnTo>
                    <a:pt x="406" y="427"/>
                  </a:lnTo>
                  <a:lnTo>
                    <a:pt x="343" y="427"/>
                  </a:lnTo>
                  <a:lnTo>
                    <a:pt x="343" y="592"/>
                  </a:lnTo>
                  <a:lnTo>
                    <a:pt x="287" y="583"/>
                  </a:lnTo>
                  <a:lnTo>
                    <a:pt x="287" y="419"/>
                  </a:lnTo>
                  <a:lnTo>
                    <a:pt x="271" y="411"/>
                  </a:lnTo>
                  <a:lnTo>
                    <a:pt x="271" y="468"/>
                  </a:lnTo>
                  <a:lnTo>
                    <a:pt x="175" y="468"/>
                  </a:lnTo>
                  <a:lnTo>
                    <a:pt x="167" y="403"/>
                  </a:lnTo>
                  <a:lnTo>
                    <a:pt x="144" y="394"/>
                  </a:lnTo>
                  <a:lnTo>
                    <a:pt x="144" y="567"/>
                  </a:lnTo>
                  <a:lnTo>
                    <a:pt x="96" y="559"/>
                  </a:lnTo>
                  <a:lnTo>
                    <a:pt x="96" y="5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55" name="Freeform 46"/>
            <p:cNvSpPr>
              <a:spLocks/>
            </p:cNvSpPr>
            <p:nvPr>
              <p:custDataLst>
                <p:tags r:id="rId28"/>
              </p:custDataLst>
            </p:nvPr>
          </p:nvSpPr>
          <p:spPr bwMode="auto">
            <a:xfrm>
              <a:off x="2005" y="1152"/>
              <a:ext cx="16" cy="33"/>
            </a:xfrm>
            <a:custGeom>
              <a:avLst/>
              <a:gdLst>
                <a:gd name="T0" fmla="*/ 8 w 16"/>
                <a:gd name="T1" fmla="*/ 0 h 33"/>
                <a:gd name="T2" fmla="*/ 0 w 16"/>
                <a:gd name="T3" fmla="*/ 0 h 33"/>
                <a:gd name="T4" fmla="*/ 0 w 16"/>
                <a:gd name="T5" fmla="*/ 17 h 33"/>
                <a:gd name="T6" fmla="*/ 0 w 16"/>
                <a:gd name="T7" fmla="*/ 25 h 33"/>
                <a:gd name="T8" fmla="*/ 0 w 16"/>
                <a:gd name="T9" fmla="*/ 33 h 33"/>
                <a:gd name="T10" fmla="*/ 8 w 16"/>
                <a:gd name="T11" fmla="*/ 33 h 33"/>
                <a:gd name="T12" fmla="*/ 16 w 16"/>
                <a:gd name="T13" fmla="*/ 25 h 33"/>
                <a:gd name="T14" fmla="*/ 16 w 16"/>
                <a:gd name="T15" fmla="*/ 9 h 33"/>
                <a:gd name="T16" fmla="*/ 8 w 16"/>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33"/>
                <a:gd name="T29" fmla="*/ 16 w 16"/>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33">
                  <a:moveTo>
                    <a:pt x="8" y="0"/>
                  </a:moveTo>
                  <a:lnTo>
                    <a:pt x="0" y="0"/>
                  </a:lnTo>
                  <a:lnTo>
                    <a:pt x="0" y="17"/>
                  </a:lnTo>
                  <a:lnTo>
                    <a:pt x="0" y="25"/>
                  </a:lnTo>
                  <a:lnTo>
                    <a:pt x="0" y="33"/>
                  </a:lnTo>
                  <a:lnTo>
                    <a:pt x="8" y="33"/>
                  </a:lnTo>
                  <a:lnTo>
                    <a:pt x="16" y="25"/>
                  </a:lnTo>
                  <a:lnTo>
                    <a:pt x="16" y="9"/>
                  </a:lnTo>
                  <a:lnTo>
                    <a:pt x="8" y="0"/>
                  </a:lnTo>
                  <a:close/>
                </a:path>
              </a:pathLst>
            </a:custGeom>
            <a:solidFill>
              <a:srgbClr val="FFF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56" name="Freeform 47"/>
            <p:cNvSpPr>
              <a:spLocks/>
            </p:cNvSpPr>
            <p:nvPr>
              <p:custDataLst>
                <p:tags r:id="rId29"/>
              </p:custDataLst>
            </p:nvPr>
          </p:nvSpPr>
          <p:spPr bwMode="auto">
            <a:xfrm>
              <a:off x="2148" y="1103"/>
              <a:ext cx="16" cy="33"/>
            </a:xfrm>
            <a:custGeom>
              <a:avLst/>
              <a:gdLst>
                <a:gd name="T0" fmla="*/ 8 w 16"/>
                <a:gd name="T1" fmla="*/ 0 h 33"/>
                <a:gd name="T2" fmla="*/ 0 w 16"/>
                <a:gd name="T3" fmla="*/ 8 h 33"/>
                <a:gd name="T4" fmla="*/ 0 w 16"/>
                <a:gd name="T5" fmla="*/ 16 h 33"/>
                <a:gd name="T6" fmla="*/ 0 w 16"/>
                <a:gd name="T7" fmla="*/ 33 h 33"/>
                <a:gd name="T8" fmla="*/ 8 w 16"/>
                <a:gd name="T9" fmla="*/ 33 h 33"/>
                <a:gd name="T10" fmla="*/ 16 w 16"/>
                <a:gd name="T11" fmla="*/ 25 h 33"/>
                <a:gd name="T12" fmla="*/ 16 w 16"/>
                <a:gd name="T13" fmla="*/ 8 h 33"/>
                <a:gd name="T14" fmla="*/ 8 w 16"/>
                <a:gd name="T15" fmla="*/ 0 h 33"/>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33"/>
                <a:gd name="T26" fmla="*/ 16 w 16"/>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33">
                  <a:moveTo>
                    <a:pt x="8" y="0"/>
                  </a:moveTo>
                  <a:lnTo>
                    <a:pt x="0" y="8"/>
                  </a:lnTo>
                  <a:lnTo>
                    <a:pt x="0" y="16"/>
                  </a:lnTo>
                  <a:lnTo>
                    <a:pt x="0" y="33"/>
                  </a:lnTo>
                  <a:lnTo>
                    <a:pt x="8" y="33"/>
                  </a:lnTo>
                  <a:lnTo>
                    <a:pt x="16" y="25"/>
                  </a:lnTo>
                  <a:lnTo>
                    <a:pt x="16" y="8"/>
                  </a:lnTo>
                  <a:lnTo>
                    <a:pt x="8" y="0"/>
                  </a:lnTo>
                  <a:close/>
                </a:path>
              </a:pathLst>
            </a:custGeom>
            <a:solidFill>
              <a:srgbClr val="FFF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57" name="Freeform 48"/>
            <p:cNvSpPr>
              <a:spLocks/>
            </p:cNvSpPr>
            <p:nvPr>
              <p:custDataLst>
                <p:tags r:id="rId30"/>
              </p:custDataLst>
            </p:nvPr>
          </p:nvSpPr>
          <p:spPr bwMode="auto">
            <a:xfrm>
              <a:off x="2276" y="1087"/>
              <a:ext cx="15" cy="24"/>
            </a:xfrm>
            <a:custGeom>
              <a:avLst/>
              <a:gdLst>
                <a:gd name="T0" fmla="*/ 7 w 15"/>
                <a:gd name="T1" fmla="*/ 0 h 24"/>
                <a:gd name="T2" fmla="*/ 7 w 15"/>
                <a:gd name="T3" fmla="*/ 0 h 24"/>
                <a:gd name="T4" fmla="*/ 0 w 15"/>
                <a:gd name="T5" fmla="*/ 8 h 24"/>
                <a:gd name="T6" fmla="*/ 7 w 15"/>
                <a:gd name="T7" fmla="*/ 16 h 24"/>
                <a:gd name="T8" fmla="*/ 7 w 15"/>
                <a:gd name="T9" fmla="*/ 24 h 24"/>
                <a:gd name="T10" fmla="*/ 15 w 15"/>
                <a:gd name="T11" fmla="*/ 16 h 24"/>
                <a:gd name="T12" fmla="*/ 15 w 15"/>
                <a:gd name="T13" fmla="*/ 0 h 24"/>
                <a:gd name="T14" fmla="*/ 7 w 15"/>
                <a:gd name="T15" fmla="*/ 0 h 24"/>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24"/>
                <a:gd name="T26" fmla="*/ 15 w 15"/>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24">
                  <a:moveTo>
                    <a:pt x="7" y="0"/>
                  </a:moveTo>
                  <a:lnTo>
                    <a:pt x="7" y="0"/>
                  </a:lnTo>
                  <a:lnTo>
                    <a:pt x="0" y="8"/>
                  </a:lnTo>
                  <a:lnTo>
                    <a:pt x="7" y="16"/>
                  </a:lnTo>
                  <a:lnTo>
                    <a:pt x="7" y="24"/>
                  </a:lnTo>
                  <a:lnTo>
                    <a:pt x="15" y="16"/>
                  </a:lnTo>
                  <a:lnTo>
                    <a:pt x="15" y="0"/>
                  </a:lnTo>
                  <a:lnTo>
                    <a:pt x="7" y="0"/>
                  </a:lnTo>
                  <a:close/>
                </a:path>
              </a:pathLst>
            </a:custGeom>
            <a:solidFill>
              <a:srgbClr val="FFF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58" name="Freeform 49"/>
            <p:cNvSpPr>
              <a:spLocks/>
            </p:cNvSpPr>
            <p:nvPr>
              <p:custDataLst>
                <p:tags r:id="rId31"/>
              </p:custDataLst>
            </p:nvPr>
          </p:nvSpPr>
          <p:spPr bwMode="auto">
            <a:xfrm>
              <a:off x="2395" y="1169"/>
              <a:ext cx="40" cy="41"/>
            </a:xfrm>
            <a:custGeom>
              <a:avLst/>
              <a:gdLst>
                <a:gd name="T0" fmla="*/ 16 w 40"/>
                <a:gd name="T1" fmla="*/ 0 h 41"/>
                <a:gd name="T2" fmla="*/ 32 w 40"/>
                <a:gd name="T3" fmla="*/ 0 h 41"/>
                <a:gd name="T4" fmla="*/ 40 w 40"/>
                <a:gd name="T5" fmla="*/ 8 h 41"/>
                <a:gd name="T6" fmla="*/ 40 w 40"/>
                <a:gd name="T7" fmla="*/ 24 h 41"/>
                <a:gd name="T8" fmla="*/ 32 w 40"/>
                <a:gd name="T9" fmla="*/ 33 h 41"/>
                <a:gd name="T10" fmla="*/ 32 w 40"/>
                <a:gd name="T11" fmla="*/ 41 h 41"/>
                <a:gd name="T12" fmla="*/ 16 w 40"/>
                <a:gd name="T13" fmla="*/ 41 h 41"/>
                <a:gd name="T14" fmla="*/ 0 w 40"/>
                <a:gd name="T15" fmla="*/ 24 h 41"/>
                <a:gd name="T16" fmla="*/ 8 w 40"/>
                <a:gd name="T17" fmla="*/ 8 h 41"/>
                <a:gd name="T18" fmla="*/ 16 w 4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41"/>
                <a:gd name="T32" fmla="*/ 40 w 40"/>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41">
                  <a:moveTo>
                    <a:pt x="16" y="0"/>
                  </a:moveTo>
                  <a:lnTo>
                    <a:pt x="32" y="0"/>
                  </a:lnTo>
                  <a:lnTo>
                    <a:pt x="40" y="8"/>
                  </a:lnTo>
                  <a:lnTo>
                    <a:pt x="40" y="24"/>
                  </a:lnTo>
                  <a:lnTo>
                    <a:pt x="32" y="33"/>
                  </a:lnTo>
                  <a:lnTo>
                    <a:pt x="32" y="41"/>
                  </a:lnTo>
                  <a:lnTo>
                    <a:pt x="16" y="41"/>
                  </a:lnTo>
                  <a:lnTo>
                    <a:pt x="0" y="24"/>
                  </a:lnTo>
                  <a:lnTo>
                    <a:pt x="8" y="8"/>
                  </a:lnTo>
                  <a:lnTo>
                    <a:pt x="16" y="0"/>
                  </a:lnTo>
                  <a:close/>
                </a:path>
              </a:pathLst>
            </a:custGeom>
            <a:solidFill>
              <a:srgbClr val="FFF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59" name="Freeform 50"/>
            <p:cNvSpPr>
              <a:spLocks/>
            </p:cNvSpPr>
            <p:nvPr>
              <p:custDataLst>
                <p:tags r:id="rId32"/>
              </p:custDataLst>
            </p:nvPr>
          </p:nvSpPr>
          <p:spPr bwMode="auto">
            <a:xfrm>
              <a:off x="1965" y="1243"/>
              <a:ext cx="72" cy="131"/>
            </a:xfrm>
            <a:custGeom>
              <a:avLst/>
              <a:gdLst>
                <a:gd name="T0" fmla="*/ 0 w 72"/>
                <a:gd name="T1" fmla="*/ 131 h 131"/>
                <a:gd name="T2" fmla="*/ 8 w 72"/>
                <a:gd name="T3" fmla="*/ 8 h 131"/>
                <a:gd name="T4" fmla="*/ 40 w 72"/>
                <a:gd name="T5" fmla="*/ 0 h 131"/>
                <a:gd name="T6" fmla="*/ 48 w 72"/>
                <a:gd name="T7" fmla="*/ 0 h 131"/>
                <a:gd name="T8" fmla="*/ 72 w 72"/>
                <a:gd name="T9" fmla="*/ 16 h 131"/>
                <a:gd name="T10" fmla="*/ 72 w 72"/>
                <a:gd name="T11" fmla="*/ 98 h 131"/>
                <a:gd name="T12" fmla="*/ 0 w 72"/>
                <a:gd name="T13" fmla="*/ 131 h 131"/>
                <a:gd name="T14" fmla="*/ 0 60000 65536"/>
                <a:gd name="T15" fmla="*/ 0 60000 65536"/>
                <a:gd name="T16" fmla="*/ 0 60000 65536"/>
                <a:gd name="T17" fmla="*/ 0 60000 65536"/>
                <a:gd name="T18" fmla="*/ 0 60000 65536"/>
                <a:gd name="T19" fmla="*/ 0 60000 65536"/>
                <a:gd name="T20" fmla="*/ 0 60000 65536"/>
                <a:gd name="T21" fmla="*/ 0 w 72"/>
                <a:gd name="T22" fmla="*/ 0 h 131"/>
                <a:gd name="T23" fmla="*/ 72 w 72"/>
                <a:gd name="T24" fmla="*/ 131 h 1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 h="131">
                  <a:moveTo>
                    <a:pt x="0" y="131"/>
                  </a:moveTo>
                  <a:lnTo>
                    <a:pt x="8" y="8"/>
                  </a:lnTo>
                  <a:lnTo>
                    <a:pt x="40" y="0"/>
                  </a:lnTo>
                  <a:lnTo>
                    <a:pt x="48" y="0"/>
                  </a:lnTo>
                  <a:lnTo>
                    <a:pt x="72" y="16"/>
                  </a:lnTo>
                  <a:lnTo>
                    <a:pt x="72" y="98"/>
                  </a:lnTo>
                  <a:lnTo>
                    <a:pt x="0" y="131"/>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60" name="Freeform 51"/>
            <p:cNvSpPr>
              <a:spLocks/>
            </p:cNvSpPr>
            <p:nvPr>
              <p:custDataLst>
                <p:tags r:id="rId33"/>
              </p:custDataLst>
            </p:nvPr>
          </p:nvSpPr>
          <p:spPr bwMode="auto">
            <a:xfrm>
              <a:off x="1981" y="1440"/>
              <a:ext cx="40" cy="115"/>
            </a:xfrm>
            <a:custGeom>
              <a:avLst/>
              <a:gdLst>
                <a:gd name="T0" fmla="*/ 0 w 40"/>
                <a:gd name="T1" fmla="*/ 0 h 115"/>
                <a:gd name="T2" fmla="*/ 32 w 40"/>
                <a:gd name="T3" fmla="*/ 8 h 115"/>
                <a:gd name="T4" fmla="*/ 40 w 40"/>
                <a:gd name="T5" fmla="*/ 115 h 115"/>
                <a:gd name="T6" fmla="*/ 8 w 40"/>
                <a:gd name="T7" fmla="*/ 115 h 115"/>
                <a:gd name="T8" fmla="*/ 0 w 40"/>
                <a:gd name="T9" fmla="*/ 0 h 115"/>
                <a:gd name="T10" fmla="*/ 0 60000 65536"/>
                <a:gd name="T11" fmla="*/ 0 60000 65536"/>
                <a:gd name="T12" fmla="*/ 0 60000 65536"/>
                <a:gd name="T13" fmla="*/ 0 60000 65536"/>
                <a:gd name="T14" fmla="*/ 0 60000 65536"/>
                <a:gd name="T15" fmla="*/ 0 w 40"/>
                <a:gd name="T16" fmla="*/ 0 h 115"/>
                <a:gd name="T17" fmla="*/ 40 w 40"/>
                <a:gd name="T18" fmla="*/ 115 h 115"/>
              </a:gdLst>
              <a:ahLst/>
              <a:cxnLst>
                <a:cxn ang="T10">
                  <a:pos x="T0" y="T1"/>
                </a:cxn>
                <a:cxn ang="T11">
                  <a:pos x="T2" y="T3"/>
                </a:cxn>
                <a:cxn ang="T12">
                  <a:pos x="T4" y="T5"/>
                </a:cxn>
                <a:cxn ang="T13">
                  <a:pos x="T6" y="T7"/>
                </a:cxn>
                <a:cxn ang="T14">
                  <a:pos x="T8" y="T9"/>
                </a:cxn>
              </a:cxnLst>
              <a:rect l="T15" t="T16" r="T17" b="T18"/>
              <a:pathLst>
                <a:path w="40" h="115">
                  <a:moveTo>
                    <a:pt x="0" y="0"/>
                  </a:moveTo>
                  <a:lnTo>
                    <a:pt x="32" y="8"/>
                  </a:lnTo>
                  <a:lnTo>
                    <a:pt x="40" y="115"/>
                  </a:lnTo>
                  <a:lnTo>
                    <a:pt x="8" y="115"/>
                  </a:lnTo>
                  <a:lnTo>
                    <a:pt x="0" y="0"/>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61" name="Freeform 52"/>
            <p:cNvSpPr>
              <a:spLocks/>
            </p:cNvSpPr>
            <p:nvPr>
              <p:custDataLst>
                <p:tags r:id="rId34"/>
              </p:custDataLst>
            </p:nvPr>
          </p:nvSpPr>
          <p:spPr bwMode="auto">
            <a:xfrm>
              <a:off x="2116" y="1185"/>
              <a:ext cx="64" cy="115"/>
            </a:xfrm>
            <a:custGeom>
              <a:avLst/>
              <a:gdLst>
                <a:gd name="T0" fmla="*/ 8 w 64"/>
                <a:gd name="T1" fmla="*/ 17 h 115"/>
                <a:gd name="T2" fmla="*/ 32 w 64"/>
                <a:gd name="T3" fmla="*/ 0 h 115"/>
                <a:gd name="T4" fmla="*/ 40 w 64"/>
                <a:gd name="T5" fmla="*/ 0 h 115"/>
                <a:gd name="T6" fmla="*/ 64 w 64"/>
                <a:gd name="T7" fmla="*/ 17 h 115"/>
                <a:gd name="T8" fmla="*/ 64 w 64"/>
                <a:gd name="T9" fmla="*/ 91 h 115"/>
                <a:gd name="T10" fmla="*/ 0 w 64"/>
                <a:gd name="T11" fmla="*/ 115 h 115"/>
                <a:gd name="T12" fmla="*/ 8 w 64"/>
                <a:gd name="T13" fmla="*/ 17 h 115"/>
                <a:gd name="T14" fmla="*/ 0 60000 65536"/>
                <a:gd name="T15" fmla="*/ 0 60000 65536"/>
                <a:gd name="T16" fmla="*/ 0 60000 65536"/>
                <a:gd name="T17" fmla="*/ 0 60000 65536"/>
                <a:gd name="T18" fmla="*/ 0 60000 65536"/>
                <a:gd name="T19" fmla="*/ 0 60000 65536"/>
                <a:gd name="T20" fmla="*/ 0 60000 65536"/>
                <a:gd name="T21" fmla="*/ 0 w 64"/>
                <a:gd name="T22" fmla="*/ 0 h 115"/>
                <a:gd name="T23" fmla="*/ 64 w 64"/>
                <a:gd name="T24" fmla="*/ 115 h 1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115">
                  <a:moveTo>
                    <a:pt x="8" y="17"/>
                  </a:moveTo>
                  <a:lnTo>
                    <a:pt x="32" y="0"/>
                  </a:lnTo>
                  <a:lnTo>
                    <a:pt x="40" y="0"/>
                  </a:lnTo>
                  <a:lnTo>
                    <a:pt x="64" y="17"/>
                  </a:lnTo>
                  <a:lnTo>
                    <a:pt x="64" y="91"/>
                  </a:lnTo>
                  <a:lnTo>
                    <a:pt x="0" y="115"/>
                  </a:lnTo>
                  <a:lnTo>
                    <a:pt x="8" y="17"/>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62" name="Freeform 53"/>
            <p:cNvSpPr>
              <a:spLocks/>
            </p:cNvSpPr>
            <p:nvPr>
              <p:custDataLst>
                <p:tags r:id="rId35"/>
              </p:custDataLst>
            </p:nvPr>
          </p:nvSpPr>
          <p:spPr bwMode="auto">
            <a:xfrm>
              <a:off x="2140" y="1457"/>
              <a:ext cx="32" cy="24"/>
            </a:xfrm>
            <a:custGeom>
              <a:avLst/>
              <a:gdLst>
                <a:gd name="T0" fmla="*/ 0 w 32"/>
                <a:gd name="T1" fmla="*/ 0 h 24"/>
                <a:gd name="T2" fmla="*/ 0 w 32"/>
                <a:gd name="T3" fmla="*/ 24 h 24"/>
                <a:gd name="T4" fmla="*/ 32 w 32"/>
                <a:gd name="T5" fmla="*/ 24 h 24"/>
                <a:gd name="T6" fmla="*/ 24 w 32"/>
                <a:gd name="T7" fmla="*/ 8 h 24"/>
                <a:gd name="T8" fmla="*/ 0 w 32"/>
                <a:gd name="T9" fmla="*/ 0 h 24"/>
                <a:gd name="T10" fmla="*/ 0 60000 65536"/>
                <a:gd name="T11" fmla="*/ 0 60000 65536"/>
                <a:gd name="T12" fmla="*/ 0 60000 65536"/>
                <a:gd name="T13" fmla="*/ 0 60000 65536"/>
                <a:gd name="T14" fmla="*/ 0 60000 65536"/>
                <a:gd name="T15" fmla="*/ 0 w 32"/>
                <a:gd name="T16" fmla="*/ 0 h 24"/>
                <a:gd name="T17" fmla="*/ 32 w 32"/>
                <a:gd name="T18" fmla="*/ 24 h 24"/>
              </a:gdLst>
              <a:ahLst/>
              <a:cxnLst>
                <a:cxn ang="T10">
                  <a:pos x="T0" y="T1"/>
                </a:cxn>
                <a:cxn ang="T11">
                  <a:pos x="T2" y="T3"/>
                </a:cxn>
                <a:cxn ang="T12">
                  <a:pos x="T4" y="T5"/>
                </a:cxn>
                <a:cxn ang="T13">
                  <a:pos x="T6" y="T7"/>
                </a:cxn>
                <a:cxn ang="T14">
                  <a:pos x="T8" y="T9"/>
                </a:cxn>
              </a:cxnLst>
              <a:rect l="T15" t="T16" r="T17" b="T18"/>
              <a:pathLst>
                <a:path w="32" h="24">
                  <a:moveTo>
                    <a:pt x="0" y="0"/>
                  </a:moveTo>
                  <a:lnTo>
                    <a:pt x="0" y="24"/>
                  </a:lnTo>
                  <a:lnTo>
                    <a:pt x="32" y="24"/>
                  </a:lnTo>
                  <a:lnTo>
                    <a:pt x="24" y="8"/>
                  </a:lnTo>
                  <a:lnTo>
                    <a:pt x="0" y="0"/>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63" name="Freeform 54"/>
            <p:cNvSpPr>
              <a:spLocks/>
            </p:cNvSpPr>
            <p:nvPr>
              <p:custDataLst>
                <p:tags r:id="rId36"/>
              </p:custDataLst>
            </p:nvPr>
          </p:nvSpPr>
          <p:spPr bwMode="auto">
            <a:xfrm>
              <a:off x="2260" y="1144"/>
              <a:ext cx="47" cy="99"/>
            </a:xfrm>
            <a:custGeom>
              <a:avLst/>
              <a:gdLst>
                <a:gd name="T0" fmla="*/ 8 w 47"/>
                <a:gd name="T1" fmla="*/ 8 h 99"/>
                <a:gd name="T2" fmla="*/ 0 w 47"/>
                <a:gd name="T3" fmla="*/ 99 h 99"/>
                <a:gd name="T4" fmla="*/ 47 w 47"/>
                <a:gd name="T5" fmla="*/ 99 h 99"/>
                <a:gd name="T6" fmla="*/ 39 w 47"/>
                <a:gd name="T7" fmla="*/ 8 h 99"/>
                <a:gd name="T8" fmla="*/ 23 w 47"/>
                <a:gd name="T9" fmla="*/ 0 h 99"/>
                <a:gd name="T10" fmla="*/ 8 w 47"/>
                <a:gd name="T11" fmla="*/ 8 h 99"/>
                <a:gd name="T12" fmla="*/ 0 60000 65536"/>
                <a:gd name="T13" fmla="*/ 0 60000 65536"/>
                <a:gd name="T14" fmla="*/ 0 60000 65536"/>
                <a:gd name="T15" fmla="*/ 0 60000 65536"/>
                <a:gd name="T16" fmla="*/ 0 60000 65536"/>
                <a:gd name="T17" fmla="*/ 0 60000 65536"/>
                <a:gd name="T18" fmla="*/ 0 w 47"/>
                <a:gd name="T19" fmla="*/ 0 h 99"/>
                <a:gd name="T20" fmla="*/ 47 w 47"/>
                <a:gd name="T21" fmla="*/ 99 h 99"/>
              </a:gdLst>
              <a:ahLst/>
              <a:cxnLst>
                <a:cxn ang="T12">
                  <a:pos x="T0" y="T1"/>
                </a:cxn>
                <a:cxn ang="T13">
                  <a:pos x="T2" y="T3"/>
                </a:cxn>
                <a:cxn ang="T14">
                  <a:pos x="T4" y="T5"/>
                </a:cxn>
                <a:cxn ang="T15">
                  <a:pos x="T6" y="T7"/>
                </a:cxn>
                <a:cxn ang="T16">
                  <a:pos x="T8" y="T9"/>
                </a:cxn>
                <a:cxn ang="T17">
                  <a:pos x="T10" y="T11"/>
                </a:cxn>
              </a:cxnLst>
              <a:rect l="T18" t="T19" r="T20" b="T21"/>
              <a:pathLst>
                <a:path w="47" h="99">
                  <a:moveTo>
                    <a:pt x="8" y="8"/>
                  </a:moveTo>
                  <a:lnTo>
                    <a:pt x="0" y="99"/>
                  </a:lnTo>
                  <a:lnTo>
                    <a:pt x="47" y="99"/>
                  </a:lnTo>
                  <a:lnTo>
                    <a:pt x="39" y="8"/>
                  </a:lnTo>
                  <a:lnTo>
                    <a:pt x="23" y="0"/>
                  </a:lnTo>
                  <a:lnTo>
                    <a:pt x="8" y="8"/>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64" name="Freeform 55"/>
            <p:cNvSpPr>
              <a:spLocks/>
            </p:cNvSpPr>
            <p:nvPr>
              <p:custDataLst>
                <p:tags r:id="rId37"/>
              </p:custDataLst>
            </p:nvPr>
          </p:nvSpPr>
          <p:spPr bwMode="auto">
            <a:xfrm>
              <a:off x="2347" y="1267"/>
              <a:ext cx="112" cy="338"/>
            </a:xfrm>
            <a:custGeom>
              <a:avLst/>
              <a:gdLst>
                <a:gd name="T0" fmla="*/ 16 w 112"/>
                <a:gd name="T1" fmla="*/ 9 h 338"/>
                <a:gd name="T2" fmla="*/ 56 w 112"/>
                <a:gd name="T3" fmla="*/ 0 h 338"/>
                <a:gd name="T4" fmla="*/ 80 w 112"/>
                <a:gd name="T5" fmla="*/ 0 h 338"/>
                <a:gd name="T6" fmla="*/ 104 w 112"/>
                <a:gd name="T7" fmla="*/ 17 h 338"/>
                <a:gd name="T8" fmla="*/ 112 w 112"/>
                <a:gd name="T9" fmla="*/ 157 h 338"/>
                <a:gd name="T10" fmla="*/ 96 w 112"/>
                <a:gd name="T11" fmla="*/ 173 h 338"/>
                <a:gd name="T12" fmla="*/ 96 w 112"/>
                <a:gd name="T13" fmla="*/ 338 h 338"/>
                <a:gd name="T14" fmla="*/ 40 w 112"/>
                <a:gd name="T15" fmla="*/ 338 h 338"/>
                <a:gd name="T16" fmla="*/ 24 w 112"/>
                <a:gd name="T17" fmla="*/ 165 h 338"/>
                <a:gd name="T18" fmla="*/ 0 w 112"/>
                <a:gd name="T19" fmla="*/ 157 h 338"/>
                <a:gd name="T20" fmla="*/ 16 w 112"/>
                <a:gd name="T21" fmla="*/ 9 h 3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2"/>
                <a:gd name="T34" fmla="*/ 0 h 338"/>
                <a:gd name="T35" fmla="*/ 112 w 112"/>
                <a:gd name="T36" fmla="*/ 338 h 3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2" h="338">
                  <a:moveTo>
                    <a:pt x="16" y="9"/>
                  </a:moveTo>
                  <a:lnTo>
                    <a:pt x="56" y="0"/>
                  </a:lnTo>
                  <a:lnTo>
                    <a:pt x="80" y="0"/>
                  </a:lnTo>
                  <a:lnTo>
                    <a:pt x="104" y="17"/>
                  </a:lnTo>
                  <a:lnTo>
                    <a:pt x="112" y="157"/>
                  </a:lnTo>
                  <a:lnTo>
                    <a:pt x="96" y="173"/>
                  </a:lnTo>
                  <a:lnTo>
                    <a:pt x="96" y="338"/>
                  </a:lnTo>
                  <a:lnTo>
                    <a:pt x="40" y="338"/>
                  </a:lnTo>
                  <a:lnTo>
                    <a:pt x="24" y="165"/>
                  </a:lnTo>
                  <a:lnTo>
                    <a:pt x="0" y="157"/>
                  </a:lnTo>
                  <a:lnTo>
                    <a:pt x="16" y="9"/>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65" name="Freeform 56"/>
            <p:cNvSpPr>
              <a:spLocks/>
            </p:cNvSpPr>
            <p:nvPr>
              <p:custDataLst>
                <p:tags r:id="rId38"/>
              </p:custDataLst>
            </p:nvPr>
          </p:nvSpPr>
          <p:spPr bwMode="auto">
            <a:xfrm>
              <a:off x="1997" y="1284"/>
              <a:ext cx="326" cy="156"/>
            </a:xfrm>
            <a:custGeom>
              <a:avLst/>
              <a:gdLst>
                <a:gd name="T0" fmla="*/ 0 w 326"/>
                <a:gd name="T1" fmla="*/ 115 h 156"/>
                <a:gd name="T2" fmla="*/ 239 w 326"/>
                <a:gd name="T3" fmla="*/ 0 h 156"/>
                <a:gd name="T4" fmla="*/ 326 w 326"/>
                <a:gd name="T5" fmla="*/ 0 h 156"/>
                <a:gd name="T6" fmla="*/ 310 w 326"/>
                <a:gd name="T7" fmla="*/ 156 h 156"/>
                <a:gd name="T8" fmla="*/ 0 w 326"/>
                <a:gd name="T9" fmla="*/ 115 h 156"/>
                <a:gd name="T10" fmla="*/ 0 60000 65536"/>
                <a:gd name="T11" fmla="*/ 0 60000 65536"/>
                <a:gd name="T12" fmla="*/ 0 60000 65536"/>
                <a:gd name="T13" fmla="*/ 0 60000 65536"/>
                <a:gd name="T14" fmla="*/ 0 60000 65536"/>
                <a:gd name="T15" fmla="*/ 0 w 326"/>
                <a:gd name="T16" fmla="*/ 0 h 156"/>
                <a:gd name="T17" fmla="*/ 326 w 326"/>
                <a:gd name="T18" fmla="*/ 156 h 156"/>
              </a:gdLst>
              <a:ahLst/>
              <a:cxnLst>
                <a:cxn ang="T10">
                  <a:pos x="T0" y="T1"/>
                </a:cxn>
                <a:cxn ang="T11">
                  <a:pos x="T2" y="T3"/>
                </a:cxn>
                <a:cxn ang="T12">
                  <a:pos x="T4" y="T5"/>
                </a:cxn>
                <a:cxn ang="T13">
                  <a:pos x="T6" y="T7"/>
                </a:cxn>
                <a:cxn ang="T14">
                  <a:pos x="T8" y="T9"/>
                </a:cxn>
              </a:cxnLst>
              <a:rect l="T15" t="T16" r="T17" b="T18"/>
              <a:pathLst>
                <a:path w="326" h="156">
                  <a:moveTo>
                    <a:pt x="0" y="115"/>
                  </a:moveTo>
                  <a:lnTo>
                    <a:pt x="239" y="0"/>
                  </a:lnTo>
                  <a:lnTo>
                    <a:pt x="326" y="0"/>
                  </a:lnTo>
                  <a:lnTo>
                    <a:pt x="310" y="156"/>
                  </a:lnTo>
                  <a:lnTo>
                    <a:pt x="0" y="1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66" name="Freeform 57"/>
            <p:cNvSpPr>
              <a:spLocks/>
            </p:cNvSpPr>
            <p:nvPr>
              <p:custDataLst>
                <p:tags r:id="rId39"/>
              </p:custDataLst>
            </p:nvPr>
          </p:nvSpPr>
          <p:spPr bwMode="auto">
            <a:xfrm>
              <a:off x="2045" y="1292"/>
              <a:ext cx="262" cy="123"/>
            </a:xfrm>
            <a:custGeom>
              <a:avLst/>
              <a:gdLst>
                <a:gd name="T0" fmla="*/ 0 w 262"/>
                <a:gd name="T1" fmla="*/ 99 h 123"/>
                <a:gd name="T2" fmla="*/ 191 w 262"/>
                <a:gd name="T3" fmla="*/ 0 h 123"/>
                <a:gd name="T4" fmla="*/ 262 w 262"/>
                <a:gd name="T5" fmla="*/ 0 h 123"/>
                <a:gd name="T6" fmla="*/ 246 w 262"/>
                <a:gd name="T7" fmla="*/ 123 h 123"/>
                <a:gd name="T8" fmla="*/ 0 w 262"/>
                <a:gd name="T9" fmla="*/ 99 h 123"/>
                <a:gd name="T10" fmla="*/ 0 60000 65536"/>
                <a:gd name="T11" fmla="*/ 0 60000 65536"/>
                <a:gd name="T12" fmla="*/ 0 60000 65536"/>
                <a:gd name="T13" fmla="*/ 0 60000 65536"/>
                <a:gd name="T14" fmla="*/ 0 60000 65536"/>
                <a:gd name="T15" fmla="*/ 0 w 262"/>
                <a:gd name="T16" fmla="*/ 0 h 123"/>
                <a:gd name="T17" fmla="*/ 262 w 262"/>
                <a:gd name="T18" fmla="*/ 123 h 123"/>
              </a:gdLst>
              <a:ahLst/>
              <a:cxnLst>
                <a:cxn ang="T10">
                  <a:pos x="T0" y="T1"/>
                </a:cxn>
                <a:cxn ang="T11">
                  <a:pos x="T2" y="T3"/>
                </a:cxn>
                <a:cxn ang="T12">
                  <a:pos x="T4" y="T5"/>
                </a:cxn>
                <a:cxn ang="T13">
                  <a:pos x="T6" y="T7"/>
                </a:cxn>
                <a:cxn ang="T14">
                  <a:pos x="T8" y="T9"/>
                </a:cxn>
              </a:cxnLst>
              <a:rect l="T15" t="T16" r="T17" b="T18"/>
              <a:pathLst>
                <a:path w="262" h="123">
                  <a:moveTo>
                    <a:pt x="0" y="99"/>
                  </a:moveTo>
                  <a:lnTo>
                    <a:pt x="191" y="0"/>
                  </a:lnTo>
                  <a:lnTo>
                    <a:pt x="262" y="0"/>
                  </a:lnTo>
                  <a:lnTo>
                    <a:pt x="246" y="123"/>
                  </a:lnTo>
                  <a:lnTo>
                    <a:pt x="0" y="99"/>
                  </a:lnTo>
                  <a:close/>
                </a:path>
              </a:pathLst>
            </a:custGeom>
            <a:solidFill>
              <a:srgbClr val="9999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67" name="Freeform 58"/>
            <p:cNvSpPr>
              <a:spLocks/>
            </p:cNvSpPr>
            <p:nvPr>
              <p:custDataLst>
                <p:tags r:id="rId40"/>
              </p:custDataLst>
            </p:nvPr>
          </p:nvSpPr>
          <p:spPr bwMode="auto">
            <a:xfrm>
              <a:off x="2212" y="1662"/>
              <a:ext cx="700" cy="362"/>
            </a:xfrm>
            <a:custGeom>
              <a:avLst/>
              <a:gdLst>
                <a:gd name="T0" fmla="*/ 0 w 88"/>
                <a:gd name="T1" fmla="*/ 0 h 44"/>
                <a:gd name="T2" fmla="*/ 0 w 88"/>
                <a:gd name="T3" fmla="*/ 2147483647 h 44"/>
                <a:gd name="T4" fmla="*/ 2147483647 w 88"/>
                <a:gd name="T5" fmla="*/ 2147483647 h 44"/>
                <a:gd name="T6" fmla="*/ 2147483647 w 88"/>
                <a:gd name="T7" fmla="*/ 2147483647 h 44"/>
                <a:gd name="T8" fmla="*/ 0 60000 65536"/>
                <a:gd name="T9" fmla="*/ 0 60000 65536"/>
                <a:gd name="T10" fmla="*/ 0 60000 65536"/>
                <a:gd name="T11" fmla="*/ 0 60000 65536"/>
                <a:gd name="T12" fmla="*/ 0 w 88"/>
                <a:gd name="T13" fmla="*/ 0 h 44"/>
                <a:gd name="T14" fmla="*/ 88 w 88"/>
                <a:gd name="T15" fmla="*/ 44 h 44"/>
              </a:gdLst>
              <a:ahLst/>
              <a:cxnLst>
                <a:cxn ang="T8">
                  <a:pos x="T0" y="T1"/>
                </a:cxn>
                <a:cxn ang="T9">
                  <a:pos x="T2" y="T3"/>
                </a:cxn>
                <a:cxn ang="T10">
                  <a:pos x="T4" y="T5"/>
                </a:cxn>
                <a:cxn ang="T11">
                  <a:pos x="T6" y="T7"/>
                </a:cxn>
              </a:cxnLst>
              <a:rect l="T12" t="T13" r="T14" b="T15"/>
              <a:pathLst>
                <a:path w="88" h="44">
                  <a:moveTo>
                    <a:pt x="0" y="0"/>
                  </a:moveTo>
                  <a:lnTo>
                    <a:pt x="0" y="26"/>
                  </a:lnTo>
                  <a:lnTo>
                    <a:pt x="88" y="26"/>
                  </a:lnTo>
                  <a:lnTo>
                    <a:pt x="88" y="44"/>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768" name="Freeform 59"/>
            <p:cNvSpPr>
              <a:spLocks/>
            </p:cNvSpPr>
            <p:nvPr>
              <p:custDataLst>
                <p:tags r:id="rId41"/>
              </p:custDataLst>
            </p:nvPr>
          </p:nvSpPr>
          <p:spPr bwMode="auto">
            <a:xfrm>
              <a:off x="3438" y="1037"/>
              <a:ext cx="605" cy="625"/>
            </a:xfrm>
            <a:custGeom>
              <a:avLst/>
              <a:gdLst>
                <a:gd name="T0" fmla="*/ 32 w 605"/>
                <a:gd name="T1" fmla="*/ 0 h 625"/>
                <a:gd name="T2" fmla="*/ 469 w 605"/>
                <a:gd name="T3" fmla="*/ 8 h 625"/>
                <a:gd name="T4" fmla="*/ 493 w 605"/>
                <a:gd name="T5" fmla="*/ 17 h 625"/>
                <a:gd name="T6" fmla="*/ 573 w 605"/>
                <a:gd name="T7" fmla="*/ 91 h 625"/>
                <a:gd name="T8" fmla="*/ 581 w 605"/>
                <a:gd name="T9" fmla="*/ 378 h 625"/>
                <a:gd name="T10" fmla="*/ 597 w 605"/>
                <a:gd name="T11" fmla="*/ 378 h 625"/>
                <a:gd name="T12" fmla="*/ 605 w 605"/>
                <a:gd name="T13" fmla="*/ 551 h 625"/>
                <a:gd name="T14" fmla="*/ 517 w 605"/>
                <a:gd name="T15" fmla="*/ 625 h 625"/>
                <a:gd name="T16" fmla="*/ 8 w 605"/>
                <a:gd name="T17" fmla="*/ 600 h 625"/>
                <a:gd name="T18" fmla="*/ 0 w 605"/>
                <a:gd name="T19" fmla="*/ 420 h 625"/>
                <a:gd name="T20" fmla="*/ 24 w 605"/>
                <a:gd name="T21" fmla="*/ 420 h 625"/>
                <a:gd name="T22" fmla="*/ 32 w 605"/>
                <a:gd name="T23" fmla="*/ 0 h 6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5"/>
                <a:gd name="T37" fmla="*/ 0 h 625"/>
                <a:gd name="T38" fmla="*/ 605 w 605"/>
                <a:gd name="T39" fmla="*/ 625 h 6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5" h="625">
                  <a:moveTo>
                    <a:pt x="32" y="0"/>
                  </a:moveTo>
                  <a:lnTo>
                    <a:pt x="469" y="8"/>
                  </a:lnTo>
                  <a:lnTo>
                    <a:pt x="493" y="17"/>
                  </a:lnTo>
                  <a:lnTo>
                    <a:pt x="573" y="91"/>
                  </a:lnTo>
                  <a:lnTo>
                    <a:pt x="581" y="378"/>
                  </a:lnTo>
                  <a:lnTo>
                    <a:pt x="597" y="378"/>
                  </a:lnTo>
                  <a:lnTo>
                    <a:pt x="605" y="551"/>
                  </a:lnTo>
                  <a:lnTo>
                    <a:pt x="517" y="625"/>
                  </a:lnTo>
                  <a:lnTo>
                    <a:pt x="8" y="600"/>
                  </a:lnTo>
                  <a:lnTo>
                    <a:pt x="0" y="420"/>
                  </a:lnTo>
                  <a:lnTo>
                    <a:pt x="24" y="420"/>
                  </a:lnTo>
                  <a:lnTo>
                    <a:pt x="32"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69" name="Freeform 60"/>
            <p:cNvSpPr>
              <a:spLocks/>
            </p:cNvSpPr>
            <p:nvPr>
              <p:custDataLst>
                <p:tags r:id="rId42"/>
              </p:custDataLst>
            </p:nvPr>
          </p:nvSpPr>
          <p:spPr bwMode="auto">
            <a:xfrm>
              <a:off x="3477" y="1054"/>
              <a:ext cx="430" cy="411"/>
            </a:xfrm>
            <a:custGeom>
              <a:avLst/>
              <a:gdLst>
                <a:gd name="T0" fmla="*/ 0 w 430"/>
                <a:gd name="T1" fmla="*/ 394 h 411"/>
                <a:gd name="T2" fmla="*/ 422 w 430"/>
                <a:gd name="T3" fmla="*/ 411 h 411"/>
                <a:gd name="T4" fmla="*/ 430 w 430"/>
                <a:gd name="T5" fmla="*/ 0 h 411"/>
                <a:gd name="T6" fmla="*/ 8 w 430"/>
                <a:gd name="T7" fmla="*/ 0 h 411"/>
                <a:gd name="T8" fmla="*/ 0 w 430"/>
                <a:gd name="T9" fmla="*/ 394 h 411"/>
                <a:gd name="T10" fmla="*/ 0 60000 65536"/>
                <a:gd name="T11" fmla="*/ 0 60000 65536"/>
                <a:gd name="T12" fmla="*/ 0 60000 65536"/>
                <a:gd name="T13" fmla="*/ 0 60000 65536"/>
                <a:gd name="T14" fmla="*/ 0 60000 65536"/>
                <a:gd name="T15" fmla="*/ 0 w 430"/>
                <a:gd name="T16" fmla="*/ 0 h 411"/>
                <a:gd name="T17" fmla="*/ 430 w 430"/>
                <a:gd name="T18" fmla="*/ 411 h 411"/>
              </a:gdLst>
              <a:ahLst/>
              <a:cxnLst>
                <a:cxn ang="T10">
                  <a:pos x="T0" y="T1"/>
                </a:cxn>
                <a:cxn ang="T11">
                  <a:pos x="T2" y="T3"/>
                </a:cxn>
                <a:cxn ang="T12">
                  <a:pos x="T4" y="T5"/>
                </a:cxn>
                <a:cxn ang="T13">
                  <a:pos x="T6" y="T7"/>
                </a:cxn>
                <a:cxn ang="T14">
                  <a:pos x="T8" y="T9"/>
                </a:cxn>
              </a:cxnLst>
              <a:rect l="T15" t="T16" r="T17" b="T18"/>
              <a:pathLst>
                <a:path w="430" h="411">
                  <a:moveTo>
                    <a:pt x="0" y="394"/>
                  </a:moveTo>
                  <a:lnTo>
                    <a:pt x="422" y="411"/>
                  </a:lnTo>
                  <a:lnTo>
                    <a:pt x="430" y="0"/>
                  </a:lnTo>
                  <a:lnTo>
                    <a:pt x="8" y="0"/>
                  </a:lnTo>
                  <a:lnTo>
                    <a:pt x="0"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70" name="Freeform 61"/>
            <p:cNvSpPr>
              <a:spLocks/>
            </p:cNvSpPr>
            <p:nvPr>
              <p:custDataLst>
                <p:tags r:id="rId43"/>
              </p:custDataLst>
            </p:nvPr>
          </p:nvSpPr>
          <p:spPr bwMode="auto">
            <a:xfrm>
              <a:off x="3454" y="1473"/>
              <a:ext cx="493" cy="173"/>
            </a:xfrm>
            <a:custGeom>
              <a:avLst/>
              <a:gdLst>
                <a:gd name="T0" fmla="*/ 0 w 493"/>
                <a:gd name="T1" fmla="*/ 0 h 173"/>
                <a:gd name="T2" fmla="*/ 493 w 493"/>
                <a:gd name="T3" fmla="*/ 0 h 173"/>
                <a:gd name="T4" fmla="*/ 493 w 493"/>
                <a:gd name="T5" fmla="*/ 173 h 173"/>
                <a:gd name="T6" fmla="*/ 0 w 493"/>
                <a:gd name="T7" fmla="*/ 156 h 173"/>
                <a:gd name="T8" fmla="*/ 0 w 493"/>
                <a:gd name="T9" fmla="*/ 0 h 173"/>
                <a:gd name="T10" fmla="*/ 0 60000 65536"/>
                <a:gd name="T11" fmla="*/ 0 60000 65536"/>
                <a:gd name="T12" fmla="*/ 0 60000 65536"/>
                <a:gd name="T13" fmla="*/ 0 60000 65536"/>
                <a:gd name="T14" fmla="*/ 0 60000 65536"/>
                <a:gd name="T15" fmla="*/ 0 w 493"/>
                <a:gd name="T16" fmla="*/ 0 h 173"/>
                <a:gd name="T17" fmla="*/ 493 w 493"/>
                <a:gd name="T18" fmla="*/ 173 h 173"/>
              </a:gdLst>
              <a:ahLst/>
              <a:cxnLst>
                <a:cxn ang="T10">
                  <a:pos x="T0" y="T1"/>
                </a:cxn>
                <a:cxn ang="T11">
                  <a:pos x="T2" y="T3"/>
                </a:cxn>
                <a:cxn ang="T12">
                  <a:pos x="T4" y="T5"/>
                </a:cxn>
                <a:cxn ang="T13">
                  <a:pos x="T6" y="T7"/>
                </a:cxn>
                <a:cxn ang="T14">
                  <a:pos x="T8" y="T9"/>
                </a:cxn>
              </a:cxnLst>
              <a:rect l="T15" t="T16" r="T17" b="T18"/>
              <a:pathLst>
                <a:path w="493" h="173">
                  <a:moveTo>
                    <a:pt x="0" y="0"/>
                  </a:moveTo>
                  <a:lnTo>
                    <a:pt x="493" y="0"/>
                  </a:lnTo>
                  <a:lnTo>
                    <a:pt x="493" y="173"/>
                  </a:lnTo>
                  <a:lnTo>
                    <a:pt x="0" y="156"/>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71" name="Freeform 62"/>
            <p:cNvSpPr>
              <a:spLocks/>
            </p:cNvSpPr>
            <p:nvPr>
              <p:custDataLst>
                <p:tags r:id="rId44"/>
              </p:custDataLst>
            </p:nvPr>
          </p:nvSpPr>
          <p:spPr bwMode="auto">
            <a:xfrm>
              <a:off x="3915" y="1070"/>
              <a:ext cx="88" cy="387"/>
            </a:xfrm>
            <a:custGeom>
              <a:avLst/>
              <a:gdLst>
                <a:gd name="T0" fmla="*/ 8 w 88"/>
                <a:gd name="T1" fmla="*/ 0 h 387"/>
                <a:gd name="T2" fmla="*/ 80 w 88"/>
                <a:gd name="T3" fmla="*/ 66 h 387"/>
                <a:gd name="T4" fmla="*/ 88 w 88"/>
                <a:gd name="T5" fmla="*/ 313 h 387"/>
                <a:gd name="T6" fmla="*/ 0 w 88"/>
                <a:gd name="T7" fmla="*/ 387 h 387"/>
                <a:gd name="T8" fmla="*/ 8 w 88"/>
                <a:gd name="T9" fmla="*/ 0 h 387"/>
                <a:gd name="T10" fmla="*/ 0 60000 65536"/>
                <a:gd name="T11" fmla="*/ 0 60000 65536"/>
                <a:gd name="T12" fmla="*/ 0 60000 65536"/>
                <a:gd name="T13" fmla="*/ 0 60000 65536"/>
                <a:gd name="T14" fmla="*/ 0 60000 65536"/>
                <a:gd name="T15" fmla="*/ 0 w 88"/>
                <a:gd name="T16" fmla="*/ 0 h 387"/>
                <a:gd name="T17" fmla="*/ 88 w 88"/>
                <a:gd name="T18" fmla="*/ 387 h 387"/>
              </a:gdLst>
              <a:ahLst/>
              <a:cxnLst>
                <a:cxn ang="T10">
                  <a:pos x="T0" y="T1"/>
                </a:cxn>
                <a:cxn ang="T11">
                  <a:pos x="T2" y="T3"/>
                </a:cxn>
                <a:cxn ang="T12">
                  <a:pos x="T4" y="T5"/>
                </a:cxn>
                <a:cxn ang="T13">
                  <a:pos x="T6" y="T7"/>
                </a:cxn>
                <a:cxn ang="T14">
                  <a:pos x="T8" y="T9"/>
                </a:cxn>
              </a:cxnLst>
              <a:rect l="T15" t="T16" r="T17" b="T18"/>
              <a:pathLst>
                <a:path w="88" h="387">
                  <a:moveTo>
                    <a:pt x="8" y="0"/>
                  </a:moveTo>
                  <a:lnTo>
                    <a:pt x="80" y="66"/>
                  </a:lnTo>
                  <a:lnTo>
                    <a:pt x="88" y="313"/>
                  </a:lnTo>
                  <a:lnTo>
                    <a:pt x="0" y="387"/>
                  </a:lnTo>
                  <a:lnTo>
                    <a:pt x="8" y="0"/>
                  </a:lnTo>
                  <a:close/>
                </a:path>
              </a:pathLst>
            </a:custGeom>
            <a:solidFill>
              <a:srgbClr val="7A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72" name="Freeform 63"/>
            <p:cNvSpPr>
              <a:spLocks/>
            </p:cNvSpPr>
            <p:nvPr>
              <p:custDataLst>
                <p:tags r:id="rId45"/>
              </p:custDataLst>
            </p:nvPr>
          </p:nvSpPr>
          <p:spPr bwMode="auto">
            <a:xfrm>
              <a:off x="3963" y="1440"/>
              <a:ext cx="72" cy="189"/>
            </a:xfrm>
            <a:custGeom>
              <a:avLst/>
              <a:gdLst>
                <a:gd name="T0" fmla="*/ 0 w 72"/>
                <a:gd name="T1" fmla="*/ 41 h 189"/>
                <a:gd name="T2" fmla="*/ 56 w 72"/>
                <a:gd name="T3" fmla="*/ 0 h 189"/>
                <a:gd name="T4" fmla="*/ 72 w 72"/>
                <a:gd name="T5" fmla="*/ 140 h 189"/>
                <a:gd name="T6" fmla="*/ 8 w 72"/>
                <a:gd name="T7" fmla="*/ 189 h 189"/>
                <a:gd name="T8" fmla="*/ 0 w 72"/>
                <a:gd name="T9" fmla="*/ 41 h 189"/>
                <a:gd name="T10" fmla="*/ 0 60000 65536"/>
                <a:gd name="T11" fmla="*/ 0 60000 65536"/>
                <a:gd name="T12" fmla="*/ 0 60000 65536"/>
                <a:gd name="T13" fmla="*/ 0 60000 65536"/>
                <a:gd name="T14" fmla="*/ 0 60000 65536"/>
                <a:gd name="T15" fmla="*/ 0 w 72"/>
                <a:gd name="T16" fmla="*/ 0 h 189"/>
                <a:gd name="T17" fmla="*/ 72 w 72"/>
                <a:gd name="T18" fmla="*/ 189 h 189"/>
              </a:gdLst>
              <a:ahLst/>
              <a:cxnLst>
                <a:cxn ang="T10">
                  <a:pos x="T0" y="T1"/>
                </a:cxn>
                <a:cxn ang="T11">
                  <a:pos x="T2" y="T3"/>
                </a:cxn>
                <a:cxn ang="T12">
                  <a:pos x="T4" y="T5"/>
                </a:cxn>
                <a:cxn ang="T13">
                  <a:pos x="T6" y="T7"/>
                </a:cxn>
                <a:cxn ang="T14">
                  <a:pos x="T8" y="T9"/>
                </a:cxn>
              </a:cxnLst>
              <a:rect l="T15" t="T16" r="T17" b="T18"/>
              <a:pathLst>
                <a:path w="72" h="189">
                  <a:moveTo>
                    <a:pt x="0" y="41"/>
                  </a:moveTo>
                  <a:lnTo>
                    <a:pt x="56" y="0"/>
                  </a:lnTo>
                  <a:lnTo>
                    <a:pt x="72" y="140"/>
                  </a:lnTo>
                  <a:lnTo>
                    <a:pt x="8" y="189"/>
                  </a:lnTo>
                  <a:lnTo>
                    <a:pt x="0" y="41"/>
                  </a:lnTo>
                  <a:close/>
                </a:path>
              </a:pathLst>
            </a:custGeom>
            <a:solidFill>
              <a:srgbClr val="7A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73" name="Freeform 64"/>
            <p:cNvSpPr>
              <a:spLocks/>
            </p:cNvSpPr>
            <p:nvPr>
              <p:custDataLst>
                <p:tags r:id="rId46"/>
              </p:custDataLst>
            </p:nvPr>
          </p:nvSpPr>
          <p:spPr bwMode="auto">
            <a:xfrm>
              <a:off x="3517" y="1095"/>
              <a:ext cx="350" cy="320"/>
            </a:xfrm>
            <a:custGeom>
              <a:avLst/>
              <a:gdLst>
                <a:gd name="T0" fmla="*/ 0 w 350"/>
                <a:gd name="T1" fmla="*/ 312 h 320"/>
                <a:gd name="T2" fmla="*/ 343 w 350"/>
                <a:gd name="T3" fmla="*/ 320 h 320"/>
                <a:gd name="T4" fmla="*/ 350 w 350"/>
                <a:gd name="T5" fmla="*/ 0 h 320"/>
                <a:gd name="T6" fmla="*/ 8 w 350"/>
                <a:gd name="T7" fmla="*/ 0 h 320"/>
                <a:gd name="T8" fmla="*/ 0 w 350"/>
                <a:gd name="T9" fmla="*/ 312 h 320"/>
                <a:gd name="T10" fmla="*/ 0 60000 65536"/>
                <a:gd name="T11" fmla="*/ 0 60000 65536"/>
                <a:gd name="T12" fmla="*/ 0 60000 65536"/>
                <a:gd name="T13" fmla="*/ 0 60000 65536"/>
                <a:gd name="T14" fmla="*/ 0 60000 65536"/>
                <a:gd name="T15" fmla="*/ 0 w 350"/>
                <a:gd name="T16" fmla="*/ 0 h 320"/>
                <a:gd name="T17" fmla="*/ 350 w 350"/>
                <a:gd name="T18" fmla="*/ 320 h 320"/>
              </a:gdLst>
              <a:ahLst/>
              <a:cxnLst>
                <a:cxn ang="T10">
                  <a:pos x="T0" y="T1"/>
                </a:cxn>
                <a:cxn ang="T11">
                  <a:pos x="T2" y="T3"/>
                </a:cxn>
                <a:cxn ang="T12">
                  <a:pos x="T4" y="T5"/>
                </a:cxn>
                <a:cxn ang="T13">
                  <a:pos x="T6" y="T7"/>
                </a:cxn>
                <a:cxn ang="T14">
                  <a:pos x="T8" y="T9"/>
                </a:cxn>
              </a:cxnLst>
              <a:rect l="T15" t="T16" r="T17" b="T18"/>
              <a:pathLst>
                <a:path w="350" h="320">
                  <a:moveTo>
                    <a:pt x="0" y="312"/>
                  </a:moveTo>
                  <a:lnTo>
                    <a:pt x="343" y="320"/>
                  </a:lnTo>
                  <a:lnTo>
                    <a:pt x="350" y="0"/>
                  </a:lnTo>
                  <a:lnTo>
                    <a:pt x="8" y="0"/>
                  </a:lnTo>
                  <a:lnTo>
                    <a:pt x="0" y="312"/>
                  </a:lnTo>
                  <a:close/>
                </a:path>
              </a:pathLst>
            </a:custGeom>
            <a:solidFill>
              <a:srgbClr val="00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74" name="Freeform 65"/>
            <p:cNvSpPr>
              <a:spLocks/>
            </p:cNvSpPr>
            <p:nvPr>
              <p:custDataLst>
                <p:tags r:id="rId47"/>
              </p:custDataLst>
            </p:nvPr>
          </p:nvSpPr>
          <p:spPr bwMode="auto">
            <a:xfrm>
              <a:off x="3493" y="1514"/>
              <a:ext cx="422" cy="91"/>
            </a:xfrm>
            <a:custGeom>
              <a:avLst/>
              <a:gdLst>
                <a:gd name="T0" fmla="*/ 0 w 422"/>
                <a:gd name="T1" fmla="*/ 74 h 91"/>
                <a:gd name="T2" fmla="*/ 422 w 422"/>
                <a:gd name="T3" fmla="*/ 91 h 91"/>
                <a:gd name="T4" fmla="*/ 422 w 422"/>
                <a:gd name="T5" fmla="*/ 0 h 91"/>
                <a:gd name="T6" fmla="*/ 0 w 422"/>
                <a:gd name="T7" fmla="*/ 0 h 91"/>
                <a:gd name="T8" fmla="*/ 0 w 422"/>
                <a:gd name="T9" fmla="*/ 74 h 91"/>
                <a:gd name="T10" fmla="*/ 0 60000 65536"/>
                <a:gd name="T11" fmla="*/ 0 60000 65536"/>
                <a:gd name="T12" fmla="*/ 0 60000 65536"/>
                <a:gd name="T13" fmla="*/ 0 60000 65536"/>
                <a:gd name="T14" fmla="*/ 0 60000 65536"/>
                <a:gd name="T15" fmla="*/ 0 w 422"/>
                <a:gd name="T16" fmla="*/ 0 h 91"/>
                <a:gd name="T17" fmla="*/ 422 w 422"/>
                <a:gd name="T18" fmla="*/ 91 h 91"/>
              </a:gdLst>
              <a:ahLst/>
              <a:cxnLst>
                <a:cxn ang="T10">
                  <a:pos x="T0" y="T1"/>
                </a:cxn>
                <a:cxn ang="T11">
                  <a:pos x="T2" y="T3"/>
                </a:cxn>
                <a:cxn ang="T12">
                  <a:pos x="T4" y="T5"/>
                </a:cxn>
                <a:cxn ang="T13">
                  <a:pos x="T6" y="T7"/>
                </a:cxn>
                <a:cxn ang="T14">
                  <a:pos x="T8" y="T9"/>
                </a:cxn>
              </a:cxnLst>
              <a:rect l="T15" t="T16" r="T17" b="T18"/>
              <a:pathLst>
                <a:path w="422" h="91">
                  <a:moveTo>
                    <a:pt x="0" y="74"/>
                  </a:moveTo>
                  <a:lnTo>
                    <a:pt x="422" y="91"/>
                  </a:lnTo>
                  <a:lnTo>
                    <a:pt x="422" y="0"/>
                  </a:lnTo>
                  <a:lnTo>
                    <a:pt x="0" y="0"/>
                  </a:lnTo>
                  <a:lnTo>
                    <a:pt x="0" y="74"/>
                  </a:lnTo>
                  <a:close/>
                </a:path>
              </a:pathLst>
            </a:custGeom>
            <a:solidFill>
              <a:srgbClr val="00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75" name="Freeform 66"/>
            <p:cNvSpPr>
              <a:spLocks/>
            </p:cNvSpPr>
            <p:nvPr>
              <p:custDataLst>
                <p:tags r:id="rId48"/>
              </p:custDataLst>
            </p:nvPr>
          </p:nvSpPr>
          <p:spPr bwMode="auto">
            <a:xfrm>
              <a:off x="3772" y="1531"/>
              <a:ext cx="111" cy="49"/>
            </a:xfrm>
            <a:custGeom>
              <a:avLst/>
              <a:gdLst>
                <a:gd name="T0" fmla="*/ 0 w 111"/>
                <a:gd name="T1" fmla="*/ 41 h 49"/>
                <a:gd name="T2" fmla="*/ 0 w 111"/>
                <a:gd name="T3" fmla="*/ 0 h 49"/>
                <a:gd name="T4" fmla="*/ 111 w 111"/>
                <a:gd name="T5" fmla="*/ 8 h 49"/>
                <a:gd name="T6" fmla="*/ 111 w 111"/>
                <a:gd name="T7" fmla="*/ 49 h 49"/>
                <a:gd name="T8" fmla="*/ 0 w 111"/>
                <a:gd name="T9" fmla="*/ 41 h 49"/>
                <a:gd name="T10" fmla="*/ 0 60000 65536"/>
                <a:gd name="T11" fmla="*/ 0 60000 65536"/>
                <a:gd name="T12" fmla="*/ 0 60000 65536"/>
                <a:gd name="T13" fmla="*/ 0 60000 65536"/>
                <a:gd name="T14" fmla="*/ 0 60000 65536"/>
                <a:gd name="T15" fmla="*/ 0 w 111"/>
                <a:gd name="T16" fmla="*/ 0 h 49"/>
                <a:gd name="T17" fmla="*/ 111 w 111"/>
                <a:gd name="T18" fmla="*/ 49 h 49"/>
              </a:gdLst>
              <a:ahLst/>
              <a:cxnLst>
                <a:cxn ang="T10">
                  <a:pos x="T0" y="T1"/>
                </a:cxn>
                <a:cxn ang="T11">
                  <a:pos x="T2" y="T3"/>
                </a:cxn>
                <a:cxn ang="T12">
                  <a:pos x="T4" y="T5"/>
                </a:cxn>
                <a:cxn ang="T13">
                  <a:pos x="T6" y="T7"/>
                </a:cxn>
                <a:cxn ang="T14">
                  <a:pos x="T8" y="T9"/>
                </a:cxn>
              </a:cxnLst>
              <a:rect l="T15" t="T16" r="T17" b="T18"/>
              <a:pathLst>
                <a:path w="111" h="49">
                  <a:moveTo>
                    <a:pt x="0" y="41"/>
                  </a:moveTo>
                  <a:lnTo>
                    <a:pt x="0" y="0"/>
                  </a:lnTo>
                  <a:lnTo>
                    <a:pt x="111" y="8"/>
                  </a:lnTo>
                  <a:lnTo>
                    <a:pt x="111" y="49"/>
                  </a:lnTo>
                  <a:lnTo>
                    <a:pt x="0" y="4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76" name="Freeform 67"/>
            <p:cNvSpPr>
              <a:spLocks/>
            </p:cNvSpPr>
            <p:nvPr>
              <p:custDataLst>
                <p:tags r:id="rId49"/>
              </p:custDataLst>
            </p:nvPr>
          </p:nvSpPr>
          <p:spPr bwMode="auto">
            <a:xfrm>
              <a:off x="3525" y="1522"/>
              <a:ext cx="40" cy="41"/>
            </a:xfrm>
            <a:custGeom>
              <a:avLst/>
              <a:gdLst>
                <a:gd name="T0" fmla="*/ 40 w 40"/>
                <a:gd name="T1" fmla="*/ 41 h 41"/>
                <a:gd name="T2" fmla="*/ 40 w 40"/>
                <a:gd name="T3" fmla="*/ 9 h 41"/>
                <a:gd name="T4" fmla="*/ 0 w 40"/>
                <a:gd name="T5" fmla="*/ 0 h 41"/>
                <a:gd name="T6" fmla="*/ 0 w 40"/>
                <a:gd name="T7" fmla="*/ 41 h 41"/>
                <a:gd name="T8" fmla="*/ 40 w 40"/>
                <a:gd name="T9" fmla="*/ 41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41"/>
                  </a:moveTo>
                  <a:lnTo>
                    <a:pt x="40" y="9"/>
                  </a:lnTo>
                  <a:lnTo>
                    <a:pt x="0" y="0"/>
                  </a:lnTo>
                  <a:lnTo>
                    <a:pt x="0" y="41"/>
                  </a:lnTo>
                  <a:lnTo>
                    <a:pt x="40" y="4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77" name="Freeform 68"/>
            <p:cNvSpPr>
              <a:spLocks/>
            </p:cNvSpPr>
            <p:nvPr>
              <p:custDataLst>
                <p:tags r:id="rId50"/>
              </p:custDataLst>
            </p:nvPr>
          </p:nvSpPr>
          <p:spPr bwMode="auto">
            <a:xfrm>
              <a:off x="3780" y="1366"/>
              <a:ext cx="48" cy="41"/>
            </a:xfrm>
            <a:custGeom>
              <a:avLst/>
              <a:gdLst>
                <a:gd name="T0" fmla="*/ 40 w 48"/>
                <a:gd name="T1" fmla="*/ 41 h 41"/>
                <a:gd name="T2" fmla="*/ 48 w 48"/>
                <a:gd name="T3" fmla="*/ 0 h 41"/>
                <a:gd name="T4" fmla="*/ 8 w 48"/>
                <a:gd name="T5" fmla="*/ 0 h 41"/>
                <a:gd name="T6" fmla="*/ 0 w 48"/>
                <a:gd name="T7" fmla="*/ 41 h 41"/>
                <a:gd name="T8" fmla="*/ 40 w 48"/>
                <a:gd name="T9" fmla="*/ 41 h 41"/>
                <a:gd name="T10" fmla="*/ 0 60000 65536"/>
                <a:gd name="T11" fmla="*/ 0 60000 65536"/>
                <a:gd name="T12" fmla="*/ 0 60000 65536"/>
                <a:gd name="T13" fmla="*/ 0 60000 65536"/>
                <a:gd name="T14" fmla="*/ 0 60000 65536"/>
                <a:gd name="T15" fmla="*/ 0 w 48"/>
                <a:gd name="T16" fmla="*/ 0 h 41"/>
                <a:gd name="T17" fmla="*/ 48 w 48"/>
                <a:gd name="T18" fmla="*/ 41 h 41"/>
              </a:gdLst>
              <a:ahLst/>
              <a:cxnLst>
                <a:cxn ang="T10">
                  <a:pos x="T0" y="T1"/>
                </a:cxn>
                <a:cxn ang="T11">
                  <a:pos x="T2" y="T3"/>
                </a:cxn>
                <a:cxn ang="T12">
                  <a:pos x="T4" y="T5"/>
                </a:cxn>
                <a:cxn ang="T13">
                  <a:pos x="T6" y="T7"/>
                </a:cxn>
                <a:cxn ang="T14">
                  <a:pos x="T8" y="T9"/>
                </a:cxn>
              </a:cxnLst>
              <a:rect l="T15" t="T16" r="T17" b="T18"/>
              <a:pathLst>
                <a:path w="48" h="41">
                  <a:moveTo>
                    <a:pt x="40" y="41"/>
                  </a:moveTo>
                  <a:lnTo>
                    <a:pt x="48" y="0"/>
                  </a:lnTo>
                  <a:lnTo>
                    <a:pt x="8" y="0"/>
                  </a:lnTo>
                  <a:lnTo>
                    <a:pt x="0" y="41"/>
                  </a:lnTo>
                  <a:lnTo>
                    <a:pt x="40" y="4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78" name="Freeform 69"/>
            <p:cNvSpPr>
              <a:spLocks/>
            </p:cNvSpPr>
            <p:nvPr>
              <p:custDataLst>
                <p:tags r:id="rId51"/>
              </p:custDataLst>
            </p:nvPr>
          </p:nvSpPr>
          <p:spPr bwMode="auto">
            <a:xfrm>
              <a:off x="3541" y="1111"/>
              <a:ext cx="303" cy="239"/>
            </a:xfrm>
            <a:custGeom>
              <a:avLst/>
              <a:gdLst>
                <a:gd name="T0" fmla="*/ 0 w 303"/>
                <a:gd name="T1" fmla="*/ 239 h 239"/>
                <a:gd name="T2" fmla="*/ 303 w 303"/>
                <a:gd name="T3" fmla="*/ 230 h 239"/>
                <a:gd name="T4" fmla="*/ 303 w 303"/>
                <a:gd name="T5" fmla="*/ 0 h 239"/>
                <a:gd name="T6" fmla="*/ 8 w 303"/>
                <a:gd name="T7" fmla="*/ 0 h 239"/>
                <a:gd name="T8" fmla="*/ 0 w 303"/>
                <a:gd name="T9" fmla="*/ 239 h 239"/>
                <a:gd name="T10" fmla="*/ 0 60000 65536"/>
                <a:gd name="T11" fmla="*/ 0 60000 65536"/>
                <a:gd name="T12" fmla="*/ 0 60000 65536"/>
                <a:gd name="T13" fmla="*/ 0 60000 65536"/>
                <a:gd name="T14" fmla="*/ 0 60000 65536"/>
                <a:gd name="T15" fmla="*/ 0 w 303"/>
                <a:gd name="T16" fmla="*/ 0 h 239"/>
                <a:gd name="T17" fmla="*/ 303 w 303"/>
                <a:gd name="T18" fmla="*/ 239 h 239"/>
              </a:gdLst>
              <a:ahLst/>
              <a:cxnLst>
                <a:cxn ang="T10">
                  <a:pos x="T0" y="T1"/>
                </a:cxn>
                <a:cxn ang="T11">
                  <a:pos x="T2" y="T3"/>
                </a:cxn>
                <a:cxn ang="T12">
                  <a:pos x="T4" y="T5"/>
                </a:cxn>
                <a:cxn ang="T13">
                  <a:pos x="T6" y="T7"/>
                </a:cxn>
                <a:cxn ang="T14">
                  <a:pos x="T8" y="T9"/>
                </a:cxn>
              </a:cxnLst>
              <a:rect l="T15" t="T16" r="T17" b="T18"/>
              <a:pathLst>
                <a:path w="303" h="239">
                  <a:moveTo>
                    <a:pt x="0" y="239"/>
                  </a:moveTo>
                  <a:lnTo>
                    <a:pt x="303" y="230"/>
                  </a:lnTo>
                  <a:lnTo>
                    <a:pt x="303" y="0"/>
                  </a:lnTo>
                  <a:lnTo>
                    <a:pt x="8" y="0"/>
                  </a:lnTo>
                  <a:lnTo>
                    <a:pt x="0" y="2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79" name="Rectangle 70"/>
            <p:cNvSpPr>
              <a:spLocks noChangeArrowheads="1"/>
            </p:cNvSpPr>
            <p:nvPr>
              <p:custDataLst>
                <p:tags r:id="rId52"/>
              </p:custDataLst>
            </p:nvPr>
          </p:nvSpPr>
          <p:spPr bwMode="auto">
            <a:xfrm>
              <a:off x="3589" y="1152"/>
              <a:ext cx="215" cy="157"/>
            </a:xfrm>
            <a:prstGeom prst="rect">
              <a:avLst/>
            </a:prstGeom>
            <a:solidFill>
              <a:srgbClr val="B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t-EE"/>
            </a:p>
          </p:txBody>
        </p:sp>
        <p:sp>
          <p:nvSpPr>
            <p:cNvPr id="30780" name="Freeform 71"/>
            <p:cNvSpPr>
              <a:spLocks/>
            </p:cNvSpPr>
            <p:nvPr>
              <p:custDataLst>
                <p:tags r:id="rId53"/>
              </p:custDataLst>
            </p:nvPr>
          </p:nvSpPr>
          <p:spPr bwMode="auto">
            <a:xfrm>
              <a:off x="2029" y="3159"/>
              <a:ext cx="573" cy="592"/>
            </a:xfrm>
            <a:custGeom>
              <a:avLst/>
              <a:gdLst>
                <a:gd name="T0" fmla="*/ 398 w 573"/>
                <a:gd name="T1" fmla="*/ 49 h 592"/>
                <a:gd name="T2" fmla="*/ 398 w 573"/>
                <a:gd name="T3" fmla="*/ 57 h 592"/>
                <a:gd name="T4" fmla="*/ 398 w 573"/>
                <a:gd name="T5" fmla="*/ 57 h 592"/>
                <a:gd name="T6" fmla="*/ 398 w 573"/>
                <a:gd name="T7" fmla="*/ 74 h 592"/>
                <a:gd name="T8" fmla="*/ 390 w 573"/>
                <a:gd name="T9" fmla="*/ 74 h 592"/>
                <a:gd name="T10" fmla="*/ 390 w 573"/>
                <a:gd name="T11" fmla="*/ 74 h 592"/>
                <a:gd name="T12" fmla="*/ 382 w 573"/>
                <a:gd name="T13" fmla="*/ 82 h 592"/>
                <a:gd name="T14" fmla="*/ 374 w 573"/>
                <a:gd name="T15" fmla="*/ 82 h 592"/>
                <a:gd name="T16" fmla="*/ 374 w 573"/>
                <a:gd name="T17" fmla="*/ 90 h 592"/>
                <a:gd name="T18" fmla="*/ 366 w 573"/>
                <a:gd name="T19" fmla="*/ 90 h 592"/>
                <a:gd name="T20" fmla="*/ 342 w 573"/>
                <a:gd name="T21" fmla="*/ 140 h 592"/>
                <a:gd name="T22" fmla="*/ 541 w 573"/>
                <a:gd name="T23" fmla="*/ 148 h 592"/>
                <a:gd name="T24" fmla="*/ 541 w 573"/>
                <a:gd name="T25" fmla="*/ 205 h 592"/>
                <a:gd name="T26" fmla="*/ 573 w 573"/>
                <a:gd name="T27" fmla="*/ 205 h 592"/>
                <a:gd name="T28" fmla="*/ 573 w 573"/>
                <a:gd name="T29" fmla="*/ 592 h 592"/>
                <a:gd name="T30" fmla="*/ 24 w 573"/>
                <a:gd name="T31" fmla="*/ 559 h 592"/>
                <a:gd name="T32" fmla="*/ 32 w 573"/>
                <a:gd name="T33" fmla="*/ 510 h 592"/>
                <a:gd name="T34" fmla="*/ 0 w 573"/>
                <a:gd name="T35" fmla="*/ 510 h 592"/>
                <a:gd name="T36" fmla="*/ 16 w 573"/>
                <a:gd name="T37" fmla="*/ 131 h 592"/>
                <a:gd name="T38" fmla="*/ 278 w 573"/>
                <a:gd name="T39" fmla="*/ 140 h 592"/>
                <a:gd name="T40" fmla="*/ 318 w 573"/>
                <a:gd name="T41" fmla="*/ 57 h 592"/>
                <a:gd name="T42" fmla="*/ 318 w 573"/>
                <a:gd name="T43" fmla="*/ 24 h 592"/>
                <a:gd name="T44" fmla="*/ 326 w 573"/>
                <a:gd name="T45" fmla="*/ 24 h 592"/>
                <a:gd name="T46" fmla="*/ 326 w 573"/>
                <a:gd name="T47" fmla="*/ 16 h 592"/>
                <a:gd name="T48" fmla="*/ 334 w 573"/>
                <a:gd name="T49" fmla="*/ 8 h 592"/>
                <a:gd name="T50" fmla="*/ 342 w 573"/>
                <a:gd name="T51" fmla="*/ 8 h 592"/>
                <a:gd name="T52" fmla="*/ 342 w 573"/>
                <a:gd name="T53" fmla="*/ 0 h 592"/>
                <a:gd name="T54" fmla="*/ 350 w 573"/>
                <a:gd name="T55" fmla="*/ 0 h 592"/>
                <a:gd name="T56" fmla="*/ 350 w 573"/>
                <a:gd name="T57" fmla="*/ 0 h 592"/>
                <a:gd name="T58" fmla="*/ 366 w 573"/>
                <a:gd name="T59" fmla="*/ 0 h 592"/>
                <a:gd name="T60" fmla="*/ 366 w 573"/>
                <a:gd name="T61" fmla="*/ 0 h 592"/>
                <a:gd name="T62" fmla="*/ 374 w 573"/>
                <a:gd name="T63" fmla="*/ 0 h 592"/>
                <a:gd name="T64" fmla="*/ 382 w 573"/>
                <a:gd name="T65" fmla="*/ 8 h 592"/>
                <a:gd name="T66" fmla="*/ 390 w 573"/>
                <a:gd name="T67" fmla="*/ 8 h 592"/>
                <a:gd name="T68" fmla="*/ 390 w 573"/>
                <a:gd name="T69" fmla="*/ 16 h 592"/>
                <a:gd name="T70" fmla="*/ 390 w 573"/>
                <a:gd name="T71" fmla="*/ 16 h 592"/>
                <a:gd name="T72" fmla="*/ 390 w 573"/>
                <a:gd name="T73" fmla="*/ 16 h 592"/>
                <a:gd name="T74" fmla="*/ 398 w 573"/>
                <a:gd name="T75" fmla="*/ 16 h 592"/>
                <a:gd name="T76" fmla="*/ 398 w 573"/>
                <a:gd name="T77" fmla="*/ 24 h 592"/>
                <a:gd name="T78" fmla="*/ 398 w 573"/>
                <a:gd name="T79" fmla="*/ 24 h 592"/>
                <a:gd name="T80" fmla="*/ 398 w 573"/>
                <a:gd name="T81" fmla="*/ 49 h 5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73"/>
                <a:gd name="T124" fmla="*/ 0 h 592"/>
                <a:gd name="T125" fmla="*/ 573 w 573"/>
                <a:gd name="T126" fmla="*/ 592 h 59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73" h="592">
                  <a:moveTo>
                    <a:pt x="398" y="49"/>
                  </a:moveTo>
                  <a:lnTo>
                    <a:pt x="398" y="57"/>
                  </a:lnTo>
                  <a:lnTo>
                    <a:pt x="398" y="74"/>
                  </a:lnTo>
                  <a:lnTo>
                    <a:pt x="390" y="74"/>
                  </a:lnTo>
                  <a:lnTo>
                    <a:pt x="382" y="82"/>
                  </a:lnTo>
                  <a:lnTo>
                    <a:pt x="374" y="82"/>
                  </a:lnTo>
                  <a:lnTo>
                    <a:pt x="374" y="90"/>
                  </a:lnTo>
                  <a:lnTo>
                    <a:pt x="366" y="90"/>
                  </a:lnTo>
                  <a:lnTo>
                    <a:pt x="342" y="140"/>
                  </a:lnTo>
                  <a:lnTo>
                    <a:pt x="541" y="148"/>
                  </a:lnTo>
                  <a:lnTo>
                    <a:pt x="541" y="205"/>
                  </a:lnTo>
                  <a:lnTo>
                    <a:pt x="573" y="205"/>
                  </a:lnTo>
                  <a:lnTo>
                    <a:pt x="573" y="592"/>
                  </a:lnTo>
                  <a:lnTo>
                    <a:pt x="24" y="559"/>
                  </a:lnTo>
                  <a:lnTo>
                    <a:pt x="32" y="510"/>
                  </a:lnTo>
                  <a:lnTo>
                    <a:pt x="0" y="510"/>
                  </a:lnTo>
                  <a:lnTo>
                    <a:pt x="16" y="131"/>
                  </a:lnTo>
                  <a:lnTo>
                    <a:pt x="278" y="140"/>
                  </a:lnTo>
                  <a:lnTo>
                    <a:pt x="318" y="57"/>
                  </a:lnTo>
                  <a:lnTo>
                    <a:pt x="318" y="24"/>
                  </a:lnTo>
                  <a:lnTo>
                    <a:pt x="326" y="24"/>
                  </a:lnTo>
                  <a:lnTo>
                    <a:pt x="326" y="16"/>
                  </a:lnTo>
                  <a:lnTo>
                    <a:pt x="334" y="8"/>
                  </a:lnTo>
                  <a:lnTo>
                    <a:pt x="342" y="8"/>
                  </a:lnTo>
                  <a:lnTo>
                    <a:pt x="342" y="0"/>
                  </a:lnTo>
                  <a:lnTo>
                    <a:pt x="350" y="0"/>
                  </a:lnTo>
                  <a:lnTo>
                    <a:pt x="366" y="0"/>
                  </a:lnTo>
                  <a:lnTo>
                    <a:pt x="374" y="0"/>
                  </a:lnTo>
                  <a:lnTo>
                    <a:pt x="382" y="8"/>
                  </a:lnTo>
                  <a:lnTo>
                    <a:pt x="390" y="8"/>
                  </a:lnTo>
                  <a:lnTo>
                    <a:pt x="390" y="16"/>
                  </a:lnTo>
                  <a:lnTo>
                    <a:pt x="398" y="16"/>
                  </a:lnTo>
                  <a:lnTo>
                    <a:pt x="398" y="24"/>
                  </a:lnTo>
                  <a:lnTo>
                    <a:pt x="398" y="4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81" name="Freeform 72"/>
            <p:cNvSpPr>
              <a:spLocks/>
            </p:cNvSpPr>
            <p:nvPr>
              <p:custDataLst>
                <p:tags r:id="rId54"/>
              </p:custDataLst>
            </p:nvPr>
          </p:nvSpPr>
          <p:spPr bwMode="auto">
            <a:xfrm>
              <a:off x="2069" y="3381"/>
              <a:ext cx="525" cy="353"/>
            </a:xfrm>
            <a:custGeom>
              <a:avLst/>
              <a:gdLst>
                <a:gd name="T0" fmla="*/ 501 w 525"/>
                <a:gd name="T1" fmla="*/ 0 h 353"/>
                <a:gd name="T2" fmla="*/ 525 w 525"/>
                <a:gd name="T3" fmla="*/ 0 h 353"/>
                <a:gd name="T4" fmla="*/ 517 w 525"/>
                <a:gd name="T5" fmla="*/ 353 h 353"/>
                <a:gd name="T6" fmla="*/ 0 w 525"/>
                <a:gd name="T7" fmla="*/ 329 h 353"/>
                <a:gd name="T8" fmla="*/ 0 w 525"/>
                <a:gd name="T9" fmla="*/ 288 h 353"/>
                <a:gd name="T10" fmla="*/ 501 w 525"/>
                <a:gd name="T11" fmla="*/ 320 h 353"/>
                <a:gd name="T12" fmla="*/ 501 w 525"/>
                <a:gd name="T13" fmla="*/ 0 h 353"/>
                <a:gd name="T14" fmla="*/ 0 60000 65536"/>
                <a:gd name="T15" fmla="*/ 0 60000 65536"/>
                <a:gd name="T16" fmla="*/ 0 60000 65536"/>
                <a:gd name="T17" fmla="*/ 0 60000 65536"/>
                <a:gd name="T18" fmla="*/ 0 60000 65536"/>
                <a:gd name="T19" fmla="*/ 0 60000 65536"/>
                <a:gd name="T20" fmla="*/ 0 60000 65536"/>
                <a:gd name="T21" fmla="*/ 0 w 525"/>
                <a:gd name="T22" fmla="*/ 0 h 353"/>
                <a:gd name="T23" fmla="*/ 525 w 525"/>
                <a:gd name="T24" fmla="*/ 353 h 3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5" h="353">
                  <a:moveTo>
                    <a:pt x="501" y="0"/>
                  </a:moveTo>
                  <a:lnTo>
                    <a:pt x="525" y="0"/>
                  </a:lnTo>
                  <a:lnTo>
                    <a:pt x="517" y="353"/>
                  </a:lnTo>
                  <a:lnTo>
                    <a:pt x="0" y="329"/>
                  </a:lnTo>
                  <a:lnTo>
                    <a:pt x="0" y="288"/>
                  </a:lnTo>
                  <a:lnTo>
                    <a:pt x="501" y="320"/>
                  </a:lnTo>
                  <a:lnTo>
                    <a:pt x="501"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82" name="Freeform 73"/>
            <p:cNvSpPr>
              <a:spLocks/>
            </p:cNvSpPr>
            <p:nvPr>
              <p:custDataLst>
                <p:tags r:id="rId55"/>
              </p:custDataLst>
            </p:nvPr>
          </p:nvSpPr>
          <p:spPr bwMode="auto">
            <a:xfrm>
              <a:off x="2037" y="3175"/>
              <a:ext cx="517" cy="510"/>
            </a:xfrm>
            <a:custGeom>
              <a:avLst/>
              <a:gdLst>
                <a:gd name="T0" fmla="*/ 517 w 517"/>
                <a:gd name="T1" fmla="*/ 148 h 510"/>
                <a:gd name="T2" fmla="*/ 517 w 517"/>
                <a:gd name="T3" fmla="*/ 510 h 510"/>
                <a:gd name="T4" fmla="*/ 0 w 517"/>
                <a:gd name="T5" fmla="*/ 485 h 510"/>
                <a:gd name="T6" fmla="*/ 24 w 517"/>
                <a:gd name="T7" fmla="*/ 124 h 510"/>
                <a:gd name="T8" fmla="*/ 278 w 517"/>
                <a:gd name="T9" fmla="*/ 140 h 510"/>
                <a:gd name="T10" fmla="*/ 326 w 517"/>
                <a:gd name="T11" fmla="*/ 41 h 510"/>
                <a:gd name="T12" fmla="*/ 326 w 517"/>
                <a:gd name="T13" fmla="*/ 41 h 510"/>
                <a:gd name="T14" fmla="*/ 318 w 517"/>
                <a:gd name="T15" fmla="*/ 41 h 510"/>
                <a:gd name="T16" fmla="*/ 318 w 517"/>
                <a:gd name="T17" fmla="*/ 17 h 510"/>
                <a:gd name="T18" fmla="*/ 326 w 517"/>
                <a:gd name="T19" fmla="*/ 17 h 510"/>
                <a:gd name="T20" fmla="*/ 326 w 517"/>
                <a:gd name="T21" fmla="*/ 8 h 510"/>
                <a:gd name="T22" fmla="*/ 334 w 517"/>
                <a:gd name="T23" fmla="*/ 8 h 510"/>
                <a:gd name="T24" fmla="*/ 334 w 517"/>
                <a:gd name="T25" fmla="*/ 0 h 510"/>
                <a:gd name="T26" fmla="*/ 334 w 517"/>
                <a:gd name="T27" fmla="*/ 0 h 510"/>
                <a:gd name="T28" fmla="*/ 334 w 517"/>
                <a:gd name="T29" fmla="*/ 0 h 510"/>
                <a:gd name="T30" fmla="*/ 366 w 517"/>
                <a:gd name="T31" fmla="*/ 0 h 510"/>
                <a:gd name="T32" fmla="*/ 366 w 517"/>
                <a:gd name="T33" fmla="*/ 0 h 510"/>
                <a:gd name="T34" fmla="*/ 374 w 517"/>
                <a:gd name="T35" fmla="*/ 0 h 510"/>
                <a:gd name="T36" fmla="*/ 374 w 517"/>
                <a:gd name="T37" fmla="*/ 8 h 510"/>
                <a:gd name="T38" fmla="*/ 382 w 517"/>
                <a:gd name="T39" fmla="*/ 8 h 510"/>
                <a:gd name="T40" fmla="*/ 382 w 517"/>
                <a:gd name="T41" fmla="*/ 25 h 510"/>
                <a:gd name="T42" fmla="*/ 382 w 517"/>
                <a:gd name="T43" fmla="*/ 25 h 510"/>
                <a:gd name="T44" fmla="*/ 382 w 517"/>
                <a:gd name="T45" fmla="*/ 33 h 510"/>
                <a:gd name="T46" fmla="*/ 382 w 517"/>
                <a:gd name="T47" fmla="*/ 33 h 510"/>
                <a:gd name="T48" fmla="*/ 382 w 517"/>
                <a:gd name="T49" fmla="*/ 41 h 510"/>
                <a:gd name="T50" fmla="*/ 374 w 517"/>
                <a:gd name="T51" fmla="*/ 50 h 510"/>
                <a:gd name="T52" fmla="*/ 374 w 517"/>
                <a:gd name="T53" fmla="*/ 58 h 510"/>
                <a:gd name="T54" fmla="*/ 366 w 517"/>
                <a:gd name="T55" fmla="*/ 58 h 510"/>
                <a:gd name="T56" fmla="*/ 366 w 517"/>
                <a:gd name="T57" fmla="*/ 58 h 510"/>
                <a:gd name="T58" fmla="*/ 358 w 517"/>
                <a:gd name="T59" fmla="*/ 58 h 510"/>
                <a:gd name="T60" fmla="*/ 358 w 517"/>
                <a:gd name="T61" fmla="*/ 66 h 510"/>
                <a:gd name="T62" fmla="*/ 350 w 517"/>
                <a:gd name="T63" fmla="*/ 66 h 510"/>
                <a:gd name="T64" fmla="*/ 318 w 517"/>
                <a:gd name="T65" fmla="*/ 140 h 510"/>
                <a:gd name="T66" fmla="*/ 517 w 517"/>
                <a:gd name="T67" fmla="*/ 148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7"/>
                <a:gd name="T103" fmla="*/ 0 h 510"/>
                <a:gd name="T104" fmla="*/ 517 w 517"/>
                <a:gd name="T105" fmla="*/ 510 h 51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7" h="510">
                  <a:moveTo>
                    <a:pt x="517" y="148"/>
                  </a:moveTo>
                  <a:lnTo>
                    <a:pt x="517" y="510"/>
                  </a:lnTo>
                  <a:lnTo>
                    <a:pt x="0" y="485"/>
                  </a:lnTo>
                  <a:lnTo>
                    <a:pt x="24" y="124"/>
                  </a:lnTo>
                  <a:lnTo>
                    <a:pt x="278" y="140"/>
                  </a:lnTo>
                  <a:lnTo>
                    <a:pt x="326" y="41"/>
                  </a:lnTo>
                  <a:lnTo>
                    <a:pt x="318" y="41"/>
                  </a:lnTo>
                  <a:lnTo>
                    <a:pt x="318" y="17"/>
                  </a:lnTo>
                  <a:lnTo>
                    <a:pt x="326" y="17"/>
                  </a:lnTo>
                  <a:lnTo>
                    <a:pt x="326" y="8"/>
                  </a:lnTo>
                  <a:lnTo>
                    <a:pt x="334" y="8"/>
                  </a:lnTo>
                  <a:lnTo>
                    <a:pt x="334" y="0"/>
                  </a:lnTo>
                  <a:lnTo>
                    <a:pt x="366" y="0"/>
                  </a:lnTo>
                  <a:lnTo>
                    <a:pt x="374" y="0"/>
                  </a:lnTo>
                  <a:lnTo>
                    <a:pt x="374" y="8"/>
                  </a:lnTo>
                  <a:lnTo>
                    <a:pt x="382" y="8"/>
                  </a:lnTo>
                  <a:lnTo>
                    <a:pt x="382" y="25"/>
                  </a:lnTo>
                  <a:lnTo>
                    <a:pt x="382" y="33"/>
                  </a:lnTo>
                  <a:lnTo>
                    <a:pt x="382" y="41"/>
                  </a:lnTo>
                  <a:lnTo>
                    <a:pt x="374" y="50"/>
                  </a:lnTo>
                  <a:lnTo>
                    <a:pt x="374" y="58"/>
                  </a:lnTo>
                  <a:lnTo>
                    <a:pt x="366" y="58"/>
                  </a:lnTo>
                  <a:lnTo>
                    <a:pt x="358" y="58"/>
                  </a:lnTo>
                  <a:lnTo>
                    <a:pt x="358" y="66"/>
                  </a:lnTo>
                  <a:lnTo>
                    <a:pt x="350" y="66"/>
                  </a:lnTo>
                  <a:lnTo>
                    <a:pt x="318" y="140"/>
                  </a:lnTo>
                  <a:lnTo>
                    <a:pt x="517" y="14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83" name="Freeform 74"/>
            <p:cNvSpPr>
              <a:spLocks/>
            </p:cNvSpPr>
            <p:nvPr>
              <p:custDataLst>
                <p:tags r:id="rId56"/>
              </p:custDataLst>
            </p:nvPr>
          </p:nvSpPr>
          <p:spPr bwMode="auto">
            <a:xfrm>
              <a:off x="2077" y="3340"/>
              <a:ext cx="445" cy="304"/>
            </a:xfrm>
            <a:custGeom>
              <a:avLst/>
              <a:gdLst>
                <a:gd name="T0" fmla="*/ 445 w 445"/>
                <a:gd name="T1" fmla="*/ 304 h 304"/>
                <a:gd name="T2" fmla="*/ 0 w 445"/>
                <a:gd name="T3" fmla="*/ 279 h 304"/>
                <a:gd name="T4" fmla="*/ 15 w 445"/>
                <a:gd name="T5" fmla="*/ 0 h 304"/>
                <a:gd name="T6" fmla="*/ 214 w 445"/>
                <a:gd name="T7" fmla="*/ 8 h 304"/>
                <a:gd name="T8" fmla="*/ 206 w 445"/>
                <a:gd name="T9" fmla="*/ 41 h 304"/>
                <a:gd name="T10" fmla="*/ 206 w 445"/>
                <a:gd name="T11" fmla="*/ 57 h 304"/>
                <a:gd name="T12" fmla="*/ 206 w 445"/>
                <a:gd name="T13" fmla="*/ 57 h 304"/>
                <a:gd name="T14" fmla="*/ 206 w 445"/>
                <a:gd name="T15" fmla="*/ 65 h 304"/>
                <a:gd name="T16" fmla="*/ 230 w 445"/>
                <a:gd name="T17" fmla="*/ 65 h 304"/>
                <a:gd name="T18" fmla="*/ 230 w 445"/>
                <a:gd name="T19" fmla="*/ 57 h 304"/>
                <a:gd name="T20" fmla="*/ 230 w 445"/>
                <a:gd name="T21" fmla="*/ 57 h 304"/>
                <a:gd name="T22" fmla="*/ 230 w 445"/>
                <a:gd name="T23" fmla="*/ 57 h 304"/>
                <a:gd name="T24" fmla="*/ 254 w 445"/>
                <a:gd name="T25" fmla="*/ 8 h 304"/>
                <a:gd name="T26" fmla="*/ 445 w 445"/>
                <a:gd name="T27" fmla="*/ 16 h 304"/>
                <a:gd name="T28" fmla="*/ 445 w 445"/>
                <a:gd name="T29" fmla="*/ 304 h 30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5"/>
                <a:gd name="T46" fmla="*/ 0 h 304"/>
                <a:gd name="T47" fmla="*/ 445 w 445"/>
                <a:gd name="T48" fmla="*/ 304 h 30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5" h="304">
                  <a:moveTo>
                    <a:pt x="445" y="304"/>
                  </a:moveTo>
                  <a:lnTo>
                    <a:pt x="0" y="279"/>
                  </a:lnTo>
                  <a:lnTo>
                    <a:pt x="15" y="0"/>
                  </a:lnTo>
                  <a:lnTo>
                    <a:pt x="214" y="8"/>
                  </a:lnTo>
                  <a:lnTo>
                    <a:pt x="206" y="41"/>
                  </a:lnTo>
                  <a:lnTo>
                    <a:pt x="206" y="57"/>
                  </a:lnTo>
                  <a:lnTo>
                    <a:pt x="206" y="65"/>
                  </a:lnTo>
                  <a:lnTo>
                    <a:pt x="230" y="65"/>
                  </a:lnTo>
                  <a:lnTo>
                    <a:pt x="230" y="57"/>
                  </a:lnTo>
                  <a:lnTo>
                    <a:pt x="254" y="8"/>
                  </a:lnTo>
                  <a:lnTo>
                    <a:pt x="445" y="16"/>
                  </a:lnTo>
                  <a:lnTo>
                    <a:pt x="445" y="3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84" name="Freeform 75"/>
            <p:cNvSpPr>
              <a:spLocks/>
            </p:cNvSpPr>
            <p:nvPr>
              <p:custDataLst>
                <p:tags r:id="rId57"/>
              </p:custDataLst>
            </p:nvPr>
          </p:nvSpPr>
          <p:spPr bwMode="auto">
            <a:xfrm>
              <a:off x="2140" y="3447"/>
              <a:ext cx="279" cy="57"/>
            </a:xfrm>
            <a:custGeom>
              <a:avLst/>
              <a:gdLst>
                <a:gd name="T0" fmla="*/ 279 w 279"/>
                <a:gd name="T1" fmla="*/ 16 h 57"/>
                <a:gd name="T2" fmla="*/ 271 w 279"/>
                <a:gd name="T3" fmla="*/ 57 h 57"/>
                <a:gd name="T4" fmla="*/ 0 w 279"/>
                <a:gd name="T5" fmla="*/ 41 h 57"/>
                <a:gd name="T6" fmla="*/ 8 w 279"/>
                <a:gd name="T7" fmla="*/ 0 h 57"/>
                <a:gd name="T8" fmla="*/ 279 w 279"/>
                <a:gd name="T9" fmla="*/ 16 h 57"/>
                <a:gd name="T10" fmla="*/ 0 60000 65536"/>
                <a:gd name="T11" fmla="*/ 0 60000 65536"/>
                <a:gd name="T12" fmla="*/ 0 60000 65536"/>
                <a:gd name="T13" fmla="*/ 0 60000 65536"/>
                <a:gd name="T14" fmla="*/ 0 60000 65536"/>
                <a:gd name="T15" fmla="*/ 0 w 279"/>
                <a:gd name="T16" fmla="*/ 0 h 57"/>
                <a:gd name="T17" fmla="*/ 279 w 279"/>
                <a:gd name="T18" fmla="*/ 57 h 57"/>
              </a:gdLst>
              <a:ahLst/>
              <a:cxnLst>
                <a:cxn ang="T10">
                  <a:pos x="T0" y="T1"/>
                </a:cxn>
                <a:cxn ang="T11">
                  <a:pos x="T2" y="T3"/>
                </a:cxn>
                <a:cxn ang="T12">
                  <a:pos x="T4" y="T5"/>
                </a:cxn>
                <a:cxn ang="T13">
                  <a:pos x="T6" y="T7"/>
                </a:cxn>
                <a:cxn ang="T14">
                  <a:pos x="T8" y="T9"/>
                </a:cxn>
              </a:cxnLst>
              <a:rect l="T15" t="T16" r="T17" b="T18"/>
              <a:pathLst>
                <a:path w="279" h="57">
                  <a:moveTo>
                    <a:pt x="279" y="16"/>
                  </a:moveTo>
                  <a:lnTo>
                    <a:pt x="271" y="57"/>
                  </a:lnTo>
                  <a:lnTo>
                    <a:pt x="0" y="41"/>
                  </a:lnTo>
                  <a:lnTo>
                    <a:pt x="8" y="0"/>
                  </a:lnTo>
                  <a:lnTo>
                    <a:pt x="279"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85" name="Freeform 76"/>
            <p:cNvSpPr>
              <a:spLocks/>
            </p:cNvSpPr>
            <p:nvPr>
              <p:custDataLst>
                <p:tags r:id="rId58"/>
              </p:custDataLst>
            </p:nvPr>
          </p:nvSpPr>
          <p:spPr bwMode="auto">
            <a:xfrm>
              <a:off x="2140" y="3512"/>
              <a:ext cx="319" cy="58"/>
            </a:xfrm>
            <a:custGeom>
              <a:avLst/>
              <a:gdLst>
                <a:gd name="T0" fmla="*/ 319 w 319"/>
                <a:gd name="T1" fmla="*/ 17 h 58"/>
                <a:gd name="T2" fmla="*/ 319 w 319"/>
                <a:gd name="T3" fmla="*/ 58 h 58"/>
                <a:gd name="T4" fmla="*/ 0 w 319"/>
                <a:gd name="T5" fmla="*/ 41 h 58"/>
                <a:gd name="T6" fmla="*/ 0 w 319"/>
                <a:gd name="T7" fmla="*/ 0 h 58"/>
                <a:gd name="T8" fmla="*/ 319 w 319"/>
                <a:gd name="T9" fmla="*/ 17 h 58"/>
                <a:gd name="T10" fmla="*/ 0 60000 65536"/>
                <a:gd name="T11" fmla="*/ 0 60000 65536"/>
                <a:gd name="T12" fmla="*/ 0 60000 65536"/>
                <a:gd name="T13" fmla="*/ 0 60000 65536"/>
                <a:gd name="T14" fmla="*/ 0 60000 65536"/>
                <a:gd name="T15" fmla="*/ 0 w 319"/>
                <a:gd name="T16" fmla="*/ 0 h 58"/>
                <a:gd name="T17" fmla="*/ 319 w 319"/>
                <a:gd name="T18" fmla="*/ 58 h 58"/>
              </a:gdLst>
              <a:ahLst/>
              <a:cxnLst>
                <a:cxn ang="T10">
                  <a:pos x="T0" y="T1"/>
                </a:cxn>
                <a:cxn ang="T11">
                  <a:pos x="T2" y="T3"/>
                </a:cxn>
                <a:cxn ang="T12">
                  <a:pos x="T4" y="T5"/>
                </a:cxn>
                <a:cxn ang="T13">
                  <a:pos x="T6" y="T7"/>
                </a:cxn>
                <a:cxn ang="T14">
                  <a:pos x="T8" y="T9"/>
                </a:cxn>
              </a:cxnLst>
              <a:rect l="T15" t="T16" r="T17" b="T18"/>
              <a:pathLst>
                <a:path w="319" h="58">
                  <a:moveTo>
                    <a:pt x="319" y="17"/>
                  </a:moveTo>
                  <a:lnTo>
                    <a:pt x="319" y="58"/>
                  </a:lnTo>
                  <a:lnTo>
                    <a:pt x="0" y="41"/>
                  </a:lnTo>
                  <a:lnTo>
                    <a:pt x="0" y="0"/>
                  </a:lnTo>
                  <a:lnTo>
                    <a:pt x="319"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86" name="Freeform 77"/>
            <p:cNvSpPr>
              <a:spLocks/>
            </p:cNvSpPr>
            <p:nvPr>
              <p:custDataLst>
                <p:tags r:id="rId59"/>
              </p:custDataLst>
            </p:nvPr>
          </p:nvSpPr>
          <p:spPr bwMode="auto">
            <a:xfrm>
              <a:off x="3430" y="3167"/>
              <a:ext cx="629" cy="576"/>
            </a:xfrm>
            <a:custGeom>
              <a:avLst/>
              <a:gdLst>
                <a:gd name="T0" fmla="*/ 398 w 629"/>
                <a:gd name="T1" fmla="*/ 271 h 576"/>
                <a:gd name="T2" fmla="*/ 565 w 629"/>
                <a:gd name="T3" fmla="*/ 304 h 576"/>
                <a:gd name="T4" fmla="*/ 573 w 629"/>
                <a:gd name="T5" fmla="*/ 477 h 576"/>
                <a:gd name="T6" fmla="*/ 629 w 629"/>
                <a:gd name="T7" fmla="*/ 576 h 576"/>
                <a:gd name="T8" fmla="*/ 0 w 629"/>
                <a:gd name="T9" fmla="*/ 576 h 576"/>
                <a:gd name="T10" fmla="*/ 87 w 629"/>
                <a:gd name="T11" fmla="*/ 419 h 576"/>
                <a:gd name="T12" fmla="*/ 79 w 629"/>
                <a:gd name="T13" fmla="*/ 288 h 576"/>
                <a:gd name="T14" fmla="*/ 55 w 629"/>
                <a:gd name="T15" fmla="*/ 280 h 576"/>
                <a:gd name="T16" fmla="*/ 40 w 629"/>
                <a:gd name="T17" fmla="*/ 214 h 576"/>
                <a:gd name="T18" fmla="*/ 71 w 629"/>
                <a:gd name="T19" fmla="*/ 123 h 576"/>
                <a:gd name="T20" fmla="*/ 111 w 629"/>
                <a:gd name="T21" fmla="*/ 90 h 576"/>
                <a:gd name="T22" fmla="*/ 111 w 629"/>
                <a:gd name="T23" fmla="*/ 49 h 576"/>
                <a:gd name="T24" fmla="*/ 159 w 629"/>
                <a:gd name="T25" fmla="*/ 8 h 576"/>
                <a:gd name="T26" fmla="*/ 207 w 629"/>
                <a:gd name="T27" fmla="*/ 0 h 576"/>
                <a:gd name="T28" fmla="*/ 246 w 629"/>
                <a:gd name="T29" fmla="*/ 16 h 576"/>
                <a:gd name="T30" fmla="*/ 246 w 629"/>
                <a:gd name="T31" fmla="*/ 66 h 576"/>
                <a:gd name="T32" fmla="*/ 239 w 629"/>
                <a:gd name="T33" fmla="*/ 90 h 576"/>
                <a:gd name="T34" fmla="*/ 246 w 629"/>
                <a:gd name="T35" fmla="*/ 99 h 576"/>
                <a:gd name="T36" fmla="*/ 254 w 629"/>
                <a:gd name="T37" fmla="*/ 148 h 576"/>
                <a:gd name="T38" fmla="*/ 254 w 629"/>
                <a:gd name="T39" fmla="*/ 173 h 576"/>
                <a:gd name="T40" fmla="*/ 262 w 629"/>
                <a:gd name="T41" fmla="*/ 173 h 576"/>
                <a:gd name="T42" fmla="*/ 262 w 629"/>
                <a:gd name="T43" fmla="*/ 140 h 576"/>
                <a:gd name="T44" fmla="*/ 278 w 629"/>
                <a:gd name="T45" fmla="*/ 123 h 576"/>
                <a:gd name="T46" fmla="*/ 278 w 629"/>
                <a:gd name="T47" fmla="*/ 74 h 576"/>
                <a:gd name="T48" fmla="*/ 318 w 629"/>
                <a:gd name="T49" fmla="*/ 74 h 576"/>
                <a:gd name="T50" fmla="*/ 318 w 629"/>
                <a:gd name="T51" fmla="*/ 123 h 576"/>
                <a:gd name="T52" fmla="*/ 398 w 629"/>
                <a:gd name="T53" fmla="*/ 123 h 576"/>
                <a:gd name="T54" fmla="*/ 382 w 629"/>
                <a:gd name="T55" fmla="*/ 164 h 576"/>
                <a:gd name="T56" fmla="*/ 374 w 629"/>
                <a:gd name="T57" fmla="*/ 164 h 576"/>
                <a:gd name="T58" fmla="*/ 390 w 629"/>
                <a:gd name="T59" fmla="*/ 173 h 576"/>
                <a:gd name="T60" fmla="*/ 406 w 629"/>
                <a:gd name="T61" fmla="*/ 173 h 576"/>
                <a:gd name="T62" fmla="*/ 406 w 629"/>
                <a:gd name="T63" fmla="*/ 181 h 576"/>
                <a:gd name="T64" fmla="*/ 414 w 629"/>
                <a:gd name="T65" fmla="*/ 181 h 576"/>
                <a:gd name="T66" fmla="*/ 422 w 629"/>
                <a:gd name="T67" fmla="*/ 189 h 576"/>
                <a:gd name="T68" fmla="*/ 430 w 629"/>
                <a:gd name="T69" fmla="*/ 197 h 576"/>
                <a:gd name="T70" fmla="*/ 430 w 629"/>
                <a:gd name="T71" fmla="*/ 197 h 576"/>
                <a:gd name="T72" fmla="*/ 430 w 629"/>
                <a:gd name="T73" fmla="*/ 206 h 576"/>
                <a:gd name="T74" fmla="*/ 437 w 629"/>
                <a:gd name="T75" fmla="*/ 206 h 576"/>
                <a:gd name="T76" fmla="*/ 437 w 629"/>
                <a:gd name="T77" fmla="*/ 222 h 576"/>
                <a:gd name="T78" fmla="*/ 430 w 629"/>
                <a:gd name="T79" fmla="*/ 222 h 576"/>
                <a:gd name="T80" fmla="*/ 430 w 629"/>
                <a:gd name="T81" fmla="*/ 230 h 576"/>
                <a:gd name="T82" fmla="*/ 422 w 629"/>
                <a:gd name="T83" fmla="*/ 238 h 576"/>
                <a:gd name="T84" fmla="*/ 422 w 629"/>
                <a:gd name="T85" fmla="*/ 247 h 576"/>
                <a:gd name="T86" fmla="*/ 414 w 629"/>
                <a:gd name="T87" fmla="*/ 247 h 576"/>
                <a:gd name="T88" fmla="*/ 414 w 629"/>
                <a:gd name="T89" fmla="*/ 247 h 576"/>
                <a:gd name="T90" fmla="*/ 406 w 629"/>
                <a:gd name="T91" fmla="*/ 255 h 576"/>
                <a:gd name="T92" fmla="*/ 398 w 629"/>
                <a:gd name="T93" fmla="*/ 255 h 576"/>
                <a:gd name="T94" fmla="*/ 382 w 629"/>
                <a:gd name="T95" fmla="*/ 263 h 576"/>
                <a:gd name="T96" fmla="*/ 374 w 629"/>
                <a:gd name="T97" fmla="*/ 263 h 576"/>
                <a:gd name="T98" fmla="*/ 366 w 629"/>
                <a:gd name="T99" fmla="*/ 271 h 576"/>
                <a:gd name="T100" fmla="*/ 294 w 629"/>
                <a:gd name="T101" fmla="*/ 271 h 576"/>
                <a:gd name="T102" fmla="*/ 294 w 629"/>
                <a:gd name="T103" fmla="*/ 280 h 576"/>
                <a:gd name="T104" fmla="*/ 262 w 629"/>
                <a:gd name="T105" fmla="*/ 304 h 576"/>
                <a:gd name="T106" fmla="*/ 231 w 629"/>
                <a:gd name="T107" fmla="*/ 304 h 576"/>
                <a:gd name="T108" fmla="*/ 239 w 629"/>
                <a:gd name="T109" fmla="*/ 411 h 576"/>
                <a:gd name="T110" fmla="*/ 246 w 629"/>
                <a:gd name="T111" fmla="*/ 411 h 576"/>
                <a:gd name="T112" fmla="*/ 254 w 629"/>
                <a:gd name="T113" fmla="*/ 312 h 576"/>
                <a:gd name="T114" fmla="*/ 398 w 629"/>
                <a:gd name="T115" fmla="*/ 271 h 5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29"/>
                <a:gd name="T175" fmla="*/ 0 h 576"/>
                <a:gd name="T176" fmla="*/ 629 w 629"/>
                <a:gd name="T177" fmla="*/ 576 h 5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29" h="576">
                  <a:moveTo>
                    <a:pt x="398" y="271"/>
                  </a:moveTo>
                  <a:lnTo>
                    <a:pt x="565" y="304"/>
                  </a:lnTo>
                  <a:lnTo>
                    <a:pt x="573" y="477"/>
                  </a:lnTo>
                  <a:lnTo>
                    <a:pt x="629" y="576"/>
                  </a:lnTo>
                  <a:lnTo>
                    <a:pt x="0" y="576"/>
                  </a:lnTo>
                  <a:lnTo>
                    <a:pt x="87" y="419"/>
                  </a:lnTo>
                  <a:lnTo>
                    <a:pt x="79" y="288"/>
                  </a:lnTo>
                  <a:lnTo>
                    <a:pt x="55" y="280"/>
                  </a:lnTo>
                  <a:lnTo>
                    <a:pt x="40" y="214"/>
                  </a:lnTo>
                  <a:lnTo>
                    <a:pt x="71" y="123"/>
                  </a:lnTo>
                  <a:lnTo>
                    <a:pt x="111" y="90"/>
                  </a:lnTo>
                  <a:lnTo>
                    <a:pt x="111" y="49"/>
                  </a:lnTo>
                  <a:lnTo>
                    <a:pt x="159" y="8"/>
                  </a:lnTo>
                  <a:lnTo>
                    <a:pt x="207" y="0"/>
                  </a:lnTo>
                  <a:lnTo>
                    <a:pt x="246" y="16"/>
                  </a:lnTo>
                  <a:lnTo>
                    <a:pt x="246" y="66"/>
                  </a:lnTo>
                  <a:lnTo>
                    <a:pt x="239" y="90"/>
                  </a:lnTo>
                  <a:lnTo>
                    <a:pt x="246" y="99"/>
                  </a:lnTo>
                  <a:lnTo>
                    <a:pt x="254" y="148"/>
                  </a:lnTo>
                  <a:lnTo>
                    <a:pt x="254" y="173"/>
                  </a:lnTo>
                  <a:lnTo>
                    <a:pt x="262" y="173"/>
                  </a:lnTo>
                  <a:lnTo>
                    <a:pt x="262" y="140"/>
                  </a:lnTo>
                  <a:lnTo>
                    <a:pt x="278" y="123"/>
                  </a:lnTo>
                  <a:lnTo>
                    <a:pt x="278" y="74"/>
                  </a:lnTo>
                  <a:lnTo>
                    <a:pt x="318" y="74"/>
                  </a:lnTo>
                  <a:lnTo>
                    <a:pt x="318" y="123"/>
                  </a:lnTo>
                  <a:lnTo>
                    <a:pt x="398" y="123"/>
                  </a:lnTo>
                  <a:lnTo>
                    <a:pt x="382" y="164"/>
                  </a:lnTo>
                  <a:lnTo>
                    <a:pt x="374" y="164"/>
                  </a:lnTo>
                  <a:lnTo>
                    <a:pt x="390" y="173"/>
                  </a:lnTo>
                  <a:lnTo>
                    <a:pt x="406" y="173"/>
                  </a:lnTo>
                  <a:lnTo>
                    <a:pt x="406" y="181"/>
                  </a:lnTo>
                  <a:lnTo>
                    <a:pt x="414" y="181"/>
                  </a:lnTo>
                  <a:lnTo>
                    <a:pt x="422" y="189"/>
                  </a:lnTo>
                  <a:lnTo>
                    <a:pt x="430" y="197"/>
                  </a:lnTo>
                  <a:lnTo>
                    <a:pt x="430" y="206"/>
                  </a:lnTo>
                  <a:lnTo>
                    <a:pt x="437" y="206"/>
                  </a:lnTo>
                  <a:lnTo>
                    <a:pt x="437" y="222"/>
                  </a:lnTo>
                  <a:lnTo>
                    <a:pt x="430" y="222"/>
                  </a:lnTo>
                  <a:lnTo>
                    <a:pt x="430" y="230"/>
                  </a:lnTo>
                  <a:lnTo>
                    <a:pt x="422" y="238"/>
                  </a:lnTo>
                  <a:lnTo>
                    <a:pt x="422" y="247"/>
                  </a:lnTo>
                  <a:lnTo>
                    <a:pt x="414" y="247"/>
                  </a:lnTo>
                  <a:lnTo>
                    <a:pt x="406" y="255"/>
                  </a:lnTo>
                  <a:lnTo>
                    <a:pt x="398" y="255"/>
                  </a:lnTo>
                  <a:lnTo>
                    <a:pt x="382" y="263"/>
                  </a:lnTo>
                  <a:lnTo>
                    <a:pt x="374" y="263"/>
                  </a:lnTo>
                  <a:lnTo>
                    <a:pt x="366" y="271"/>
                  </a:lnTo>
                  <a:lnTo>
                    <a:pt x="294" y="271"/>
                  </a:lnTo>
                  <a:lnTo>
                    <a:pt x="294" y="280"/>
                  </a:lnTo>
                  <a:lnTo>
                    <a:pt x="262" y="304"/>
                  </a:lnTo>
                  <a:lnTo>
                    <a:pt x="231" y="304"/>
                  </a:lnTo>
                  <a:lnTo>
                    <a:pt x="239" y="411"/>
                  </a:lnTo>
                  <a:lnTo>
                    <a:pt x="246" y="411"/>
                  </a:lnTo>
                  <a:lnTo>
                    <a:pt x="254" y="312"/>
                  </a:lnTo>
                  <a:lnTo>
                    <a:pt x="398" y="2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87" name="Rectangle 78"/>
            <p:cNvSpPr>
              <a:spLocks noChangeArrowheads="1"/>
            </p:cNvSpPr>
            <p:nvPr>
              <p:custDataLst>
                <p:tags r:id="rId60"/>
              </p:custDataLst>
            </p:nvPr>
          </p:nvSpPr>
          <p:spPr bwMode="auto">
            <a:xfrm>
              <a:off x="3748" y="3340"/>
              <a:ext cx="32" cy="3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t-EE"/>
            </a:p>
          </p:txBody>
        </p:sp>
        <p:sp>
          <p:nvSpPr>
            <p:cNvPr id="30788" name="Freeform 79"/>
            <p:cNvSpPr>
              <a:spLocks/>
            </p:cNvSpPr>
            <p:nvPr>
              <p:custDataLst>
                <p:tags r:id="rId61"/>
              </p:custDataLst>
            </p:nvPr>
          </p:nvSpPr>
          <p:spPr bwMode="auto">
            <a:xfrm>
              <a:off x="3501" y="3183"/>
              <a:ext cx="351" cy="436"/>
            </a:xfrm>
            <a:custGeom>
              <a:avLst/>
              <a:gdLst>
                <a:gd name="T0" fmla="*/ 80 w 351"/>
                <a:gd name="T1" fmla="*/ 42 h 436"/>
                <a:gd name="T2" fmla="*/ 48 w 351"/>
                <a:gd name="T3" fmla="*/ 83 h 436"/>
                <a:gd name="T4" fmla="*/ 0 w 351"/>
                <a:gd name="T5" fmla="*/ 198 h 436"/>
                <a:gd name="T6" fmla="*/ 40 w 351"/>
                <a:gd name="T7" fmla="*/ 239 h 436"/>
                <a:gd name="T8" fmla="*/ 48 w 351"/>
                <a:gd name="T9" fmla="*/ 436 h 436"/>
                <a:gd name="T10" fmla="*/ 152 w 351"/>
                <a:gd name="T11" fmla="*/ 264 h 436"/>
                <a:gd name="T12" fmla="*/ 207 w 351"/>
                <a:gd name="T13" fmla="*/ 255 h 436"/>
                <a:gd name="T14" fmla="*/ 287 w 351"/>
                <a:gd name="T15" fmla="*/ 239 h 436"/>
                <a:gd name="T16" fmla="*/ 311 w 351"/>
                <a:gd name="T17" fmla="*/ 231 h 436"/>
                <a:gd name="T18" fmla="*/ 327 w 351"/>
                <a:gd name="T19" fmla="*/ 231 h 436"/>
                <a:gd name="T20" fmla="*/ 335 w 351"/>
                <a:gd name="T21" fmla="*/ 222 h 436"/>
                <a:gd name="T22" fmla="*/ 343 w 351"/>
                <a:gd name="T23" fmla="*/ 214 h 436"/>
                <a:gd name="T24" fmla="*/ 343 w 351"/>
                <a:gd name="T25" fmla="*/ 206 h 436"/>
                <a:gd name="T26" fmla="*/ 351 w 351"/>
                <a:gd name="T27" fmla="*/ 198 h 436"/>
                <a:gd name="T28" fmla="*/ 343 w 351"/>
                <a:gd name="T29" fmla="*/ 190 h 436"/>
                <a:gd name="T30" fmla="*/ 343 w 351"/>
                <a:gd name="T31" fmla="*/ 181 h 436"/>
                <a:gd name="T32" fmla="*/ 335 w 351"/>
                <a:gd name="T33" fmla="*/ 181 h 436"/>
                <a:gd name="T34" fmla="*/ 335 w 351"/>
                <a:gd name="T35" fmla="*/ 173 h 436"/>
                <a:gd name="T36" fmla="*/ 327 w 351"/>
                <a:gd name="T37" fmla="*/ 165 h 436"/>
                <a:gd name="T38" fmla="*/ 303 w 351"/>
                <a:gd name="T39" fmla="*/ 165 h 436"/>
                <a:gd name="T40" fmla="*/ 287 w 351"/>
                <a:gd name="T41" fmla="*/ 190 h 436"/>
                <a:gd name="T42" fmla="*/ 287 w 351"/>
                <a:gd name="T43" fmla="*/ 198 h 436"/>
                <a:gd name="T44" fmla="*/ 303 w 351"/>
                <a:gd name="T45" fmla="*/ 198 h 436"/>
                <a:gd name="T46" fmla="*/ 311 w 351"/>
                <a:gd name="T47" fmla="*/ 206 h 436"/>
                <a:gd name="T48" fmla="*/ 295 w 351"/>
                <a:gd name="T49" fmla="*/ 206 h 436"/>
                <a:gd name="T50" fmla="*/ 207 w 351"/>
                <a:gd name="T51" fmla="*/ 206 h 436"/>
                <a:gd name="T52" fmla="*/ 183 w 351"/>
                <a:gd name="T53" fmla="*/ 198 h 436"/>
                <a:gd name="T54" fmla="*/ 191 w 351"/>
                <a:gd name="T55" fmla="*/ 198 h 436"/>
                <a:gd name="T56" fmla="*/ 207 w 351"/>
                <a:gd name="T57" fmla="*/ 198 h 436"/>
                <a:gd name="T58" fmla="*/ 199 w 351"/>
                <a:gd name="T59" fmla="*/ 165 h 436"/>
                <a:gd name="T60" fmla="*/ 175 w 351"/>
                <a:gd name="T61" fmla="*/ 173 h 436"/>
                <a:gd name="T62" fmla="*/ 168 w 351"/>
                <a:gd name="T63" fmla="*/ 181 h 436"/>
                <a:gd name="T64" fmla="*/ 160 w 351"/>
                <a:gd name="T65" fmla="*/ 83 h 436"/>
                <a:gd name="T66" fmla="*/ 160 w 351"/>
                <a:gd name="T67" fmla="*/ 50 h 436"/>
                <a:gd name="T68" fmla="*/ 136 w 351"/>
                <a:gd name="T69" fmla="*/ 0 h 4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1"/>
                <a:gd name="T106" fmla="*/ 0 h 436"/>
                <a:gd name="T107" fmla="*/ 351 w 351"/>
                <a:gd name="T108" fmla="*/ 436 h 4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1" h="436">
                  <a:moveTo>
                    <a:pt x="96" y="0"/>
                  </a:moveTo>
                  <a:lnTo>
                    <a:pt x="80" y="42"/>
                  </a:lnTo>
                  <a:lnTo>
                    <a:pt x="80" y="83"/>
                  </a:lnTo>
                  <a:lnTo>
                    <a:pt x="48" y="83"/>
                  </a:lnTo>
                  <a:lnTo>
                    <a:pt x="24" y="116"/>
                  </a:lnTo>
                  <a:lnTo>
                    <a:pt x="0" y="198"/>
                  </a:lnTo>
                  <a:lnTo>
                    <a:pt x="24" y="239"/>
                  </a:lnTo>
                  <a:lnTo>
                    <a:pt x="40" y="239"/>
                  </a:lnTo>
                  <a:lnTo>
                    <a:pt x="48" y="255"/>
                  </a:lnTo>
                  <a:lnTo>
                    <a:pt x="48" y="436"/>
                  </a:lnTo>
                  <a:lnTo>
                    <a:pt x="152" y="436"/>
                  </a:lnTo>
                  <a:lnTo>
                    <a:pt x="152" y="264"/>
                  </a:lnTo>
                  <a:lnTo>
                    <a:pt x="183" y="272"/>
                  </a:lnTo>
                  <a:lnTo>
                    <a:pt x="207" y="255"/>
                  </a:lnTo>
                  <a:lnTo>
                    <a:pt x="215" y="239"/>
                  </a:lnTo>
                  <a:lnTo>
                    <a:pt x="287" y="239"/>
                  </a:lnTo>
                  <a:lnTo>
                    <a:pt x="295" y="231"/>
                  </a:lnTo>
                  <a:lnTo>
                    <a:pt x="311" y="231"/>
                  </a:lnTo>
                  <a:lnTo>
                    <a:pt x="319" y="231"/>
                  </a:lnTo>
                  <a:lnTo>
                    <a:pt x="327" y="231"/>
                  </a:lnTo>
                  <a:lnTo>
                    <a:pt x="335" y="222"/>
                  </a:lnTo>
                  <a:lnTo>
                    <a:pt x="343" y="214"/>
                  </a:lnTo>
                  <a:lnTo>
                    <a:pt x="343" y="206"/>
                  </a:lnTo>
                  <a:lnTo>
                    <a:pt x="351" y="206"/>
                  </a:lnTo>
                  <a:lnTo>
                    <a:pt x="351" y="198"/>
                  </a:lnTo>
                  <a:lnTo>
                    <a:pt x="343" y="198"/>
                  </a:lnTo>
                  <a:lnTo>
                    <a:pt x="343" y="190"/>
                  </a:lnTo>
                  <a:lnTo>
                    <a:pt x="343" y="181"/>
                  </a:lnTo>
                  <a:lnTo>
                    <a:pt x="335" y="181"/>
                  </a:lnTo>
                  <a:lnTo>
                    <a:pt x="335" y="173"/>
                  </a:lnTo>
                  <a:lnTo>
                    <a:pt x="327" y="173"/>
                  </a:lnTo>
                  <a:lnTo>
                    <a:pt x="327" y="165"/>
                  </a:lnTo>
                  <a:lnTo>
                    <a:pt x="311" y="165"/>
                  </a:lnTo>
                  <a:lnTo>
                    <a:pt x="303" y="165"/>
                  </a:lnTo>
                  <a:lnTo>
                    <a:pt x="287" y="165"/>
                  </a:lnTo>
                  <a:lnTo>
                    <a:pt x="287" y="190"/>
                  </a:lnTo>
                  <a:lnTo>
                    <a:pt x="287" y="198"/>
                  </a:lnTo>
                  <a:lnTo>
                    <a:pt x="303" y="198"/>
                  </a:lnTo>
                  <a:lnTo>
                    <a:pt x="311" y="198"/>
                  </a:lnTo>
                  <a:lnTo>
                    <a:pt x="311" y="206"/>
                  </a:lnTo>
                  <a:lnTo>
                    <a:pt x="295" y="206"/>
                  </a:lnTo>
                  <a:lnTo>
                    <a:pt x="207" y="206"/>
                  </a:lnTo>
                  <a:lnTo>
                    <a:pt x="191" y="206"/>
                  </a:lnTo>
                  <a:lnTo>
                    <a:pt x="183" y="198"/>
                  </a:lnTo>
                  <a:lnTo>
                    <a:pt x="191" y="198"/>
                  </a:lnTo>
                  <a:lnTo>
                    <a:pt x="207" y="198"/>
                  </a:lnTo>
                  <a:lnTo>
                    <a:pt x="207" y="165"/>
                  </a:lnTo>
                  <a:lnTo>
                    <a:pt x="199" y="165"/>
                  </a:lnTo>
                  <a:lnTo>
                    <a:pt x="183" y="165"/>
                  </a:lnTo>
                  <a:lnTo>
                    <a:pt x="175" y="173"/>
                  </a:lnTo>
                  <a:lnTo>
                    <a:pt x="168" y="181"/>
                  </a:lnTo>
                  <a:lnTo>
                    <a:pt x="168" y="140"/>
                  </a:lnTo>
                  <a:lnTo>
                    <a:pt x="160" y="83"/>
                  </a:lnTo>
                  <a:lnTo>
                    <a:pt x="152" y="83"/>
                  </a:lnTo>
                  <a:lnTo>
                    <a:pt x="160" y="50"/>
                  </a:lnTo>
                  <a:lnTo>
                    <a:pt x="160" y="9"/>
                  </a:lnTo>
                  <a:lnTo>
                    <a:pt x="136" y="0"/>
                  </a:lnTo>
                  <a:lnTo>
                    <a:pt x="9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89" name="Freeform 80"/>
            <p:cNvSpPr>
              <a:spLocks/>
            </p:cNvSpPr>
            <p:nvPr>
              <p:custDataLst>
                <p:tags r:id="rId62"/>
              </p:custDataLst>
            </p:nvPr>
          </p:nvSpPr>
          <p:spPr bwMode="auto">
            <a:xfrm>
              <a:off x="3581" y="3290"/>
              <a:ext cx="64" cy="91"/>
            </a:xfrm>
            <a:custGeom>
              <a:avLst/>
              <a:gdLst>
                <a:gd name="T0" fmla="*/ 8 w 64"/>
                <a:gd name="T1" fmla="*/ 74 h 91"/>
                <a:gd name="T2" fmla="*/ 0 w 64"/>
                <a:gd name="T3" fmla="*/ 74 h 91"/>
                <a:gd name="T4" fmla="*/ 16 w 64"/>
                <a:gd name="T5" fmla="*/ 17 h 91"/>
                <a:gd name="T6" fmla="*/ 8 w 64"/>
                <a:gd name="T7" fmla="*/ 0 h 91"/>
                <a:gd name="T8" fmla="*/ 24 w 64"/>
                <a:gd name="T9" fmla="*/ 0 h 91"/>
                <a:gd name="T10" fmla="*/ 56 w 64"/>
                <a:gd name="T11" fmla="*/ 0 h 91"/>
                <a:gd name="T12" fmla="*/ 64 w 64"/>
                <a:gd name="T13" fmla="*/ 41 h 91"/>
                <a:gd name="T14" fmla="*/ 64 w 64"/>
                <a:gd name="T15" fmla="*/ 91 h 91"/>
                <a:gd name="T16" fmla="*/ 56 w 64"/>
                <a:gd name="T17" fmla="*/ 91 h 91"/>
                <a:gd name="T18" fmla="*/ 8 w 64"/>
                <a:gd name="T19" fmla="*/ 74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91"/>
                <a:gd name="T32" fmla="*/ 64 w 64"/>
                <a:gd name="T33" fmla="*/ 91 h 9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91">
                  <a:moveTo>
                    <a:pt x="8" y="74"/>
                  </a:moveTo>
                  <a:lnTo>
                    <a:pt x="0" y="74"/>
                  </a:lnTo>
                  <a:lnTo>
                    <a:pt x="16" y="17"/>
                  </a:lnTo>
                  <a:lnTo>
                    <a:pt x="8" y="0"/>
                  </a:lnTo>
                  <a:lnTo>
                    <a:pt x="24" y="0"/>
                  </a:lnTo>
                  <a:lnTo>
                    <a:pt x="56" y="0"/>
                  </a:lnTo>
                  <a:lnTo>
                    <a:pt x="64" y="41"/>
                  </a:lnTo>
                  <a:lnTo>
                    <a:pt x="64" y="91"/>
                  </a:lnTo>
                  <a:lnTo>
                    <a:pt x="56" y="91"/>
                  </a:lnTo>
                  <a:lnTo>
                    <a:pt x="8" y="74"/>
                  </a:lnTo>
                  <a:close/>
                </a:path>
              </a:pathLst>
            </a:cu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90" name="Freeform 81"/>
            <p:cNvSpPr>
              <a:spLocks/>
            </p:cNvSpPr>
            <p:nvPr>
              <p:custDataLst>
                <p:tags r:id="rId63"/>
              </p:custDataLst>
            </p:nvPr>
          </p:nvSpPr>
          <p:spPr bwMode="auto">
            <a:xfrm>
              <a:off x="3581" y="3455"/>
              <a:ext cx="40" cy="131"/>
            </a:xfrm>
            <a:custGeom>
              <a:avLst/>
              <a:gdLst>
                <a:gd name="T0" fmla="*/ 0 w 40"/>
                <a:gd name="T1" fmla="*/ 0 h 131"/>
                <a:gd name="T2" fmla="*/ 40 w 40"/>
                <a:gd name="T3" fmla="*/ 8 h 131"/>
                <a:gd name="T4" fmla="*/ 40 w 40"/>
                <a:gd name="T5" fmla="*/ 131 h 131"/>
                <a:gd name="T6" fmla="*/ 0 w 40"/>
                <a:gd name="T7" fmla="*/ 131 h 131"/>
                <a:gd name="T8" fmla="*/ 0 w 40"/>
                <a:gd name="T9" fmla="*/ 0 h 131"/>
                <a:gd name="T10" fmla="*/ 0 60000 65536"/>
                <a:gd name="T11" fmla="*/ 0 60000 65536"/>
                <a:gd name="T12" fmla="*/ 0 60000 65536"/>
                <a:gd name="T13" fmla="*/ 0 60000 65536"/>
                <a:gd name="T14" fmla="*/ 0 60000 65536"/>
                <a:gd name="T15" fmla="*/ 0 w 40"/>
                <a:gd name="T16" fmla="*/ 0 h 131"/>
                <a:gd name="T17" fmla="*/ 40 w 40"/>
                <a:gd name="T18" fmla="*/ 131 h 131"/>
              </a:gdLst>
              <a:ahLst/>
              <a:cxnLst>
                <a:cxn ang="T10">
                  <a:pos x="T0" y="T1"/>
                </a:cxn>
                <a:cxn ang="T11">
                  <a:pos x="T2" y="T3"/>
                </a:cxn>
                <a:cxn ang="T12">
                  <a:pos x="T4" y="T5"/>
                </a:cxn>
                <a:cxn ang="T13">
                  <a:pos x="T6" y="T7"/>
                </a:cxn>
                <a:cxn ang="T14">
                  <a:pos x="T8" y="T9"/>
                </a:cxn>
              </a:cxnLst>
              <a:rect l="T15" t="T16" r="T17" b="T18"/>
              <a:pathLst>
                <a:path w="40" h="131">
                  <a:moveTo>
                    <a:pt x="0" y="0"/>
                  </a:moveTo>
                  <a:lnTo>
                    <a:pt x="40" y="8"/>
                  </a:lnTo>
                  <a:lnTo>
                    <a:pt x="40" y="131"/>
                  </a:lnTo>
                  <a:lnTo>
                    <a:pt x="0" y="131"/>
                  </a:lnTo>
                  <a:lnTo>
                    <a:pt x="0" y="0"/>
                  </a:lnTo>
                  <a:close/>
                </a:path>
              </a:pathLst>
            </a:cu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91" name="Freeform 82"/>
            <p:cNvSpPr>
              <a:spLocks/>
            </p:cNvSpPr>
            <p:nvPr>
              <p:custDataLst>
                <p:tags r:id="rId64"/>
              </p:custDataLst>
            </p:nvPr>
          </p:nvSpPr>
          <p:spPr bwMode="auto">
            <a:xfrm>
              <a:off x="3533" y="3299"/>
              <a:ext cx="48" cy="106"/>
            </a:xfrm>
            <a:custGeom>
              <a:avLst/>
              <a:gdLst>
                <a:gd name="T0" fmla="*/ 16 w 48"/>
                <a:gd name="T1" fmla="*/ 8 h 106"/>
                <a:gd name="T2" fmla="*/ 32 w 48"/>
                <a:gd name="T3" fmla="*/ 0 h 106"/>
                <a:gd name="T4" fmla="*/ 40 w 48"/>
                <a:gd name="T5" fmla="*/ 8 h 106"/>
                <a:gd name="T6" fmla="*/ 16 w 48"/>
                <a:gd name="T7" fmla="*/ 74 h 106"/>
                <a:gd name="T8" fmla="*/ 48 w 48"/>
                <a:gd name="T9" fmla="*/ 90 h 106"/>
                <a:gd name="T10" fmla="*/ 40 w 48"/>
                <a:gd name="T11" fmla="*/ 106 h 106"/>
                <a:gd name="T12" fmla="*/ 8 w 48"/>
                <a:gd name="T13" fmla="*/ 90 h 106"/>
                <a:gd name="T14" fmla="*/ 0 w 48"/>
                <a:gd name="T15" fmla="*/ 74 h 106"/>
                <a:gd name="T16" fmla="*/ 16 w 48"/>
                <a:gd name="T17" fmla="*/ 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106"/>
                <a:gd name="T29" fmla="*/ 48 w 48"/>
                <a:gd name="T30" fmla="*/ 106 h 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106">
                  <a:moveTo>
                    <a:pt x="16" y="8"/>
                  </a:moveTo>
                  <a:lnTo>
                    <a:pt x="32" y="0"/>
                  </a:lnTo>
                  <a:lnTo>
                    <a:pt x="40" y="8"/>
                  </a:lnTo>
                  <a:lnTo>
                    <a:pt x="16" y="74"/>
                  </a:lnTo>
                  <a:lnTo>
                    <a:pt x="48" y="90"/>
                  </a:lnTo>
                  <a:lnTo>
                    <a:pt x="40" y="106"/>
                  </a:lnTo>
                  <a:lnTo>
                    <a:pt x="8" y="90"/>
                  </a:lnTo>
                  <a:lnTo>
                    <a:pt x="0" y="74"/>
                  </a:lnTo>
                  <a:lnTo>
                    <a:pt x="16" y="8"/>
                  </a:lnTo>
                  <a:close/>
                </a:path>
              </a:pathLst>
            </a:cu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92" name="Freeform 83"/>
            <p:cNvSpPr>
              <a:spLocks/>
            </p:cNvSpPr>
            <p:nvPr>
              <p:custDataLst>
                <p:tags r:id="rId65"/>
              </p:custDataLst>
            </p:nvPr>
          </p:nvSpPr>
          <p:spPr bwMode="auto">
            <a:xfrm>
              <a:off x="3684" y="3373"/>
              <a:ext cx="128" cy="16"/>
            </a:xfrm>
            <a:custGeom>
              <a:avLst/>
              <a:gdLst>
                <a:gd name="T0" fmla="*/ 64 w 128"/>
                <a:gd name="T1" fmla="*/ 16 h 16"/>
                <a:gd name="T2" fmla="*/ 112 w 128"/>
                <a:gd name="T3" fmla="*/ 16 h 16"/>
                <a:gd name="T4" fmla="*/ 112 w 128"/>
                <a:gd name="T5" fmla="*/ 16 h 16"/>
                <a:gd name="T6" fmla="*/ 128 w 128"/>
                <a:gd name="T7" fmla="*/ 16 h 16"/>
                <a:gd name="T8" fmla="*/ 128 w 128"/>
                <a:gd name="T9" fmla="*/ 8 h 16"/>
                <a:gd name="T10" fmla="*/ 120 w 128"/>
                <a:gd name="T11" fmla="*/ 8 h 16"/>
                <a:gd name="T12" fmla="*/ 120 w 128"/>
                <a:gd name="T13" fmla="*/ 8 h 16"/>
                <a:gd name="T14" fmla="*/ 104 w 128"/>
                <a:gd name="T15" fmla="*/ 8 h 16"/>
                <a:gd name="T16" fmla="*/ 104 w 128"/>
                <a:gd name="T17" fmla="*/ 0 h 16"/>
                <a:gd name="T18" fmla="*/ 104 w 128"/>
                <a:gd name="T19" fmla="*/ 0 h 16"/>
                <a:gd name="T20" fmla="*/ 104 w 128"/>
                <a:gd name="T21" fmla="*/ 8 h 16"/>
                <a:gd name="T22" fmla="*/ 104 w 128"/>
                <a:gd name="T23" fmla="*/ 8 h 16"/>
                <a:gd name="T24" fmla="*/ 112 w 128"/>
                <a:gd name="T25" fmla="*/ 8 h 16"/>
                <a:gd name="T26" fmla="*/ 112 w 128"/>
                <a:gd name="T27" fmla="*/ 8 h 16"/>
                <a:gd name="T28" fmla="*/ 112 w 128"/>
                <a:gd name="T29" fmla="*/ 16 h 16"/>
                <a:gd name="T30" fmla="*/ 80 w 128"/>
                <a:gd name="T31" fmla="*/ 16 h 16"/>
                <a:gd name="T32" fmla="*/ 80 w 128"/>
                <a:gd name="T33" fmla="*/ 8 h 16"/>
                <a:gd name="T34" fmla="*/ 72 w 128"/>
                <a:gd name="T35" fmla="*/ 8 h 16"/>
                <a:gd name="T36" fmla="*/ 80 w 128"/>
                <a:gd name="T37" fmla="*/ 8 h 16"/>
                <a:gd name="T38" fmla="*/ 80 w 128"/>
                <a:gd name="T39" fmla="*/ 8 h 16"/>
                <a:gd name="T40" fmla="*/ 80 w 128"/>
                <a:gd name="T41" fmla="*/ 8 h 16"/>
                <a:gd name="T42" fmla="*/ 88 w 128"/>
                <a:gd name="T43" fmla="*/ 8 h 16"/>
                <a:gd name="T44" fmla="*/ 96 w 128"/>
                <a:gd name="T45" fmla="*/ 8 h 16"/>
                <a:gd name="T46" fmla="*/ 96 w 128"/>
                <a:gd name="T47" fmla="*/ 0 h 16"/>
                <a:gd name="T48" fmla="*/ 64 w 128"/>
                <a:gd name="T49" fmla="*/ 0 h 16"/>
                <a:gd name="T50" fmla="*/ 64 w 128"/>
                <a:gd name="T51" fmla="*/ 8 h 16"/>
                <a:gd name="T52" fmla="*/ 24 w 128"/>
                <a:gd name="T53" fmla="*/ 8 h 16"/>
                <a:gd name="T54" fmla="*/ 24 w 128"/>
                <a:gd name="T55" fmla="*/ 8 h 16"/>
                <a:gd name="T56" fmla="*/ 8 w 128"/>
                <a:gd name="T57" fmla="*/ 8 h 16"/>
                <a:gd name="T58" fmla="*/ 8 w 128"/>
                <a:gd name="T59" fmla="*/ 8 h 16"/>
                <a:gd name="T60" fmla="*/ 0 w 128"/>
                <a:gd name="T61" fmla="*/ 8 h 16"/>
                <a:gd name="T62" fmla="*/ 0 w 128"/>
                <a:gd name="T63" fmla="*/ 8 h 16"/>
                <a:gd name="T64" fmla="*/ 8 w 128"/>
                <a:gd name="T65" fmla="*/ 16 h 16"/>
                <a:gd name="T66" fmla="*/ 24 w 128"/>
                <a:gd name="T67" fmla="*/ 16 h 16"/>
                <a:gd name="T68" fmla="*/ 24 w 128"/>
                <a:gd name="T69" fmla="*/ 16 h 16"/>
                <a:gd name="T70" fmla="*/ 64 w 128"/>
                <a:gd name="T71" fmla="*/ 16 h 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8"/>
                <a:gd name="T109" fmla="*/ 0 h 16"/>
                <a:gd name="T110" fmla="*/ 128 w 128"/>
                <a:gd name="T111" fmla="*/ 16 h 1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8" h="16">
                  <a:moveTo>
                    <a:pt x="64" y="16"/>
                  </a:moveTo>
                  <a:lnTo>
                    <a:pt x="112" y="16"/>
                  </a:lnTo>
                  <a:lnTo>
                    <a:pt x="128" y="16"/>
                  </a:lnTo>
                  <a:lnTo>
                    <a:pt x="128" y="8"/>
                  </a:lnTo>
                  <a:lnTo>
                    <a:pt x="120" y="8"/>
                  </a:lnTo>
                  <a:lnTo>
                    <a:pt x="104" y="8"/>
                  </a:lnTo>
                  <a:lnTo>
                    <a:pt x="104" y="0"/>
                  </a:lnTo>
                  <a:lnTo>
                    <a:pt x="104" y="8"/>
                  </a:lnTo>
                  <a:lnTo>
                    <a:pt x="112" y="8"/>
                  </a:lnTo>
                  <a:lnTo>
                    <a:pt x="112" y="16"/>
                  </a:lnTo>
                  <a:lnTo>
                    <a:pt x="80" y="16"/>
                  </a:lnTo>
                  <a:lnTo>
                    <a:pt x="80" y="8"/>
                  </a:lnTo>
                  <a:lnTo>
                    <a:pt x="72" y="8"/>
                  </a:lnTo>
                  <a:lnTo>
                    <a:pt x="80" y="8"/>
                  </a:lnTo>
                  <a:lnTo>
                    <a:pt x="88" y="8"/>
                  </a:lnTo>
                  <a:lnTo>
                    <a:pt x="96" y="8"/>
                  </a:lnTo>
                  <a:lnTo>
                    <a:pt x="96" y="0"/>
                  </a:lnTo>
                  <a:lnTo>
                    <a:pt x="64" y="0"/>
                  </a:lnTo>
                  <a:lnTo>
                    <a:pt x="64" y="8"/>
                  </a:lnTo>
                  <a:lnTo>
                    <a:pt x="24" y="8"/>
                  </a:lnTo>
                  <a:lnTo>
                    <a:pt x="8" y="8"/>
                  </a:lnTo>
                  <a:lnTo>
                    <a:pt x="0" y="8"/>
                  </a:lnTo>
                  <a:lnTo>
                    <a:pt x="8" y="16"/>
                  </a:lnTo>
                  <a:lnTo>
                    <a:pt x="24" y="16"/>
                  </a:lnTo>
                  <a:lnTo>
                    <a:pt x="64" y="16"/>
                  </a:lnTo>
                  <a:close/>
                </a:path>
              </a:pathLst>
            </a:custGeom>
            <a:solidFill>
              <a:srgbClr val="BFF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93" name="Freeform 84"/>
            <p:cNvSpPr>
              <a:spLocks/>
            </p:cNvSpPr>
            <p:nvPr>
              <p:custDataLst>
                <p:tags r:id="rId66"/>
              </p:custDataLst>
            </p:nvPr>
          </p:nvSpPr>
          <p:spPr bwMode="auto">
            <a:xfrm>
              <a:off x="3565" y="3364"/>
              <a:ext cx="72" cy="107"/>
            </a:xfrm>
            <a:custGeom>
              <a:avLst/>
              <a:gdLst>
                <a:gd name="T0" fmla="*/ 24 w 72"/>
                <a:gd name="T1" fmla="*/ 0 h 107"/>
                <a:gd name="T2" fmla="*/ 72 w 72"/>
                <a:gd name="T3" fmla="*/ 17 h 107"/>
                <a:gd name="T4" fmla="*/ 72 w 72"/>
                <a:gd name="T5" fmla="*/ 107 h 107"/>
                <a:gd name="T6" fmla="*/ 56 w 72"/>
                <a:gd name="T7" fmla="*/ 99 h 107"/>
                <a:gd name="T8" fmla="*/ 16 w 72"/>
                <a:gd name="T9" fmla="*/ 91 h 107"/>
                <a:gd name="T10" fmla="*/ 0 w 72"/>
                <a:gd name="T11" fmla="*/ 91 h 107"/>
                <a:gd name="T12" fmla="*/ 8 w 72"/>
                <a:gd name="T13" fmla="*/ 41 h 107"/>
                <a:gd name="T14" fmla="*/ 16 w 72"/>
                <a:gd name="T15" fmla="*/ 25 h 107"/>
                <a:gd name="T16" fmla="*/ 24 w 72"/>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107"/>
                <a:gd name="T29" fmla="*/ 72 w 72"/>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107">
                  <a:moveTo>
                    <a:pt x="24" y="0"/>
                  </a:moveTo>
                  <a:lnTo>
                    <a:pt x="72" y="17"/>
                  </a:lnTo>
                  <a:lnTo>
                    <a:pt x="72" y="107"/>
                  </a:lnTo>
                  <a:lnTo>
                    <a:pt x="56" y="99"/>
                  </a:lnTo>
                  <a:lnTo>
                    <a:pt x="16" y="91"/>
                  </a:lnTo>
                  <a:lnTo>
                    <a:pt x="0" y="91"/>
                  </a:lnTo>
                  <a:lnTo>
                    <a:pt x="8" y="41"/>
                  </a:lnTo>
                  <a:lnTo>
                    <a:pt x="16" y="25"/>
                  </a:lnTo>
                  <a:lnTo>
                    <a:pt x="24" y="0"/>
                  </a:lnTo>
                  <a:close/>
                </a:path>
              </a:pathLst>
            </a:custGeom>
            <a:solidFill>
              <a:srgbClr val="BFF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94" name="Freeform 85"/>
            <p:cNvSpPr>
              <a:spLocks/>
            </p:cNvSpPr>
            <p:nvPr>
              <p:custDataLst>
                <p:tags r:id="rId67"/>
              </p:custDataLst>
            </p:nvPr>
          </p:nvSpPr>
          <p:spPr bwMode="auto">
            <a:xfrm>
              <a:off x="3653" y="3414"/>
              <a:ext cx="31" cy="8"/>
            </a:xfrm>
            <a:custGeom>
              <a:avLst/>
              <a:gdLst>
                <a:gd name="T0" fmla="*/ 8 w 31"/>
                <a:gd name="T1" fmla="*/ 0 h 8"/>
                <a:gd name="T2" fmla="*/ 31 w 31"/>
                <a:gd name="T3" fmla="*/ 0 h 8"/>
                <a:gd name="T4" fmla="*/ 23 w 31"/>
                <a:gd name="T5" fmla="*/ 8 h 8"/>
                <a:gd name="T6" fmla="*/ 16 w 31"/>
                <a:gd name="T7" fmla="*/ 8 h 8"/>
                <a:gd name="T8" fmla="*/ 0 w 31"/>
                <a:gd name="T9" fmla="*/ 8 h 8"/>
                <a:gd name="T10" fmla="*/ 8 w 31"/>
                <a:gd name="T11" fmla="*/ 0 h 8"/>
                <a:gd name="T12" fmla="*/ 0 60000 65536"/>
                <a:gd name="T13" fmla="*/ 0 60000 65536"/>
                <a:gd name="T14" fmla="*/ 0 60000 65536"/>
                <a:gd name="T15" fmla="*/ 0 60000 65536"/>
                <a:gd name="T16" fmla="*/ 0 60000 65536"/>
                <a:gd name="T17" fmla="*/ 0 60000 65536"/>
                <a:gd name="T18" fmla="*/ 0 w 31"/>
                <a:gd name="T19" fmla="*/ 0 h 8"/>
                <a:gd name="T20" fmla="*/ 31 w 31"/>
                <a:gd name="T21" fmla="*/ 8 h 8"/>
              </a:gdLst>
              <a:ahLst/>
              <a:cxnLst>
                <a:cxn ang="T12">
                  <a:pos x="T0" y="T1"/>
                </a:cxn>
                <a:cxn ang="T13">
                  <a:pos x="T2" y="T3"/>
                </a:cxn>
                <a:cxn ang="T14">
                  <a:pos x="T4" y="T5"/>
                </a:cxn>
                <a:cxn ang="T15">
                  <a:pos x="T6" y="T7"/>
                </a:cxn>
                <a:cxn ang="T16">
                  <a:pos x="T8" y="T9"/>
                </a:cxn>
                <a:cxn ang="T17">
                  <a:pos x="T10" y="T11"/>
                </a:cxn>
              </a:cxnLst>
              <a:rect l="T18" t="T19" r="T20" b="T21"/>
              <a:pathLst>
                <a:path w="31" h="8">
                  <a:moveTo>
                    <a:pt x="8" y="0"/>
                  </a:moveTo>
                  <a:lnTo>
                    <a:pt x="31" y="0"/>
                  </a:lnTo>
                  <a:lnTo>
                    <a:pt x="23" y="8"/>
                  </a:lnTo>
                  <a:lnTo>
                    <a:pt x="16" y="8"/>
                  </a:lnTo>
                  <a:lnTo>
                    <a:pt x="0" y="8"/>
                  </a:lnTo>
                  <a:lnTo>
                    <a:pt x="8" y="0"/>
                  </a:lnTo>
                  <a:close/>
                </a:path>
              </a:pathLst>
            </a:custGeom>
            <a:solidFill>
              <a:srgbClr val="BFF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95" name="Freeform 86"/>
            <p:cNvSpPr>
              <a:spLocks/>
            </p:cNvSpPr>
            <p:nvPr>
              <p:custDataLst>
                <p:tags r:id="rId68"/>
              </p:custDataLst>
            </p:nvPr>
          </p:nvSpPr>
          <p:spPr bwMode="auto">
            <a:xfrm>
              <a:off x="3605" y="3208"/>
              <a:ext cx="32" cy="49"/>
            </a:xfrm>
            <a:custGeom>
              <a:avLst/>
              <a:gdLst>
                <a:gd name="T0" fmla="*/ 0 w 32"/>
                <a:gd name="T1" fmla="*/ 17 h 49"/>
                <a:gd name="T2" fmla="*/ 8 w 32"/>
                <a:gd name="T3" fmla="*/ 8 h 49"/>
                <a:gd name="T4" fmla="*/ 24 w 32"/>
                <a:gd name="T5" fmla="*/ 0 h 49"/>
                <a:gd name="T6" fmla="*/ 32 w 32"/>
                <a:gd name="T7" fmla="*/ 8 h 49"/>
                <a:gd name="T8" fmla="*/ 32 w 32"/>
                <a:gd name="T9" fmla="*/ 33 h 49"/>
                <a:gd name="T10" fmla="*/ 8 w 32"/>
                <a:gd name="T11" fmla="*/ 49 h 49"/>
                <a:gd name="T12" fmla="*/ 0 w 32"/>
                <a:gd name="T13" fmla="*/ 33 h 49"/>
                <a:gd name="T14" fmla="*/ 0 w 32"/>
                <a:gd name="T15" fmla="*/ 17 h 49"/>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49"/>
                <a:gd name="T26" fmla="*/ 32 w 32"/>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49">
                  <a:moveTo>
                    <a:pt x="0" y="17"/>
                  </a:moveTo>
                  <a:lnTo>
                    <a:pt x="8" y="8"/>
                  </a:lnTo>
                  <a:lnTo>
                    <a:pt x="24" y="0"/>
                  </a:lnTo>
                  <a:lnTo>
                    <a:pt x="32" y="8"/>
                  </a:lnTo>
                  <a:lnTo>
                    <a:pt x="32" y="33"/>
                  </a:lnTo>
                  <a:lnTo>
                    <a:pt x="8" y="49"/>
                  </a:lnTo>
                  <a:lnTo>
                    <a:pt x="0" y="33"/>
                  </a:lnTo>
                  <a:lnTo>
                    <a:pt x="0" y="17"/>
                  </a:lnTo>
                  <a:close/>
                </a:path>
              </a:pathLst>
            </a:custGeom>
            <a:solidFill>
              <a:srgbClr val="BFF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96" name="Freeform 87"/>
            <p:cNvSpPr>
              <a:spLocks/>
            </p:cNvSpPr>
            <p:nvPr>
              <p:custDataLst>
                <p:tags r:id="rId69"/>
              </p:custDataLst>
            </p:nvPr>
          </p:nvSpPr>
          <p:spPr bwMode="auto">
            <a:xfrm>
              <a:off x="3454" y="3299"/>
              <a:ext cx="581" cy="427"/>
            </a:xfrm>
            <a:custGeom>
              <a:avLst/>
              <a:gdLst>
                <a:gd name="T0" fmla="*/ 0 w 581"/>
                <a:gd name="T1" fmla="*/ 427 h 427"/>
                <a:gd name="T2" fmla="*/ 581 w 581"/>
                <a:gd name="T3" fmla="*/ 427 h 427"/>
                <a:gd name="T4" fmla="*/ 533 w 581"/>
                <a:gd name="T5" fmla="*/ 345 h 427"/>
                <a:gd name="T6" fmla="*/ 406 w 581"/>
                <a:gd name="T7" fmla="*/ 394 h 427"/>
                <a:gd name="T8" fmla="*/ 238 w 581"/>
                <a:gd name="T9" fmla="*/ 345 h 427"/>
                <a:gd name="T10" fmla="*/ 238 w 581"/>
                <a:gd name="T11" fmla="*/ 287 h 427"/>
                <a:gd name="T12" fmla="*/ 207 w 581"/>
                <a:gd name="T13" fmla="*/ 287 h 427"/>
                <a:gd name="T14" fmla="*/ 207 w 581"/>
                <a:gd name="T15" fmla="*/ 320 h 427"/>
                <a:gd name="T16" fmla="*/ 95 w 581"/>
                <a:gd name="T17" fmla="*/ 320 h 427"/>
                <a:gd name="T18" fmla="*/ 87 w 581"/>
                <a:gd name="T19" fmla="*/ 263 h 427"/>
                <a:gd name="T20" fmla="*/ 79 w 581"/>
                <a:gd name="T21" fmla="*/ 139 h 427"/>
                <a:gd name="T22" fmla="*/ 63 w 581"/>
                <a:gd name="T23" fmla="*/ 139 h 427"/>
                <a:gd name="T24" fmla="*/ 39 w 581"/>
                <a:gd name="T25" fmla="*/ 82 h 427"/>
                <a:gd name="T26" fmla="*/ 55 w 581"/>
                <a:gd name="T27" fmla="*/ 0 h 427"/>
                <a:gd name="T28" fmla="*/ 23 w 581"/>
                <a:gd name="T29" fmla="*/ 82 h 427"/>
                <a:gd name="T30" fmla="*/ 39 w 581"/>
                <a:gd name="T31" fmla="*/ 139 h 427"/>
                <a:gd name="T32" fmla="*/ 71 w 581"/>
                <a:gd name="T33" fmla="*/ 156 h 427"/>
                <a:gd name="T34" fmla="*/ 79 w 581"/>
                <a:gd name="T35" fmla="*/ 287 h 427"/>
                <a:gd name="T36" fmla="*/ 0 w 581"/>
                <a:gd name="T37" fmla="*/ 427 h 4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1"/>
                <a:gd name="T58" fmla="*/ 0 h 427"/>
                <a:gd name="T59" fmla="*/ 581 w 581"/>
                <a:gd name="T60" fmla="*/ 427 h 4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1" h="427">
                  <a:moveTo>
                    <a:pt x="0" y="427"/>
                  </a:moveTo>
                  <a:lnTo>
                    <a:pt x="581" y="427"/>
                  </a:lnTo>
                  <a:lnTo>
                    <a:pt x="533" y="345"/>
                  </a:lnTo>
                  <a:lnTo>
                    <a:pt x="406" y="394"/>
                  </a:lnTo>
                  <a:lnTo>
                    <a:pt x="238" y="345"/>
                  </a:lnTo>
                  <a:lnTo>
                    <a:pt x="238" y="287"/>
                  </a:lnTo>
                  <a:lnTo>
                    <a:pt x="207" y="287"/>
                  </a:lnTo>
                  <a:lnTo>
                    <a:pt x="207" y="320"/>
                  </a:lnTo>
                  <a:lnTo>
                    <a:pt x="95" y="320"/>
                  </a:lnTo>
                  <a:lnTo>
                    <a:pt x="87" y="263"/>
                  </a:lnTo>
                  <a:lnTo>
                    <a:pt x="79" y="139"/>
                  </a:lnTo>
                  <a:lnTo>
                    <a:pt x="63" y="139"/>
                  </a:lnTo>
                  <a:lnTo>
                    <a:pt x="39" y="82"/>
                  </a:lnTo>
                  <a:lnTo>
                    <a:pt x="55" y="0"/>
                  </a:lnTo>
                  <a:lnTo>
                    <a:pt x="23" y="82"/>
                  </a:lnTo>
                  <a:lnTo>
                    <a:pt x="39" y="139"/>
                  </a:lnTo>
                  <a:lnTo>
                    <a:pt x="71" y="156"/>
                  </a:lnTo>
                  <a:lnTo>
                    <a:pt x="79" y="287"/>
                  </a:lnTo>
                  <a:lnTo>
                    <a:pt x="0" y="427"/>
                  </a:lnTo>
                  <a:close/>
                </a:path>
              </a:pathLst>
            </a:custGeom>
            <a:solidFill>
              <a:srgbClr val="7A99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97" name="Freeform 88"/>
            <p:cNvSpPr>
              <a:spLocks/>
            </p:cNvSpPr>
            <p:nvPr>
              <p:custDataLst>
                <p:tags r:id="rId70"/>
              </p:custDataLst>
            </p:nvPr>
          </p:nvSpPr>
          <p:spPr bwMode="auto">
            <a:xfrm>
              <a:off x="3557" y="3192"/>
              <a:ext cx="24" cy="74"/>
            </a:xfrm>
            <a:custGeom>
              <a:avLst/>
              <a:gdLst>
                <a:gd name="T0" fmla="*/ 24 w 24"/>
                <a:gd name="T1" fmla="*/ 0 h 74"/>
                <a:gd name="T2" fmla="*/ 0 w 24"/>
                <a:gd name="T3" fmla="*/ 24 h 74"/>
                <a:gd name="T4" fmla="*/ 8 w 24"/>
                <a:gd name="T5" fmla="*/ 74 h 74"/>
                <a:gd name="T6" fmla="*/ 16 w 24"/>
                <a:gd name="T7" fmla="*/ 65 h 74"/>
                <a:gd name="T8" fmla="*/ 16 w 24"/>
                <a:gd name="T9" fmla="*/ 33 h 74"/>
                <a:gd name="T10" fmla="*/ 24 w 24"/>
                <a:gd name="T11" fmla="*/ 0 h 74"/>
                <a:gd name="T12" fmla="*/ 0 60000 65536"/>
                <a:gd name="T13" fmla="*/ 0 60000 65536"/>
                <a:gd name="T14" fmla="*/ 0 60000 65536"/>
                <a:gd name="T15" fmla="*/ 0 60000 65536"/>
                <a:gd name="T16" fmla="*/ 0 60000 65536"/>
                <a:gd name="T17" fmla="*/ 0 60000 65536"/>
                <a:gd name="T18" fmla="*/ 0 w 24"/>
                <a:gd name="T19" fmla="*/ 0 h 74"/>
                <a:gd name="T20" fmla="*/ 24 w 24"/>
                <a:gd name="T21" fmla="*/ 74 h 74"/>
              </a:gdLst>
              <a:ahLst/>
              <a:cxnLst>
                <a:cxn ang="T12">
                  <a:pos x="T0" y="T1"/>
                </a:cxn>
                <a:cxn ang="T13">
                  <a:pos x="T2" y="T3"/>
                </a:cxn>
                <a:cxn ang="T14">
                  <a:pos x="T4" y="T5"/>
                </a:cxn>
                <a:cxn ang="T15">
                  <a:pos x="T6" y="T7"/>
                </a:cxn>
                <a:cxn ang="T16">
                  <a:pos x="T8" y="T9"/>
                </a:cxn>
                <a:cxn ang="T17">
                  <a:pos x="T10" y="T11"/>
                </a:cxn>
              </a:cxnLst>
              <a:rect l="T18" t="T19" r="T20" b="T21"/>
              <a:pathLst>
                <a:path w="24" h="74">
                  <a:moveTo>
                    <a:pt x="24" y="0"/>
                  </a:moveTo>
                  <a:lnTo>
                    <a:pt x="0" y="24"/>
                  </a:lnTo>
                  <a:lnTo>
                    <a:pt x="8" y="74"/>
                  </a:lnTo>
                  <a:lnTo>
                    <a:pt x="16" y="65"/>
                  </a:lnTo>
                  <a:lnTo>
                    <a:pt x="16" y="33"/>
                  </a:lnTo>
                  <a:lnTo>
                    <a:pt x="24" y="0"/>
                  </a:lnTo>
                  <a:close/>
                </a:path>
              </a:pathLst>
            </a:custGeom>
            <a:solidFill>
              <a:srgbClr val="7A99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98" name="Freeform 89"/>
            <p:cNvSpPr>
              <a:spLocks/>
            </p:cNvSpPr>
            <p:nvPr>
              <p:custDataLst>
                <p:tags r:id="rId71"/>
              </p:custDataLst>
            </p:nvPr>
          </p:nvSpPr>
          <p:spPr bwMode="auto">
            <a:xfrm>
              <a:off x="3708" y="3257"/>
              <a:ext cx="40" cy="124"/>
            </a:xfrm>
            <a:custGeom>
              <a:avLst/>
              <a:gdLst>
                <a:gd name="T0" fmla="*/ 0 w 40"/>
                <a:gd name="T1" fmla="*/ 124 h 124"/>
                <a:gd name="T2" fmla="*/ 40 w 40"/>
                <a:gd name="T3" fmla="*/ 124 h 124"/>
                <a:gd name="T4" fmla="*/ 40 w 40"/>
                <a:gd name="T5" fmla="*/ 50 h 124"/>
                <a:gd name="T6" fmla="*/ 24 w 40"/>
                <a:gd name="T7" fmla="*/ 42 h 124"/>
                <a:gd name="T8" fmla="*/ 24 w 40"/>
                <a:gd name="T9" fmla="*/ 0 h 124"/>
                <a:gd name="T10" fmla="*/ 16 w 40"/>
                <a:gd name="T11" fmla="*/ 0 h 124"/>
                <a:gd name="T12" fmla="*/ 16 w 40"/>
                <a:gd name="T13" fmla="*/ 42 h 124"/>
                <a:gd name="T14" fmla="*/ 0 w 40"/>
                <a:gd name="T15" fmla="*/ 50 h 124"/>
                <a:gd name="T16" fmla="*/ 0 w 40"/>
                <a:gd name="T17" fmla="*/ 124 h 1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124"/>
                <a:gd name="T29" fmla="*/ 40 w 40"/>
                <a:gd name="T30" fmla="*/ 124 h 1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124">
                  <a:moveTo>
                    <a:pt x="0" y="124"/>
                  </a:moveTo>
                  <a:lnTo>
                    <a:pt x="40" y="124"/>
                  </a:lnTo>
                  <a:lnTo>
                    <a:pt x="40" y="50"/>
                  </a:lnTo>
                  <a:lnTo>
                    <a:pt x="24" y="42"/>
                  </a:lnTo>
                  <a:lnTo>
                    <a:pt x="24" y="0"/>
                  </a:lnTo>
                  <a:lnTo>
                    <a:pt x="16" y="0"/>
                  </a:lnTo>
                  <a:lnTo>
                    <a:pt x="16" y="42"/>
                  </a:lnTo>
                  <a:lnTo>
                    <a:pt x="0" y="50"/>
                  </a:lnTo>
                  <a:lnTo>
                    <a:pt x="0" y="124"/>
                  </a:lnTo>
                  <a:close/>
                </a:path>
              </a:pathLst>
            </a:custGeom>
            <a:solidFill>
              <a:srgbClr val="7A99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99" name="Freeform 90"/>
            <p:cNvSpPr>
              <a:spLocks/>
            </p:cNvSpPr>
            <p:nvPr>
              <p:custDataLst>
                <p:tags r:id="rId72"/>
              </p:custDataLst>
            </p:nvPr>
          </p:nvSpPr>
          <p:spPr bwMode="auto">
            <a:xfrm>
              <a:off x="3756" y="3307"/>
              <a:ext cx="48" cy="82"/>
            </a:xfrm>
            <a:custGeom>
              <a:avLst/>
              <a:gdLst>
                <a:gd name="T0" fmla="*/ 32 w 48"/>
                <a:gd name="T1" fmla="*/ 74 h 82"/>
                <a:gd name="T2" fmla="*/ 32 w 48"/>
                <a:gd name="T3" fmla="*/ 74 h 82"/>
                <a:gd name="T4" fmla="*/ 40 w 48"/>
                <a:gd name="T5" fmla="*/ 74 h 82"/>
                <a:gd name="T6" fmla="*/ 40 w 48"/>
                <a:gd name="T7" fmla="*/ 74 h 82"/>
                <a:gd name="T8" fmla="*/ 40 w 48"/>
                <a:gd name="T9" fmla="*/ 82 h 82"/>
                <a:gd name="T10" fmla="*/ 8 w 48"/>
                <a:gd name="T11" fmla="*/ 82 h 82"/>
                <a:gd name="T12" fmla="*/ 8 w 48"/>
                <a:gd name="T13" fmla="*/ 74 h 82"/>
                <a:gd name="T14" fmla="*/ 0 w 48"/>
                <a:gd name="T15" fmla="*/ 74 h 82"/>
                <a:gd name="T16" fmla="*/ 8 w 48"/>
                <a:gd name="T17" fmla="*/ 74 h 82"/>
                <a:gd name="T18" fmla="*/ 8 w 48"/>
                <a:gd name="T19" fmla="*/ 74 h 82"/>
                <a:gd name="T20" fmla="*/ 8 w 48"/>
                <a:gd name="T21" fmla="*/ 74 h 82"/>
                <a:gd name="T22" fmla="*/ 16 w 48"/>
                <a:gd name="T23" fmla="*/ 74 h 82"/>
                <a:gd name="T24" fmla="*/ 24 w 48"/>
                <a:gd name="T25" fmla="*/ 74 h 82"/>
                <a:gd name="T26" fmla="*/ 24 w 48"/>
                <a:gd name="T27" fmla="*/ 33 h 82"/>
                <a:gd name="T28" fmla="*/ 16 w 48"/>
                <a:gd name="T29" fmla="*/ 33 h 82"/>
                <a:gd name="T30" fmla="*/ 16 w 48"/>
                <a:gd name="T31" fmla="*/ 24 h 82"/>
                <a:gd name="T32" fmla="*/ 8 w 48"/>
                <a:gd name="T33" fmla="*/ 24 h 82"/>
                <a:gd name="T34" fmla="*/ 8 w 48"/>
                <a:gd name="T35" fmla="*/ 16 h 82"/>
                <a:gd name="T36" fmla="*/ 8 w 48"/>
                <a:gd name="T37" fmla="*/ 16 h 82"/>
                <a:gd name="T38" fmla="*/ 8 w 48"/>
                <a:gd name="T39" fmla="*/ 8 h 82"/>
                <a:gd name="T40" fmla="*/ 0 w 48"/>
                <a:gd name="T41" fmla="*/ 8 h 82"/>
                <a:gd name="T42" fmla="*/ 0 w 48"/>
                <a:gd name="T43" fmla="*/ 0 h 82"/>
                <a:gd name="T44" fmla="*/ 48 w 48"/>
                <a:gd name="T45" fmla="*/ 0 h 82"/>
                <a:gd name="T46" fmla="*/ 48 w 48"/>
                <a:gd name="T47" fmla="*/ 8 h 82"/>
                <a:gd name="T48" fmla="*/ 40 w 48"/>
                <a:gd name="T49" fmla="*/ 8 h 82"/>
                <a:gd name="T50" fmla="*/ 40 w 48"/>
                <a:gd name="T51" fmla="*/ 16 h 82"/>
                <a:gd name="T52" fmla="*/ 40 w 48"/>
                <a:gd name="T53" fmla="*/ 24 h 82"/>
                <a:gd name="T54" fmla="*/ 40 w 48"/>
                <a:gd name="T55" fmla="*/ 24 h 82"/>
                <a:gd name="T56" fmla="*/ 32 w 48"/>
                <a:gd name="T57" fmla="*/ 24 h 82"/>
                <a:gd name="T58" fmla="*/ 32 w 48"/>
                <a:gd name="T59" fmla="*/ 33 h 82"/>
                <a:gd name="T60" fmla="*/ 32 w 48"/>
                <a:gd name="T61" fmla="*/ 33 h 82"/>
                <a:gd name="T62" fmla="*/ 32 w 48"/>
                <a:gd name="T63" fmla="*/ 74 h 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8"/>
                <a:gd name="T97" fmla="*/ 0 h 82"/>
                <a:gd name="T98" fmla="*/ 48 w 48"/>
                <a:gd name="T99" fmla="*/ 82 h 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8" h="82">
                  <a:moveTo>
                    <a:pt x="32" y="74"/>
                  </a:moveTo>
                  <a:lnTo>
                    <a:pt x="32" y="74"/>
                  </a:lnTo>
                  <a:lnTo>
                    <a:pt x="40" y="74"/>
                  </a:lnTo>
                  <a:lnTo>
                    <a:pt x="40" y="82"/>
                  </a:lnTo>
                  <a:lnTo>
                    <a:pt x="8" y="82"/>
                  </a:lnTo>
                  <a:lnTo>
                    <a:pt x="8" y="74"/>
                  </a:lnTo>
                  <a:lnTo>
                    <a:pt x="0" y="74"/>
                  </a:lnTo>
                  <a:lnTo>
                    <a:pt x="8" y="74"/>
                  </a:lnTo>
                  <a:lnTo>
                    <a:pt x="16" y="74"/>
                  </a:lnTo>
                  <a:lnTo>
                    <a:pt x="24" y="74"/>
                  </a:lnTo>
                  <a:lnTo>
                    <a:pt x="24" y="33"/>
                  </a:lnTo>
                  <a:lnTo>
                    <a:pt x="16" y="33"/>
                  </a:lnTo>
                  <a:lnTo>
                    <a:pt x="16" y="24"/>
                  </a:lnTo>
                  <a:lnTo>
                    <a:pt x="8" y="24"/>
                  </a:lnTo>
                  <a:lnTo>
                    <a:pt x="8" y="16"/>
                  </a:lnTo>
                  <a:lnTo>
                    <a:pt x="8" y="8"/>
                  </a:lnTo>
                  <a:lnTo>
                    <a:pt x="0" y="8"/>
                  </a:lnTo>
                  <a:lnTo>
                    <a:pt x="0" y="0"/>
                  </a:lnTo>
                  <a:lnTo>
                    <a:pt x="48" y="0"/>
                  </a:lnTo>
                  <a:lnTo>
                    <a:pt x="48" y="8"/>
                  </a:lnTo>
                  <a:lnTo>
                    <a:pt x="40" y="8"/>
                  </a:lnTo>
                  <a:lnTo>
                    <a:pt x="40" y="16"/>
                  </a:lnTo>
                  <a:lnTo>
                    <a:pt x="40" y="24"/>
                  </a:lnTo>
                  <a:lnTo>
                    <a:pt x="32" y="24"/>
                  </a:lnTo>
                  <a:lnTo>
                    <a:pt x="32" y="33"/>
                  </a:lnTo>
                  <a:lnTo>
                    <a:pt x="32" y="74"/>
                  </a:lnTo>
                  <a:close/>
                </a:path>
              </a:pathLst>
            </a:custGeom>
            <a:solidFill>
              <a:srgbClr val="7A99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800" name="Freeform 91"/>
            <p:cNvSpPr>
              <a:spLocks/>
            </p:cNvSpPr>
            <p:nvPr>
              <p:custDataLst>
                <p:tags r:id="rId73"/>
              </p:custDataLst>
            </p:nvPr>
          </p:nvSpPr>
          <p:spPr bwMode="auto">
            <a:xfrm>
              <a:off x="3692" y="3488"/>
              <a:ext cx="295" cy="205"/>
            </a:xfrm>
            <a:custGeom>
              <a:avLst/>
              <a:gdLst>
                <a:gd name="T0" fmla="*/ 0 w 295"/>
                <a:gd name="T1" fmla="*/ 0 h 205"/>
                <a:gd name="T2" fmla="*/ 0 w 295"/>
                <a:gd name="T3" fmla="*/ 156 h 205"/>
                <a:gd name="T4" fmla="*/ 168 w 295"/>
                <a:gd name="T5" fmla="*/ 205 h 205"/>
                <a:gd name="T6" fmla="*/ 295 w 295"/>
                <a:gd name="T7" fmla="*/ 156 h 205"/>
                <a:gd name="T8" fmla="*/ 295 w 295"/>
                <a:gd name="T9" fmla="*/ 0 h 205"/>
                <a:gd name="T10" fmla="*/ 168 w 295"/>
                <a:gd name="T11" fmla="*/ 41 h 205"/>
                <a:gd name="T12" fmla="*/ 0 w 295"/>
                <a:gd name="T13" fmla="*/ 0 h 205"/>
                <a:gd name="T14" fmla="*/ 0 60000 65536"/>
                <a:gd name="T15" fmla="*/ 0 60000 65536"/>
                <a:gd name="T16" fmla="*/ 0 60000 65536"/>
                <a:gd name="T17" fmla="*/ 0 60000 65536"/>
                <a:gd name="T18" fmla="*/ 0 60000 65536"/>
                <a:gd name="T19" fmla="*/ 0 60000 65536"/>
                <a:gd name="T20" fmla="*/ 0 60000 65536"/>
                <a:gd name="T21" fmla="*/ 0 w 295"/>
                <a:gd name="T22" fmla="*/ 0 h 205"/>
                <a:gd name="T23" fmla="*/ 295 w 295"/>
                <a:gd name="T24" fmla="*/ 205 h 2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5" h="205">
                  <a:moveTo>
                    <a:pt x="0" y="0"/>
                  </a:moveTo>
                  <a:lnTo>
                    <a:pt x="0" y="156"/>
                  </a:lnTo>
                  <a:lnTo>
                    <a:pt x="168" y="205"/>
                  </a:lnTo>
                  <a:lnTo>
                    <a:pt x="295" y="156"/>
                  </a:lnTo>
                  <a:lnTo>
                    <a:pt x="295" y="0"/>
                  </a:lnTo>
                  <a:lnTo>
                    <a:pt x="168" y="41"/>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801" name="Freeform 92"/>
            <p:cNvSpPr>
              <a:spLocks/>
            </p:cNvSpPr>
            <p:nvPr>
              <p:custDataLst>
                <p:tags r:id="rId74"/>
              </p:custDataLst>
            </p:nvPr>
          </p:nvSpPr>
          <p:spPr bwMode="auto">
            <a:xfrm>
              <a:off x="3708" y="3447"/>
              <a:ext cx="279" cy="74"/>
            </a:xfrm>
            <a:custGeom>
              <a:avLst/>
              <a:gdLst>
                <a:gd name="T0" fmla="*/ 0 w 279"/>
                <a:gd name="T1" fmla="*/ 41 h 74"/>
                <a:gd name="T2" fmla="*/ 152 w 279"/>
                <a:gd name="T3" fmla="*/ 74 h 74"/>
                <a:gd name="T4" fmla="*/ 279 w 279"/>
                <a:gd name="T5" fmla="*/ 32 h 74"/>
                <a:gd name="T6" fmla="*/ 128 w 279"/>
                <a:gd name="T7" fmla="*/ 0 h 74"/>
                <a:gd name="T8" fmla="*/ 0 w 279"/>
                <a:gd name="T9" fmla="*/ 41 h 74"/>
                <a:gd name="T10" fmla="*/ 0 60000 65536"/>
                <a:gd name="T11" fmla="*/ 0 60000 65536"/>
                <a:gd name="T12" fmla="*/ 0 60000 65536"/>
                <a:gd name="T13" fmla="*/ 0 60000 65536"/>
                <a:gd name="T14" fmla="*/ 0 60000 65536"/>
                <a:gd name="T15" fmla="*/ 0 w 279"/>
                <a:gd name="T16" fmla="*/ 0 h 74"/>
                <a:gd name="T17" fmla="*/ 279 w 279"/>
                <a:gd name="T18" fmla="*/ 74 h 74"/>
              </a:gdLst>
              <a:ahLst/>
              <a:cxnLst>
                <a:cxn ang="T10">
                  <a:pos x="T0" y="T1"/>
                </a:cxn>
                <a:cxn ang="T11">
                  <a:pos x="T2" y="T3"/>
                </a:cxn>
                <a:cxn ang="T12">
                  <a:pos x="T4" y="T5"/>
                </a:cxn>
                <a:cxn ang="T13">
                  <a:pos x="T6" y="T7"/>
                </a:cxn>
                <a:cxn ang="T14">
                  <a:pos x="T8" y="T9"/>
                </a:cxn>
              </a:cxnLst>
              <a:rect l="T15" t="T16" r="T17" b="T18"/>
              <a:pathLst>
                <a:path w="279" h="74">
                  <a:moveTo>
                    <a:pt x="0" y="41"/>
                  </a:moveTo>
                  <a:lnTo>
                    <a:pt x="152" y="74"/>
                  </a:lnTo>
                  <a:lnTo>
                    <a:pt x="279" y="32"/>
                  </a:lnTo>
                  <a:lnTo>
                    <a:pt x="128" y="0"/>
                  </a:lnTo>
                  <a:lnTo>
                    <a:pt x="0" y="41"/>
                  </a:lnTo>
                  <a:close/>
                </a:path>
              </a:pathLst>
            </a:custGeom>
            <a:solidFill>
              <a:srgbClr val="7A99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802" name="Freeform 93"/>
            <p:cNvSpPr>
              <a:spLocks/>
            </p:cNvSpPr>
            <p:nvPr>
              <p:custDataLst>
                <p:tags r:id="rId75"/>
              </p:custDataLst>
            </p:nvPr>
          </p:nvSpPr>
          <p:spPr bwMode="auto">
            <a:xfrm>
              <a:off x="3716" y="3545"/>
              <a:ext cx="16" cy="74"/>
            </a:xfrm>
            <a:custGeom>
              <a:avLst/>
              <a:gdLst>
                <a:gd name="T0" fmla="*/ 0 w 16"/>
                <a:gd name="T1" fmla="*/ 0 h 74"/>
                <a:gd name="T2" fmla="*/ 0 w 16"/>
                <a:gd name="T3" fmla="*/ 74 h 74"/>
                <a:gd name="T4" fmla="*/ 16 w 16"/>
                <a:gd name="T5" fmla="*/ 41 h 74"/>
                <a:gd name="T6" fmla="*/ 0 w 16"/>
                <a:gd name="T7" fmla="*/ 0 h 74"/>
                <a:gd name="T8" fmla="*/ 0 60000 65536"/>
                <a:gd name="T9" fmla="*/ 0 60000 65536"/>
                <a:gd name="T10" fmla="*/ 0 60000 65536"/>
                <a:gd name="T11" fmla="*/ 0 60000 65536"/>
                <a:gd name="T12" fmla="*/ 0 w 16"/>
                <a:gd name="T13" fmla="*/ 0 h 74"/>
                <a:gd name="T14" fmla="*/ 16 w 16"/>
                <a:gd name="T15" fmla="*/ 74 h 74"/>
              </a:gdLst>
              <a:ahLst/>
              <a:cxnLst>
                <a:cxn ang="T8">
                  <a:pos x="T0" y="T1"/>
                </a:cxn>
                <a:cxn ang="T9">
                  <a:pos x="T2" y="T3"/>
                </a:cxn>
                <a:cxn ang="T10">
                  <a:pos x="T4" y="T5"/>
                </a:cxn>
                <a:cxn ang="T11">
                  <a:pos x="T6" y="T7"/>
                </a:cxn>
              </a:cxnLst>
              <a:rect l="T12" t="T13" r="T14" b="T15"/>
              <a:pathLst>
                <a:path w="16" h="74">
                  <a:moveTo>
                    <a:pt x="0" y="0"/>
                  </a:moveTo>
                  <a:lnTo>
                    <a:pt x="0" y="74"/>
                  </a:lnTo>
                  <a:lnTo>
                    <a:pt x="16" y="41"/>
                  </a:lnTo>
                  <a:lnTo>
                    <a:pt x="0" y="0"/>
                  </a:lnTo>
                  <a:close/>
                </a:path>
              </a:pathLst>
            </a:cu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803" name="Freeform 94"/>
            <p:cNvSpPr>
              <a:spLocks/>
            </p:cNvSpPr>
            <p:nvPr>
              <p:custDataLst>
                <p:tags r:id="rId76"/>
              </p:custDataLst>
            </p:nvPr>
          </p:nvSpPr>
          <p:spPr bwMode="auto">
            <a:xfrm>
              <a:off x="3724" y="3512"/>
              <a:ext cx="120" cy="74"/>
            </a:xfrm>
            <a:custGeom>
              <a:avLst/>
              <a:gdLst>
                <a:gd name="T0" fmla="*/ 0 w 120"/>
                <a:gd name="T1" fmla="*/ 0 h 74"/>
                <a:gd name="T2" fmla="*/ 24 w 120"/>
                <a:gd name="T3" fmla="*/ 66 h 74"/>
                <a:gd name="T4" fmla="*/ 40 w 120"/>
                <a:gd name="T5" fmla="*/ 50 h 74"/>
                <a:gd name="T6" fmla="*/ 80 w 120"/>
                <a:gd name="T7" fmla="*/ 58 h 74"/>
                <a:gd name="T8" fmla="*/ 88 w 120"/>
                <a:gd name="T9" fmla="*/ 74 h 74"/>
                <a:gd name="T10" fmla="*/ 120 w 120"/>
                <a:gd name="T11" fmla="*/ 33 h 74"/>
                <a:gd name="T12" fmla="*/ 0 w 120"/>
                <a:gd name="T13" fmla="*/ 0 h 74"/>
                <a:gd name="T14" fmla="*/ 0 60000 65536"/>
                <a:gd name="T15" fmla="*/ 0 60000 65536"/>
                <a:gd name="T16" fmla="*/ 0 60000 65536"/>
                <a:gd name="T17" fmla="*/ 0 60000 65536"/>
                <a:gd name="T18" fmla="*/ 0 60000 65536"/>
                <a:gd name="T19" fmla="*/ 0 60000 65536"/>
                <a:gd name="T20" fmla="*/ 0 60000 65536"/>
                <a:gd name="T21" fmla="*/ 0 w 120"/>
                <a:gd name="T22" fmla="*/ 0 h 74"/>
                <a:gd name="T23" fmla="*/ 120 w 120"/>
                <a:gd name="T24" fmla="*/ 74 h 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 h="74">
                  <a:moveTo>
                    <a:pt x="0" y="0"/>
                  </a:moveTo>
                  <a:lnTo>
                    <a:pt x="24" y="66"/>
                  </a:lnTo>
                  <a:lnTo>
                    <a:pt x="40" y="50"/>
                  </a:lnTo>
                  <a:lnTo>
                    <a:pt x="80" y="58"/>
                  </a:lnTo>
                  <a:lnTo>
                    <a:pt x="88" y="74"/>
                  </a:lnTo>
                  <a:lnTo>
                    <a:pt x="120" y="33"/>
                  </a:lnTo>
                  <a:lnTo>
                    <a:pt x="0" y="0"/>
                  </a:lnTo>
                  <a:close/>
                </a:path>
              </a:pathLst>
            </a:cu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804" name="Freeform 95"/>
            <p:cNvSpPr>
              <a:spLocks/>
            </p:cNvSpPr>
            <p:nvPr>
              <p:custDataLst>
                <p:tags r:id="rId77"/>
              </p:custDataLst>
            </p:nvPr>
          </p:nvSpPr>
          <p:spPr bwMode="auto">
            <a:xfrm>
              <a:off x="3724" y="3586"/>
              <a:ext cx="112" cy="83"/>
            </a:xfrm>
            <a:custGeom>
              <a:avLst/>
              <a:gdLst>
                <a:gd name="T0" fmla="*/ 0 w 112"/>
                <a:gd name="T1" fmla="*/ 58 h 83"/>
                <a:gd name="T2" fmla="*/ 48 w 112"/>
                <a:gd name="T3" fmla="*/ 0 h 83"/>
                <a:gd name="T4" fmla="*/ 64 w 112"/>
                <a:gd name="T5" fmla="*/ 0 h 83"/>
                <a:gd name="T6" fmla="*/ 112 w 112"/>
                <a:gd name="T7" fmla="*/ 83 h 83"/>
                <a:gd name="T8" fmla="*/ 0 w 112"/>
                <a:gd name="T9" fmla="*/ 58 h 83"/>
                <a:gd name="T10" fmla="*/ 0 60000 65536"/>
                <a:gd name="T11" fmla="*/ 0 60000 65536"/>
                <a:gd name="T12" fmla="*/ 0 60000 65536"/>
                <a:gd name="T13" fmla="*/ 0 60000 65536"/>
                <a:gd name="T14" fmla="*/ 0 60000 65536"/>
                <a:gd name="T15" fmla="*/ 0 w 112"/>
                <a:gd name="T16" fmla="*/ 0 h 83"/>
                <a:gd name="T17" fmla="*/ 112 w 112"/>
                <a:gd name="T18" fmla="*/ 83 h 83"/>
              </a:gdLst>
              <a:ahLst/>
              <a:cxnLst>
                <a:cxn ang="T10">
                  <a:pos x="T0" y="T1"/>
                </a:cxn>
                <a:cxn ang="T11">
                  <a:pos x="T2" y="T3"/>
                </a:cxn>
                <a:cxn ang="T12">
                  <a:pos x="T4" y="T5"/>
                </a:cxn>
                <a:cxn ang="T13">
                  <a:pos x="T6" y="T7"/>
                </a:cxn>
                <a:cxn ang="T14">
                  <a:pos x="T8" y="T9"/>
                </a:cxn>
              </a:cxnLst>
              <a:rect l="T15" t="T16" r="T17" b="T18"/>
              <a:pathLst>
                <a:path w="112" h="83">
                  <a:moveTo>
                    <a:pt x="0" y="58"/>
                  </a:moveTo>
                  <a:lnTo>
                    <a:pt x="48" y="0"/>
                  </a:lnTo>
                  <a:lnTo>
                    <a:pt x="64" y="0"/>
                  </a:lnTo>
                  <a:lnTo>
                    <a:pt x="112" y="83"/>
                  </a:lnTo>
                  <a:lnTo>
                    <a:pt x="0" y="58"/>
                  </a:lnTo>
                  <a:close/>
                </a:path>
              </a:pathLst>
            </a:cu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805" name="Freeform 96"/>
            <p:cNvSpPr>
              <a:spLocks/>
            </p:cNvSpPr>
            <p:nvPr>
              <p:custDataLst>
                <p:tags r:id="rId78"/>
              </p:custDataLst>
            </p:nvPr>
          </p:nvSpPr>
          <p:spPr bwMode="auto">
            <a:xfrm>
              <a:off x="3828" y="3570"/>
              <a:ext cx="24" cy="82"/>
            </a:xfrm>
            <a:custGeom>
              <a:avLst/>
              <a:gdLst>
                <a:gd name="T0" fmla="*/ 0 w 24"/>
                <a:gd name="T1" fmla="*/ 33 h 82"/>
                <a:gd name="T2" fmla="*/ 24 w 24"/>
                <a:gd name="T3" fmla="*/ 82 h 82"/>
                <a:gd name="T4" fmla="*/ 24 w 24"/>
                <a:gd name="T5" fmla="*/ 0 h 82"/>
                <a:gd name="T6" fmla="*/ 0 w 24"/>
                <a:gd name="T7" fmla="*/ 33 h 82"/>
                <a:gd name="T8" fmla="*/ 0 60000 65536"/>
                <a:gd name="T9" fmla="*/ 0 60000 65536"/>
                <a:gd name="T10" fmla="*/ 0 60000 65536"/>
                <a:gd name="T11" fmla="*/ 0 60000 65536"/>
                <a:gd name="T12" fmla="*/ 0 w 24"/>
                <a:gd name="T13" fmla="*/ 0 h 82"/>
                <a:gd name="T14" fmla="*/ 24 w 24"/>
                <a:gd name="T15" fmla="*/ 82 h 82"/>
              </a:gdLst>
              <a:ahLst/>
              <a:cxnLst>
                <a:cxn ang="T8">
                  <a:pos x="T0" y="T1"/>
                </a:cxn>
                <a:cxn ang="T9">
                  <a:pos x="T2" y="T3"/>
                </a:cxn>
                <a:cxn ang="T10">
                  <a:pos x="T4" y="T5"/>
                </a:cxn>
                <a:cxn ang="T11">
                  <a:pos x="T6" y="T7"/>
                </a:cxn>
              </a:cxnLst>
              <a:rect l="T12" t="T13" r="T14" b="T15"/>
              <a:pathLst>
                <a:path w="24" h="82">
                  <a:moveTo>
                    <a:pt x="0" y="33"/>
                  </a:moveTo>
                  <a:lnTo>
                    <a:pt x="24" y="82"/>
                  </a:lnTo>
                  <a:lnTo>
                    <a:pt x="24" y="0"/>
                  </a:lnTo>
                  <a:lnTo>
                    <a:pt x="0" y="33"/>
                  </a:lnTo>
                  <a:close/>
                </a:path>
              </a:pathLst>
            </a:cu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806" name="Freeform 97"/>
            <p:cNvSpPr>
              <a:spLocks/>
            </p:cNvSpPr>
            <p:nvPr>
              <p:custDataLst>
                <p:tags r:id="rId79"/>
              </p:custDataLst>
            </p:nvPr>
          </p:nvSpPr>
          <p:spPr bwMode="auto">
            <a:xfrm>
              <a:off x="3867" y="3512"/>
              <a:ext cx="104" cy="165"/>
            </a:xfrm>
            <a:custGeom>
              <a:avLst/>
              <a:gdLst>
                <a:gd name="T0" fmla="*/ 0 w 104"/>
                <a:gd name="T1" fmla="*/ 33 h 165"/>
                <a:gd name="T2" fmla="*/ 8 w 104"/>
                <a:gd name="T3" fmla="*/ 165 h 165"/>
                <a:gd name="T4" fmla="*/ 104 w 104"/>
                <a:gd name="T5" fmla="*/ 132 h 165"/>
                <a:gd name="T6" fmla="*/ 104 w 104"/>
                <a:gd name="T7" fmla="*/ 0 h 165"/>
                <a:gd name="T8" fmla="*/ 0 w 104"/>
                <a:gd name="T9" fmla="*/ 33 h 165"/>
                <a:gd name="T10" fmla="*/ 0 60000 65536"/>
                <a:gd name="T11" fmla="*/ 0 60000 65536"/>
                <a:gd name="T12" fmla="*/ 0 60000 65536"/>
                <a:gd name="T13" fmla="*/ 0 60000 65536"/>
                <a:gd name="T14" fmla="*/ 0 60000 65536"/>
                <a:gd name="T15" fmla="*/ 0 w 104"/>
                <a:gd name="T16" fmla="*/ 0 h 165"/>
                <a:gd name="T17" fmla="*/ 104 w 104"/>
                <a:gd name="T18" fmla="*/ 165 h 165"/>
              </a:gdLst>
              <a:ahLst/>
              <a:cxnLst>
                <a:cxn ang="T10">
                  <a:pos x="T0" y="T1"/>
                </a:cxn>
                <a:cxn ang="T11">
                  <a:pos x="T2" y="T3"/>
                </a:cxn>
                <a:cxn ang="T12">
                  <a:pos x="T4" y="T5"/>
                </a:cxn>
                <a:cxn ang="T13">
                  <a:pos x="T6" y="T7"/>
                </a:cxn>
                <a:cxn ang="T14">
                  <a:pos x="T8" y="T9"/>
                </a:cxn>
              </a:cxnLst>
              <a:rect l="T15" t="T16" r="T17" b="T18"/>
              <a:pathLst>
                <a:path w="104" h="165">
                  <a:moveTo>
                    <a:pt x="0" y="33"/>
                  </a:moveTo>
                  <a:lnTo>
                    <a:pt x="8" y="165"/>
                  </a:lnTo>
                  <a:lnTo>
                    <a:pt x="104" y="132"/>
                  </a:lnTo>
                  <a:lnTo>
                    <a:pt x="104" y="0"/>
                  </a:lnTo>
                  <a:lnTo>
                    <a:pt x="0" y="33"/>
                  </a:lnTo>
                  <a:close/>
                </a:path>
              </a:pathLst>
            </a:custGeom>
            <a:solidFill>
              <a:srgbClr val="BFF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807" name="Freeform 98"/>
            <p:cNvSpPr>
              <a:spLocks/>
            </p:cNvSpPr>
            <p:nvPr>
              <p:custDataLst>
                <p:tags r:id="rId80"/>
              </p:custDataLst>
            </p:nvPr>
          </p:nvSpPr>
          <p:spPr bwMode="auto">
            <a:xfrm>
              <a:off x="2435" y="2780"/>
              <a:ext cx="414" cy="379"/>
            </a:xfrm>
            <a:custGeom>
              <a:avLst/>
              <a:gdLst>
                <a:gd name="T0" fmla="*/ 0 w 52"/>
                <a:gd name="T1" fmla="*/ 2147483647 h 46"/>
                <a:gd name="T2" fmla="*/ 0 w 52"/>
                <a:gd name="T3" fmla="*/ 2147483647 h 46"/>
                <a:gd name="T4" fmla="*/ 2147483647 w 52"/>
                <a:gd name="T5" fmla="*/ 2147483647 h 46"/>
                <a:gd name="T6" fmla="*/ 2147483647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46"/>
                  </a:moveTo>
                  <a:lnTo>
                    <a:pt x="0" y="18"/>
                  </a:lnTo>
                  <a:lnTo>
                    <a:pt x="52" y="18"/>
                  </a:lnTo>
                  <a:lnTo>
                    <a:pt x="52" y="0"/>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808" name="Freeform 99"/>
            <p:cNvSpPr>
              <a:spLocks/>
            </p:cNvSpPr>
            <p:nvPr>
              <p:custDataLst>
                <p:tags r:id="rId81"/>
              </p:custDataLst>
            </p:nvPr>
          </p:nvSpPr>
          <p:spPr bwMode="auto">
            <a:xfrm>
              <a:off x="2801" y="2780"/>
              <a:ext cx="95" cy="33"/>
            </a:xfrm>
            <a:custGeom>
              <a:avLst/>
              <a:gdLst>
                <a:gd name="T0" fmla="*/ 95 w 95"/>
                <a:gd name="T1" fmla="*/ 33 h 33"/>
                <a:gd name="T2" fmla="*/ 48 w 95"/>
                <a:gd name="T3" fmla="*/ 0 h 33"/>
                <a:gd name="T4" fmla="*/ 0 w 95"/>
                <a:gd name="T5" fmla="*/ 33 h 33"/>
                <a:gd name="T6" fmla="*/ 0 60000 65536"/>
                <a:gd name="T7" fmla="*/ 0 60000 65536"/>
                <a:gd name="T8" fmla="*/ 0 60000 65536"/>
                <a:gd name="T9" fmla="*/ 0 w 95"/>
                <a:gd name="T10" fmla="*/ 0 h 33"/>
                <a:gd name="T11" fmla="*/ 95 w 95"/>
                <a:gd name="T12" fmla="*/ 33 h 33"/>
              </a:gdLst>
              <a:ahLst/>
              <a:cxnLst>
                <a:cxn ang="T6">
                  <a:pos x="T0" y="T1"/>
                </a:cxn>
                <a:cxn ang="T7">
                  <a:pos x="T2" y="T3"/>
                </a:cxn>
                <a:cxn ang="T8">
                  <a:pos x="T4" y="T5"/>
                </a:cxn>
              </a:cxnLst>
              <a:rect l="T9" t="T10" r="T11" b="T12"/>
              <a:pathLst>
                <a:path w="95" h="33">
                  <a:moveTo>
                    <a:pt x="95" y="33"/>
                  </a:moveTo>
                  <a:lnTo>
                    <a:pt x="48" y="0"/>
                  </a:lnTo>
                  <a:lnTo>
                    <a:pt x="0" y="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809" name="Freeform 100"/>
            <p:cNvSpPr>
              <a:spLocks/>
            </p:cNvSpPr>
            <p:nvPr>
              <p:custDataLst>
                <p:tags r:id="rId82"/>
              </p:custDataLst>
            </p:nvPr>
          </p:nvSpPr>
          <p:spPr bwMode="auto">
            <a:xfrm>
              <a:off x="3151" y="2780"/>
              <a:ext cx="589" cy="387"/>
            </a:xfrm>
            <a:custGeom>
              <a:avLst/>
              <a:gdLst>
                <a:gd name="T0" fmla="*/ 0 w 74"/>
                <a:gd name="T1" fmla="*/ 0 h 47"/>
                <a:gd name="T2" fmla="*/ 0 w 74"/>
                <a:gd name="T3" fmla="*/ 2147483647 h 47"/>
                <a:gd name="T4" fmla="*/ 2147483647 w 74"/>
                <a:gd name="T5" fmla="*/ 2147483647 h 47"/>
                <a:gd name="T6" fmla="*/ 2147483647 w 74"/>
                <a:gd name="T7" fmla="*/ 2147483647 h 47"/>
                <a:gd name="T8" fmla="*/ 0 60000 65536"/>
                <a:gd name="T9" fmla="*/ 0 60000 65536"/>
                <a:gd name="T10" fmla="*/ 0 60000 65536"/>
                <a:gd name="T11" fmla="*/ 0 60000 65536"/>
                <a:gd name="T12" fmla="*/ 0 w 74"/>
                <a:gd name="T13" fmla="*/ 0 h 47"/>
                <a:gd name="T14" fmla="*/ 74 w 74"/>
                <a:gd name="T15" fmla="*/ 47 h 47"/>
              </a:gdLst>
              <a:ahLst/>
              <a:cxnLst>
                <a:cxn ang="T8">
                  <a:pos x="T0" y="T1"/>
                </a:cxn>
                <a:cxn ang="T9">
                  <a:pos x="T2" y="T3"/>
                </a:cxn>
                <a:cxn ang="T10">
                  <a:pos x="T4" y="T5"/>
                </a:cxn>
                <a:cxn ang="T11">
                  <a:pos x="T6" y="T7"/>
                </a:cxn>
              </a:cxnLst>
              <a:rect l="T12" t="T13" r="T14" b="T15"/>
              <a:pathLst>
                <a:path w="74" h="47">
                  <a:moveTo>
                    <a:pt x="0" y="0"/>
                  </a:moveTo>
                  <a:lnTo>
                    <a:pt x="0" y="18"/>
                  </a:lnTo>
                  <a:lnTo>
                    <a:pt x="74" y="18"/>
                  </a:lnTo>
                  <a:lnTo>
                    <a:pt x="74" y="47"/>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810" name="Freeform 101"/>
            <p:cNvSpPr>
              <a:spLocks/>
            </p:cNvSpPr>
            <p:nvPr>
              <p:custDataLst>
                <p:tags r:id="rId83"/>
              </p:custDataLst>
            </p:nvPr>
          </p:nvSpPr>
          <p:spPr bwMode="auto">
            <a:xfrm>
              <a:off x="3700" y="3126"/>
              <a:ext cx="96" cy="41"/>
            </a:xfrm>
            <a:custGeom>
              <a:avLst/>
              <a:gdLst>
                <a:gd name="T0" fmla="*/ 0 w 96"/>
                <a:gd name="T1" fmla="*/ 0 h 41"/>
                <a:gd name="T2" fmla="*/ 40 w 96"/>
                <a:gd name="T3" fmla="*/ 41 h 41"/>
                <a:gd name="T4" fmla="*/ 96 w 96"/>
                <a:gd name="T5" fmla="*/ 0 h 41"/>
                <a:gd name="T6" fmla="*/ 0 60000 65536"/>
                <a:gd name="T7" fmla="*/ 0 60000 65536"/>
                <a:gd name="T8" fmla="*/ 0 60000 65536"/>
                <a:gd name="T9" fmla="*/ 0 w 96"/>
                <a:gd name="T10" fmla="*/ 0 h 41"/>
                <a:gd name="T11" fmla="*/ 96 w 96"/>
                <a:gd name="T12" fmla="*/ 41 h 41"/>
              </a:gdLst>
              <a:ahLst/>
              <a:cxnLst>
                <a:cxn ang="T6">
                  <a:pos x="T0" y="T1"/>
                </a:cxn>
                <a:cxn ang="T7">
                  <a:pos x="T2" y="T3"/>
                </a:cxn>
                <a:cxn ang="T8">
                  <a:pos x="T4" y="T5"/>
                </a:cxn>
              </a:cxnLst>
              <a:rect l="T9" t="T10" r="T11" b="T12"/>
              <a:pathLst>
                <a:path w="96" h="41">
                  <a:moveTo>
                    <a:pt x="0" y="0"/>
                  </a:moveTo>
                  <a:lnTo>
                    <a:pt x="40" y="41"/>
                  </a:lnTo>
                  <a:lnTo>
                    <a:pt x="96" y="0"/>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811" name="Freeform 102"/>
            <p:cNvSpPr>
              <a:spLocks/>
            </p:cNvSpPr>
            <p:nvPr>
              <p:custDataLst>
                <p:tags r:id="rId84"/>
              </p:custDataLst>
            </p:nvPr>
          </p:nvSpPr>
          <p:spPr bwMode="auto">
            <a:xfrm>
              <a:off x="3151" y="1662"/>
              <a:ext cx="589" cy="362"/>
            </a:xfrm>
            <a:custGeom>
              <a:avLst/>
              <a:gdLst>
                <a:gd name="T0" fmla="*/ 2147483647 w 74"/>
                <a:gd name="T1" fmla="*/ 0 h 44"/>
                <a:gd name="T2" fmla="*/ 2147483647 w 74"/>
                <a:gd name="T3" fmla="*/ 2147483647 h 44"/>
                <a:gd name="T4" fmla="*/ 0 w 74"/>
                <a:gd name="T5" fmla="*/ 2147483647 h 44"/>
                <a:gd name="T6" fmla="*/ 0 w 74"/>
                <a:gd name="T7" fmla="*/ 2147483647 h 44"/>
                <a:gd name="T8" fmla="*/ 0 60000 65536"/>
                <a:gd name="T9" fmla="*/ 0 60000 65536"/>
                <a:gd name="T10" fmla="*/ 0 60000 65536"/>
                <a:gd name="T11" fmla="*/ 0 60000 65536"/>
                <a:gd name="T12" fmla="*/ 0 w 74"/>
                <a:gd name="T13" fmla="*/ 0 h 44"/>
                <a:gd name="T14" fmla="*/ 74 w 74"/>
                <a:gd name="T15" fmla="*/ 44 h 44"/>
              </a:gdLst>
              <a:ahLst/>
              <a:cxnLst>
                <a:cxn ang="T8">
                  <a:pos x="T0" y="T1"/>
                </a:cxn>
                <a:cxn ang="T9">
                  <a:pos x="T2" y="T3"/>
                </a:cxn>
                <a:cxn ang="T10">
                  <a:pos x="T4" y="T5"/>
                </a:cxn>
                <a:cxn ang="T11">
                  <a:pos x="T6" y="T7"/>
                </a:cxn>
              </a:cxnLst>
              <a:rect l="T12" t="T13" r="T14" b="T15"/>
              <a:pathLst>
                <a:path w="74" h="44">
                  <a:moveTo>
                    <a:pt x="74" y="0"/>
                  </a:moveTo>
                  <a:lnTo>
                    <a:pt x="74" y="26"/>
                  </a:lnTo>
                  <a:lnTo>
                    <a:pt x="0" y="26"/>
                  </a:lnTo>
                  <a:lnTo>
                    <a:pt x="0" y="44"/>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0726" name="Rectangle 103"/>
          <p:cNvSpPr>
            <a:spLocks noGrp="1" noChangeArrowheads="1"/>
          </p:cNvSpPr>
          <p:nvPr>
            <p:ph type="title"/>
          </p:nvPr>
        </p:nvSpPr>
        <p:spPr>
          <a:xfrm>
            <a:off x="1952625" y="115888"/>
            <a:ext cx="8229600" cy="857250"/>
          </a:xfrm>
        </p:spPr>
        <p:txBody>
          <a:bodyPr/>
          <a:lstStyle/>
          <a:p>
            <a:r>
              <a:rPr lang="en-AU">
                <a:latin typeface="Arial" charset="0"/>
                <a:ea typeface="ＭＳ Ｐゴシック" charset="0"/>
                <a:cs typeface="ＭＳ Ｐゴシック" charset="0"/>
              </a:rPr>
              <a:t>Process Modelling Viewpoints</a:t>
            </a:r>
          </a:p>
        </p:txBody>
      </p:sp>
      <p:sp>
        <p:nvSpPr>
          <p:cNvPr id="105" name="Text Box 5"/>
          <p:cNvSpPr txBox="1">
            <a:spLocks noChangeArrowheads="1"/>
          </p:cNvSpPr>
          <p:nvPr>
            <p:custDataLst>
              <p:tags r:id="rId1"/>
            </p:custDataLst>
          </p:nvPr>
        </p:nvSpPr>
        <p:spPr bwMode="auto">
          <a:xfrm>
            <a:off x="8543926" y="5540375"/>
            <a:ext cx="199707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2200">
                <a:solidFill>
                  <a:srgbClr val="000000"/>
                </a:solidFill>
              </a:rPr>
              <a:t>Data Objects, Stores</a:t>
            </a:r>
            <a:endParaRPr lang="de-DE" sz="2200"/>
          </a:p>
        </p:txBody>
      </p:sp>
    </p:spTree>
    <p:extLst>
      <p:ext uri="{BB962C8B-B14F-4D97-AF65-F5344CB8AC3E}">
        <p14:creationId xmlns:p14="http://schemas.microsoft.com/office/powerpoint/2010/main" val="536294876"/>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7" name="Rectangle 3"/>
          <p:cNvSpPr>
            <a:spLocks noGrp="1" noChangeArrowheads="1"/>
          </p:cNvSpPr>
          <p:nvPr>
            <p:ph idx="1"/>
          </p:nvPr>
        </p:nvSpPr>
        <p:spPr>
          <a:xfrm>
            <a:off x="4242309" y="1376153"/>
            <a:ext cx="6061843" cy="4824536"/>
          </a:xfrm>
        </p:spPr>
        <p:txBody>
          <a:bodyPr>
            <a:noAutofit/>
          </a:bodyPr>
          <a:lstStyle/>
          <a:p>
            <a:pPr marL="0" indent="0">
              <a:buClr>
                <a:prstClr val="black">
                  <a:lumMod val="50000"/>
                  <a:lumOff val="50000"/>
                </a:prstClr>
              </a:buClr>
              <a:buNone/>
            </a:pPr>
            <a:r>
              <a:rPr lang="en-AU" dirty="0">
                <a:solidFill>
                  <a:prstClr val="black">
                    <a:lumMod val="75000"/>
                    <a:lumOff val="25000"/>
                  </a:prstClr>
                </a:solidFill>
                <a:latin typeface="Calibri"/>
              </a:rPr>
              <a:t>A </a:t>
            </a:r>
            <a:r>
              <a:rPr lang="en-AU" i="1" dirty="0">
                <a:solidFill>
                  <a:prstClr val="black">
                    <a:lumMod val="75000"/>
                    <a:lumOff val="25000"/>
                  </a:prstClr>
                </a:solidFill>
                <a:latin typeface="Calibri"/>
              </a:rPr>
              <a:t>Data Object </a:t>
            </a:r>
            <a:r>
              <a:rPr lang="en-AU" dirty="0">
                <a:solidFill>
                  <a:prstClr val="black">
                    <a:lumMod val="75000"/>
                    <a:lumOff val="25000"/>
                  </a:prstClr>
                </a:solidFill>
                <a:latin typeface="Calibri"/>
              </a:rPr>
              <a:t>captures an artifact required (input) or produced (output) by an activity.</a:t>
            </a:r>
          </a:p>
          <a:p>
            <a:pPr lvl="1"/>
            <a:r>
              <a:rPr lang="en-AU" dirty="0"/>
              <a:t>Can be physical or electronic</a:t>
            </a:r>
          </a:p>
        </p:txBody>
      </p:sp>
      <p:sp>
        <p:nvSpPr>
          <p:cNvPr id="1004546" name="Rectangle 2"/>
          <p:cNvSpPr>
            <a:spLocks noGrp="1" noChangeArrowheads="1"/>
          </p:cNvSpPr>
          <p:nvPr>
            <p:ph type="title"/>
          </p:nvPr>
        </p:nvSpPr>
        <p:spPr/>
        <p:txBody>
          <a:bodyPr>
            <a:normAutofit/>
          </a:bodyPr>
          <a:lstStyle/>
          <a:p>
            <a:r>
              <a:rPr lang="en-AU" dirty="0"/>
              <a:t>BPMN Information Artifacts</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47</a:t>
            </a:fld>
            <a:endParaRPr lang="en-AU">
              <a:solidFill>
                <a:prstClr val="black">
                  <a:lumMod val="50000"/>
                  <a:lumOff val="50000"/>
                </a:prstClr>
              </a:solidFill>
            </a:endParaRPr>
          </a:p>
        </p:txBody>
      </p:sp>
      <p:graphicFrame>
        <p:nvGraphicFramePr>
          <p:cNvPr id="9" name="Object 8"/>
          <p:cNvGraphicFramePr>
            <a:graphicFrameLocks noChangeAspect="1"/>
          </p:cNvGraphicFramePr>
          <p:nvPr/>
        </p:nvGraphicFramePr>
        <p:xfrm>
          <a:off x="1747838" y="1317256"/>
          <a:ext cx="2265362" cy="1824038"/>
        </p:xfrm>
        <a:graphic>
          <a:graphicData uri="http://schemas.openxmlformats.org/presentationml/2006/ole">
            <mc:AlternateContent xmlns:mc="http://schemas.openxmlformats.org/markup-compatibility/2006">
              <mc:Choice xmlns:v="urn:schemas-microsoft-com:vml" Requires="v">
                <p:oleObj name="Visio" r:id="rId3" imgW="2264744" imgH="1823725" progId="Visio.Drawing.11">
                  <p:embed/>
                </p:oleObj>
              </mc:Choice>
              <mc:Fallback>
                <p:oleObj name="Visio" r:id="rId3" imgW="2264744" imgH="1823725" progId="Visio.Drawing.11">
                  <p:embed/>
                  <p:pic>
                    <p:nvPicPr>
                      <p:cNvPr id="9" name="Object 8"/>
                      <p:cNvPicPr>
                        <a:picLocks noChangeAspect="1" noChangeArrowheads="1"/>
                      </p:cNvPicPr>
                      <p:nvPr/>
                    </p:nvPicPr>
                    <p:blipFill>
                      <a:blip r:embed="rId4"/>
                      <a:srcRect/>
                      <a:stretch>
                        <a:fillRect/>
                      </a:stretch>
                    </p:blipFill>
                    <p:spPr bwMode="auto">
                      <a:xfrm>
                        <a:off x="1747838" y="1317256"/>
                        <a:ext cx="2265362" cy="1824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0" name="Object 8"/>
          <p:cNvGraphicFramePr>
            <a:graphicFrameLocks noChangeAspect="1"/>
          </p:cNvGraphicFramePr>
          <p:nvPr/>
        </p:nvGraphicFramePr>
        <p:xfrm>
          <a:off x="1651001" y="3863975"/>
          <a:ext cx="2265363" cy="1824038"/>
        </p:xfrm>
        <a:graphic>
          <a:graphicData uri="http://schemas.openxmlformats.org/presentationml/2006/ole">
            <mc:AlternateContent xmlns:mc="http://schemas.openxmlformats.org/markup-compatibility/2006">
              <mc:Choice xmlns:v="urn:schemas-microsoft-com:vml" Requires="v">
                <p:oleObj name="Visio" r:id="rId5" imgW="2264744" imgH="1823725" progId="Visio.Drawing.11">
                  <p:embed/>
                </p:oleObj>
              </mc:Choice>
              <mc:Fallback>
                <p:oleObj name="Visio" r:id="rId5" imgW="2264744" imgH="1823725" progId="Visio.Drawing.11">
                  <p:embed/>
                  <p:pic>
                    <p:nvPicPr>
                      <p:cNvPr id="10" name="Object 8"/>
                      <p:cNvPicPr>
                        <a:picLocks noChangeAspect="1" noChangeArrowheads="1"/>
                      </p:cNvPicPr>
                      <p:nvPr/>
                    </p:nvPicPr>
                    <p:blipFill>
                      <a:blip r:embed="rId6"/>
                      <a:srcRect/>
                      <a:stretch>
                        <a:fillRect/>
                      </a:stretch>
                    </p:blipFill>
                    <p:spPr bwMode="auto">
                      <a:xfrm>
                        <a:off x="1651001" y="3863975"/>
                        <a:ext cx="2265363" cy="1824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6" name="Rectangle 5"/>
          <p:cNvSpPr/>
          <p:nvPr/>
        </p:nvSpPr>
        <p:spPr>
          <a:xfrm>
            <a:off x="4285700" y="3788422"/>
            <a:ext cx="5922457" cy="2012859"/>
          </a:xfrm>
          <a:prstGeom prst="rect">
            <a:avLst/>
          </a:prstGeom>
        </p:spPr>
        <p:txBody>
          <a:bodyPr wrap="square">
            <a:spAutoFit/>
          </a:bodyPr>
          <a:lstStyle/>
          <a:p>
            <a:pPr>
              <a:spcBef>
                <a:spcPct val="20000"/>
              </a:spcBef>
              <a:buClr>
                <a:prstClr val="black">
                  <a:lumMod val="50000"/>
                  <a:lumOff val="50000"/>
                </a:prstClr>
              </a:buClr>
            </a:pPr>
            <a:r>
              <a:rPr lang="en-US" sz="2400" dirty="0">
                <a:solidFill>
                  <a:prstClr val="black">
                    <a:lumMod val="75000"/>
                    <a:lumOff val="25000"/>
                  </a:prstClr>
                </a:solidFill>
                <a:latin typeface="Calibri"/>
              </a:rPr>
              <a:t>A </a:t>
            </a:r>
            <a:r>
              <a:rPr lang="en-US" sz="2400" i="1" dirty="0">
                <a:solidFill>
                  <a:prstClr val="black">
                    <a:lumMod val="75000"/>
                    <a:lumOff val="25000"/>
                  </a:prstClr>
                </a:solidFill>
                <a:latin typeface="Calibri"/>
              </a:rPr>
              <a:t>Data Store </a:t>
            </a:r>
            <a:r>
              <a:rPr lang="en-US" sz="2400" dirty="0">
                <a:solidFill>
                  <a:prstClr val="black">
                    <a:lumMod val="75000"/>
                    <a:lumOff val="25000"/>
                  </a:prstClr>
                </a:solidFill>
                <a:latin typeface="Calibri"/>
              </a:rPr>
              <a:t>is a place containing data objects that must be persisted beyond the duration of a process instance. </a:t>
            </a:r>
          </a:p>
          <a:p>
            <a:pPr>
              <a:spcBef>
                <a:spcPct val="20000"/>
              </a:spcBef>
              <a:buClr>
                <a:prstClr val="black">
                  <a:lumMod val="50000"/>
                  <a:lumOff val="50000"/>
                </a:prstClr>
              </a:buClr>
            </a:pPr>
            <a:r>
              <a:rPr lang="en-US" sz="2400" dirty="0">
                <a:solidFill>
                  <a:prstClr val="black">
                    <a:lumMod val="75000"/>
                    <a:lumOff val="25000"/>
                  </a:prstClr>
                </a:solidFill>
                <a:latin typeface="Calibri"/>
              </a:rPr>
              <a:t>It is used by an activity to store (as output) or retrieve (as input) data objects.</a:t>
            </a:r>
          </a:p>
        </p:txBody>
      </p:sp>
    </p:spTree>
    <p:extLst>
      <p:ext uri="{BB962C8B-B14F-4D97-AF65-F5344CB8AC3E}">
        <p14:creationId xmlns:p14="http://schemas.microsoft.com/office/powerpoint/2010/main" val="2843535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5" name="Rectangle 3"/>
          <p:cNvSpPr>
            <a:spLocks noGrp="1" noChangeArrowheads="1"/>
          </p:cNvSpPr>
          <p:nvPr>
            <p:ph idx="1"/>
          </p:nvPr>
        </p:nvSpPr>
        <p:spPr>
          <a:xfrm>
            <a:off x="1066800" y="1080349"/>
            <a:ext cx="9646024" cy="5697822"/>
          </a:xfrm>
        </p:spPr>
        <p:txBody>
          <a:bodyPr>
            <a:normAutofit lnSpcReduction="10000"/>
          </a:bodyPr>
          <a:lstStyle/>
          <a:p>
            <a:pPr>
              <a:buFontTx/>
              <a:buNone/>
            </a:pPr>
            <a:endParaRPr lang="en-AU" dirty="0"/>
          </a:p>
          <a:p>
            <a:pPr>
              <a:buFontTx/>
              <a:buNone/>
            </a:pPr>
            <a:endParaRPr lang="en-AU" dirty="0"/>
          </a:p>
          <a:p>
            <a:pPr marL="1588" indent="-1588">
              <a:buNone/>
            </a:pPr>
            <a:endParaRPr lang="en-AU" dirty="0"/>
          </a:p>
          <a:p>
            <a:pPr marL="1588" indent="-1588">
              <a:buNone/>
            </a:pPr>
            <a:endParaRPr lang="en-AU" dirty="0"/>
          </a:p>
          <a:p>
            <a:pPr marL="1588" indent="-1588">
              <a:buNone/>
            </a:pPr>
            <a:endParaRPr lang="en-AU" dirty="0"/>
          </a:p>
          <a:p>
            <a:pPr marL="1588" indent="-1588">
              <a:buNone/>
            </a:pPr>
            <a:endParaRPr lang="en-AU" dirty="0"/>
          </a:p>
          <a:p>
            <a:pPr marL="1588" indent="-1588">
              <a:buNone/>
            </a:pPr>
            <a:endParaRPr lang="en-AU" dirty="0"/>
          </a:p>
          <a:p>
            <a:pPr marL="1588" indent="-1588">
              <a:buNone/>
            </a:pPr>
            <a:r>
              <a:rPr lang="en-AU" dirty="0"/>
              <a:t>The purchase order document serves as an input to the stock availability check. Based on the outcome of this check, the status of the document is updated, either to “approved” or “rejected”. If the order is approved, an invoice and a shipment notice are produced.</a:t>
            </a:r>
          </a:p>
        </p:txBody>
      </p:sp>
      <p:sp>
        <p:nvSpPr>
          <p:cNvPr id="1006594" name="Rectangle 2"/>
          <p:cNvSpPr>
            <a:spLocks noGrp="1" noChangeArrowheads="1"/>
          </p:cNvSpPr>
          <p:nvPr>
            <p:ph type="title"/>
          </p:nvPr>
        </p:nvSpPr>
        <p:spPr/>
        <p:txBody>
          <a:bodyPr/>
          <a:lstStyle/>
          <a:p>
            <a:r>
              <a:rPr lang="en-AU" dirty="0"/>
              <a:t>Order-to-cash process, again</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48</a:t>
            </a:fld>
            <a:endParaRPr lang="en-AU">
              <a:solidFill>
                <a:prstClr val="black">
                  <a:lumMod val="50000"/>
                  <a:lumOff val="50000"/>
                </a:prstClr>
              </a:solidFill>
            </a:endParaRPr>
          </a:p>
        </p:txBody>
      </p:sp>
      <p:graphicFrame>
        <p:nvGraphicFramePr>
          <p:cNvPr id="8" name="Object 15"/>
          <p:cNvGraphicFramePr>
            <a:graphicFrameLocks noChangeAspect="1"/>
          </p:cNvGraphicFramePr>
          <p:nvPr/>
        </p:nvGraphicFramePr>
        <p:xfrm>
          <a:off x="1658853" y="1352547"/>
          <a:ext cx="8804275" cy="2687638"/>
        </p:xfrm>
        <a:graphic>
          <a:graphicData uri="http://schemas.openxmlformats.org/presentationml/2006/ole">
            <mc:AlternateContent xmlns:mc="http://schemas.openxmlformats.org/markup-compatibility/2006">
              <mc:Choice xmlns:v="urn:schemas-microsoft-com:vml" Requires="v">
                <p:oleObj name="Visio" r:id="rId3" imgW="10551602" imgH="3288872" progId="Visio.Drawing.11">
                  <p:embed/>
                </p:oleObj>
              </mc:Choice>
              <mc:Fallback>
                <p:oleObj name="Visio" r:id="rId3" imgW="10551602" imgH="3288872" progId="Visio.Drawing.11">
                  <p:embed/>
                  <p:pic>
                    <p:nvPicPr>
                      <p:cNvPr id="8" name="Object 15"/>
                      <p:cNvPicPr>
                        <a:picLocks noChangeAspect="1" noChangeArrowheads="1"/>
                      </p:cNvPicPr>
                      <p:nvPr/>
                    </p:nvPicPr>
                    <p:blipFill>
                      <a:blip r:embed="rId4"/>
                      <a:srcRect/>
                      <a:stretch>
                        <a:fillRect/>
                      </a:stretch>
                    </p:blipFill>
                    <p:spPr bwMode="auto">
                      <a:xfrm>
                        <a:off x="1658853" y="1352547"/>
                        <a:ext cx="8804275" cy="268763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2155446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6"/>
          <p:cNvGraphicFramePr>
            <a:graphicFrameLocks noChangeAspect="1"/>
          </p:cNvGraphicFramePr>
          <p:nvPr/>
        </p:nvGraphicFramePr>
        <p:xfrm>
          <a:off x="6178427" y="603181"/>
          <a:ext cx="2455863" cy="1343025"/>
        </p:xfrm>
        <a:graphic>
          <a:graphicData uri="http://schemas.openxmlformats.org/presentationml/2006/ole">
            <mc:AlternateContent xmlns:mc="http://schemas.openxmlformats.org/markup-compatibility/2006">
              <mc:Choice xmlns:v="urn:schemas-microsoft-com:vml" Requires="v">
                <p:oleObj name="Visio" r:id="rId3" imgW="2575736" imgH="1345173" progId="Visio.Drawing.11">
                  <p:embed/>
                </p:oleObj>
              </mc:Choice>
              <mc:Fallback>
                <p:oleObj name="Visio" r:id="rId3" imgW="2575736" imgH="1345173" progId="Visio.Drawing.11">
                  <p:embed/>
                  <p:pic>
                    <p:nvPicPr>
                      <p:cNvPr id="11" name="Object 16"/>
                      <p:cNvPicPr>
                        <a:picLocks noChangeAspect="1" noChangeArrowheads="1"/>
                      </p:cNvPicPr>
                      <p:nvPr/>
                    </p:nvPicPr>
                    <p:blipFill>
                      <a:blip r:embed="rId4"/>
                      <a:srcRect/>
                      <a:stretch>
                        <a:fillRect/>
                      </a:stretch>
                    </p:blipFill>
                    <p:spPr bwMode="auto">
                      <a:xfrm>
                        <a:off x="6178427" y="603181"/>
                        <a:ext cx="2455863" cy="1343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 name="Object 15"/>
          <p:cNvGraphicFramePr>
            <a:graphicFrameLocks noChangeAspect="1"/>
          </p:cNvGraphicFramePr>
          <p:nvPr/>
        </p:nvGraphicFramePr>
        <p:xfrm>
          <a:off x="1658853" y="1735320"/>
          <a:ext cx="8804275" cy="2687638"/>
        </p:xfrm>
        <a:graphic>
          <a:graphicData uri="http://schemas.openxmlformats.org/presentationml/2006/ole">
            <mc:AlternateContent xmlns:mc="http://schemas.openxmlformats.org/markup-compatibility/2006">
              <mc:Choice xmlns:v="urn:schemas-microsoft-com:vml" Requires="v">
                <p:oleObj name="Visio" r:id="rId5" imgW="10551602" imgH="3288872" progId="Visio.Drawing.11">
                  <p:embed/>
                </p:oleObj>
              </mc:Choice>
              <mc:Fallback>
                <p:oleObj name="Visio" r:id="rId5" imgW="10551602" imgH="3288872" progId="Visio.Drawing.11">
                  <p:embed/>
                  <p:pic>
                    <p:nvPicPr>
                      <p:cNvPr id="13" name="Object 15"/>
                      <p:cNvPicPr>
                        <a:picLocks noChangeAspect="1" noChangeArrowheads="1"/>
                      </p:cNvPicPr>
                      <p:nvPr/>
                    </p:nvPicPr>
                    <p:blipFill>
                      <a:blip r:embed="rId6"/>
                      <a:srcRect/>
                      <a:stretch>
                        <a:fillRect/>
                      </a:stretch>
                    </p:blipFill>
                    <p:spPr bwMode="auto">
                      <a:xfrm>
                        <a:off x="1658853" y="1735320"/>
                        <a:ext cx="8804275" cy="2687638"/>
                      </a:xfrm>
                      <a:prstGeom prst="rect">
                        <a:avLst/>
                      </a:prstGeom>
                      <a:noFill/>
                      <a:ln>
                        <a:noFill/>
                      </a:ln>
                      <a:effectLst/>
                    </p:spPr>
                  </p:pic>
                </p:oleObj>
              </mc:Fallback>
            </mc:AlternateContent>
          </a:graphicData>
        </a:graphic>
      </p:graphicFrame>
      <p:graphicFrame>
        <p:nvGraphicFramePr>
          <p:cNvPr id="9" name="Object 16"/>
          <p:cNvGraphicFramePr>
            <a:graphicFrameLocks noChangeAspect="1"/>
          </p:cNvGraphicFramePr>
          <p:nvPr/>
        </p:nvGraphicFramePr>
        <p:xfrm>
          <a:off x="3203650" y="1150774"/>
          <a:ext cx="2646362" cy="2846388"/>
        </p:xfrm>
        <a:graphic>
          <a:graphicData uri="http://schemas.openxmlformats.org/presentationml/2006/ole">
            <mc:AlternateContent xmlns:mc="http://schemas.openxmlformats.org/markup-compatibility/2006">
              <mc:Choice xmlns:v="urn:schemas-microsoft-com:vml" Requires="v">
                <p:oleObj name="Visio" r:id="rId7" imgW="2776808" imgH="2848524" progId="Visio.Drawing.11">
                  <p:embed/>
                </p:oleObj>
              </mc:Choice>
              <mc:Fallback>
                <p:oleObj name="Visio" r:id="rId7" imgW="2776808" imgH="2848524" progId="Visio.Drawing.11">
                  <p:embed/>
                  <p:pic>
                    <p:nvPicPr>
                      <p:cNvPr id="9" name="Object 16"/>
                      <p:cNvPicPr>
                        <a:picLocks noChangeAspect="1" noChangeArrowheads="1"/>
                      </p:cNvPicPr>
                      <p:nvPr/>
                    </p:nvPicPr>
                    <p:blipFill>
                      <a:blip r:embed="rId8"/>
                      <a:srcRect/>
                      <a:stretch>
                        <a:fillRect/>
                      </a:stretch>
                    </p:blipFill>
                    <p:spPr bwMode="auto">
                      <a:xfrm>
                        <a:off x="3203650" y="1150774"/>
                        <a:ext cx="2646362" cy="2846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007618" name="Rectangle 2"/>
          <p:cNvSpPr>
            <a:spLocks noGrp="1" noChangeArrowheads="1"/>
          </p:cNvSpPr>
          <p:nvPr>
            <p:ph type="title"/>
          </p:nvPr>
        </p:nvSpPr>
        <p:spPr>
          <a:xfrm>
            <a:off x="1950574" y="152539"/>
            <a:ext cx="8064896" cy="792088"/>
          </a:xfrm>
        </p:spPr>
        <p:txBody>
          <a:bodyPr/>
          <a:lstStyle/>
          <a:p>
            <a:r>
              <a:rPr lang="en-AU" dirty="0"/>
              <a:t>Model with information </a:t>
            </a:r>
            <a:r>
              <a:rPr lang="en-AU" dirty="0" err="1"/>
              <a:t>artifacts</a:t>
            </a:r>
            <a:endParaRPr lang="en-AU" dirty="0"/>
          </a:p>
        </p:txBody>
      </p:sp>
      <p:graphicFrame>
        <p:nvGraphicFramePr>
          <p:cNvPr id="6" name="Object 16"/>
          <p:cNvGraphicFramePr>
            <a:graphicFrameLocks noChangeAspect="1"/>
          </p:cNvGraphicFramePr>
          <p:nvPr/>
        </p:nvGraphicFramePr>
        <p:xfrm>
          <a:off x="1438276" y="1107703"/>
          <a:ext cx="1719263" cy="1855788"/>
        </p:xfrm>
        <a:graphic>
          <a:graphicData uri="http://schemas.openxmlformats.org/presentationml/2006/ole">
            <mc:AlternateContent xmlns:mc="http://schemas.openxmlformats.org/markup-compatibility/2006">
              <mc:Choice xmlns:v="urn:schemas-microsoft-com:vml" Requires="v">
                <p:oleObj name="Visio" r:id="rId9" imgW="1804959" imgH="1857237" progId="Visio.Drawing.11">
                  <p:embed/>
                </p:oleObj>
              </mc:Choice>
              <mc:Fallback>
                <p:oleObj name="Visio" r:id="rId9" imgW="1804959" imgH="1857237" progId="Visio.Drawing.11">
                  <p:embed/>
                  <p:pic>
                    <p:nvPicPr>
                      <p:cNvPr id="6" name="Object 16"/>
                      <p:cNvPicPr>
                        <a:picLocks noChangeAspect="1" noChangeArrowheads="1"/>
                      </p:cNvPicPr>
                      <p:nvPr/>
                    </p:nvPicPr>
                    <p:blipFill>
                      <a:blip r:embed="rId10"/>
                      <a:srcRect/>
                      <a:stretch>
                        <a:fillRect/>
                      </a:stretch>
                    </p:blipFill>
                    <p:spPr bwMode="auto">
                      <a:xfrm>
                        <a:off x="1438276" y="1107703"/>
                        <a:ext cx="1719263" cy="1855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49</a:t>
            </a:fld>
            <a:endParaRPr lang="en-AU">
              <a:solidFill>
                <a:prstClr val="black">
                  <a:lumMod val="50000"/>
                  <a:lumOff val="50000"/>
                </a:prstClr>
              </a:solidFill>
            </a:endParaRPr>
          </a:p>
        </p:txBody>
      </p:sp>
      <p:graphicFrame>
        <p:nvGraphicFramePr>
          <p:cNvPr id="7" name="Object 16"/>
          <p:cNvGraphicFramePr>
            <a:graphicFrameLocks noChangeAspect="1"/>
          </p:cNvGraphicFramePr>
          <p:nvPr/>
        </p:nvGraphicFramePr>
        <p:xfrm>
          <a:off x="2736181" y="956420"/>
          <a:ext cx="1728787" cy="2187575"/>
        </p:xfrm>
        <a:graphic>
          <a:graphicData uri="http://schemas.openxmlformats.org/presentationml/2006/ole">
            <mc:AlternateContent xmlns:mc="http://schemas.openxmlformats.org/markup-compatibility/2006">
              <mc:Choice xmlns:v="urn:schemas-microsoft-com:vml" Requires="v">
                <p:oleObj name="Visio" r:id="rId11" imgW="1814342" imgH="2187666" progId="Visio.Drawing.11">
                  <p:embed/>
                </p:oleObj>
              </mc:Choice>
              <mc:Fallback>
                <p:oleObj name="Visio" r:id="rId11" imgW="1814342" imgH="2187666" progId="Visio.Drawing.11">
                  <p:embed/>
                  <p:pic>
                    <p:nvPicPr>
                      <p:cNvPr id="7" name="Object 16"/>
                      <p:cNvPicPr>
                        <a:picLocks noChangeAspect="1" noChangeArrowheads="1"/>
                      </p:cNvPicPr>
                      <p:nvPr/>
                    </p:nvPicPr>
                    <p:blipFill>
                      <a:blip r:embed="rId12"/>
                      <a:srcRect/>
                      <a:stretch>
                        <a:fillRect/>
                      </a:stretch>
                    </p:blipFill>
                    <p:spPr bwMode="auto">
                      <a:xfrm>
                        <a:off x="2736181" y="956420"/>
                        <a:ext cx="1728787" cy="2187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8" name="Object 16"/>
          <p:cNvGraphicFramePr>
            <a:graphicFrameLocks noChangeAspect="1"/>
          </p:cNvGraphicFramePr>
          <p:nvPr/>
        </p:nvGraphicFramePr>
        <p:xfrm>
          <a:off x="4033839" y="2991037"/>
          <a:ext cx="1862137" cy="2860675"/>
        </p:xfrm>
        <a:graphic>
          <a:graphicData uri="http://schemas.openxmlformats.org/presentationml/2006/ole">
            <mc:AlternateContent xmlns:mc="http://schemas.openxmlformats.org/markup-compatibility/2006">
              <mc:Choice xmlns:v="urn:schemas-microsoft-com:vml" Requires="v">
                <p:oleObj name="Visio" r:id="rId13" imgW="1953082" imgH="2862599" progId="Visio.Drawing.11">
                  <p:embed/>
                </p:oleObj>
              </mc:Choice>
              <mc:Fallback>
                <p:oleObj name="Visio" r:id="rId13" imgW="1953082" imgH="2862599" progId="Visio.Drawing.11">
                  <p:embed/>
                  <p:pic>
                    <p:nvPicPr>
                      <p:cNvPr id="8" name="Object 16"/>
                      <p:cNvPicPr>
                        <a:picLocks noChangeAspect="1" noChangeArrowheads="1"/>
                      </p:cNvPicPr>
                      <p:nvPr/>
                    </p:nvPicPr>
                    <p:blipFill>
                      <a:blip r:embed="rId14"/>
                      <a:srcRect/>
                      <a:stretch>
                        <a:fillRect/>
                      </a:stretch>
                    </p:blipFill>
                    <p:spPr bwMode="auto">
                      <a:xfrm>
                        <a:off x="4033839" y="2991037"/>
                        <a:ext cx="1862137" cy="2860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0" name="Object 16"/>
          <p:cNvGraphicFramePr>
            <a:graphicFrameLocks noChangeAspect="1"/>
          </p:cNvGraphicFramePr>
          <p:nvPr/>
        </p:nvGraphicFramePr>
        <p:xfrm>
          <a:off x="6329239" y="3402373"/>
          <a:ext cx="2305050" cy="1200150"/>
        </p:xfrm>
        <a:graphic>
          <a:graphicData uri="http://schemas.openxmlformats.org/presentationml/2006/ole">
            <mc:AlternateContent xmlns:mc="http://schemas.openxmlformats.org/markup-compatibility/2006">
              <mc:Choice xmlns:v="urn:schemas-microsoft-com:vml" Requires="v">
                <p:oleObj name="Visio" r:id="rId15" imgW="2417559" imgH="1201742" progId="Visio.Drawing.11">
                  <p:embed/>
                </p:oleObj>
              </mc:Choice>
              <mc:Fallback>
                <p:oleObj name="Visio" r:id="rId15" imgW="2417559" imgH="1201742" progId="Visio.Drawing.11">
                  <p:embed/>
                  <p:pic>
                    <p:nvPicPr>
                      <p:cNvPr id="10" name="Object 16"/>
                      <p:cNvPicPr>
                        <a:picLocks noChangeAspect="1" noChangeArrowheads="1"/>
                      </p:cNvPicPr>
                      <p:nvPr/>
                    </p:nvPicPr>
                    <p:blipFill>
                      <a:blip r:embed="rId16"/>
                      <a:srcRect/>
                      <a:stretch>
                        <a:fillRect/>
                      </a:stretch>
                    </p:blipFill>
                    <p:spPr bwMode="auto">
                      <a:xfrm>
                        <a:off x="6329239" y="3402373"/>
                        <a:ext cx="2305050" cy="1200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2" name="Object 8"/>
          <p:cNvGraphicFramePr>
            <a:graphicFrameLocks noChangeAspect="1"/>
          </p:cNvGraphicFramePr>
          <p:nvPr/>
        </p:nvGraphicFramePr>
        <p:xfrm>
          <a:off x="1657053" y="3514297"/>
          <a:ext cx="1312862" cy="1266825"/>
        </p:xfrm>
        <a:graphic>
          <a:graphicData uri="http://schemas.openxmlformats.org/presentationml/2006/ole">
            <mc:AlternateContent xmlns:mc="http://schemas.openxmlformats.org/markup-compatibility/2006">
              <mc:Choice xmlns:v="urn:schemas-microsoft-com:vml" Requires="v">
                <p:oleObj name="Visio" r:id="rId17" imgW="1311661" imgH="1264074" progId="Visio.Drawing.11">
                  <p:embed/>
                </p:oleObj>
              </mc:Choice>
              <mc:Fallback>
                <p:oleObj name="Visio" r:id="rId17" imgW="1311661" imgH="1264074" progId="Visio.Drawing.11">
                  <p:embed/>
                  <p:pic>
                    <p:nvPicPr>
                      <p:cNvPr id="12" name="Object 8"/>
                      <p:cNvPicPr>
                        <a:picLocks noChangeAspect="1" noChangeArrowheads="1"/>
                      </p:cNvPicPr>
                      <p:nvPr/>
                    </p:nvPicPr>
                    <p:blipFill>
                      <a:blip r:embed="rId18"/>
                      <a:srcRect/>
                      <a:stretch>
                        <a:fillRect/>
                      </a:stretch>
                    </p:blipFill>
                    <p:spPr bwMode="auto">
                      <a:xfrm>
                        <a:off x="1657053" y="3514297"/>
                        <a:ext cx="1312862" cy="1266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4" name="Object 8"/>
          <p:cNvGraphicFramePr>
            <a:graphicFrameLocks noChangeAspect="1"/>
          </p:cNvGraphicFramePr>
          <p:nvPr/>
        </p:nvGraphicFramePr>
        <p:xfrm>
          <a:off x="8724589" y="2963492"/>
          <a:ext cx="1312862" cy="1266825"/>
        </p:xfrm>
        <a:graphic>
          <a:graphicData uri="http://schemas.openxmlformats.org/presentationml/2006/ole">
            <mc:AlternateContent xmlns:mc="http://schemas.openxmlformats.org/markup-compatibility/2006">
              <mc:Choice xmlns:v="urn:schemas-microsoft-com:vml" Requires="v">
                <p:oleObj name="Visio" r:id="rId19" imgW="1311661" imgH="1264074" progId="Visio.Drawing.11">
                  <p:embed/>
                </p:oleObj>
              </mc:Choice>
              <mc:Fallback>
                <p:oleObj name="Visio" r:id="rId19" imgW="1311661" imgH="1264074" progId="Visio.Drawing.11">
                  <p:embed/>
                  <p:pic>
                    <p:nvPicPr>
                      <p:cNvPr id="14" name="Object 8"/>
                      <p:cNvPicPr>
                        <a:picLocks noChangeAspect="1" noChangeArrowheads="1"/>
                      </p:cNvPicPr>
                      <p:nvPr/>
                    </p:nvPicPr>
                    <p:blipFill>
                      <a:blip r:embed="rId20"/>
                      <a:srcRect/>
                      <a:stretch>
                        <a:fillRect/>
                      </a:stretch>
                    </p:blipFill>
                    <p:spPr bwMode="auto">
                      <a:xfrm>
                        <a:off x="8724589" y="2963492"/>
                        <a:ext cx="1312862" cy="1266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5" name="Object 16"/>
          <p:cNvGraphicFramePr>
            <a:graphicFrameLocks noChangeAspect="1"/>
          </p:cNvGraphicFramePr>
          <p:nvPr/>
        </p:nvGraphicFramePr>
        <p:xfrm>
          <a:off x="8561250" y="1115132"/>
          <a:ext cx="890588" cy="1343025"/>
        </p:xfrm>
        <a:graphic>
          <a:graphicData uri="http://schemas.openxmlformats.org/presentationml/2006/ole">
            <mc:AlternateContent xmlns:mc="http://schemas.openxmlformats.org/markup-compatibility/2006">
              <mc:Choice xmlns:v="urn:schemas-microsoft-com:vml" Requires="v">
                <p:oleObj name="Visio" r:id="rId21" imgW="933645" imgH="1345173" progId="Visio.Drawing.11">
                  <p:embed/>
                </p:oleObj>
              </mc:Choice>
              <mc:Fallback>
                <p:oleObj name="Visio" r:id="rId21" imgW="933645" imgH="1345173" progId="Visio.Drawing.11">
                  <p:embed/>
                  <p:pic>
                    <p:nvPicPr>
                      <p:cNvPr id="15" name="Object 16"/>
                      <p:cNvPicPr>
                        <a:picLocks noChangeAspect="1" noChangeArrowheads="1"/>
                      </p:cNvPicPr>
                      <p:nvPr/>
                    </p:nvPicPr>
                    <p:blipFill>
                      <a:blip r:embed="rId22"/>
                      <a:srcRect/>
                      <a:stretch>
                        <a:fillRect/>
                      </a:stretch>
                    </p:blipFill>
                    <p:spPr bwMode="auto">
                      <a:xfrm>
                        <a:off x="8561250" y="1115132"/>
                        <a:ext cx="890588" cy="1343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1524001" y="5808695"/>
            <a:ext cx="9044609" cy="923330"/>
          </a:xfrm>
          <a:prstGeom prst="rect">
            <a:avLst/>
          </a:prstGeom>
          <a:noFill/>
        </p:spPr>
        <p:txBody>
          <a:bodyPr wrap="square" rtlCol="0">
            <a:spAutoFit/>
          </a:bodyPr>
          <a:lstStyle/>
          <a:p>
            <a:pPr algn="l"/>
            <a:r>
              <a:rPr lang="en-AU" b="1" dirty="0"/>
              <a:t>Beware:</a:t>
            </a:r>
            <a:r>
              <a:rPr lang="en-AU" dirty="0"/>
              <a:t> This diagram is a too detailed. It is for illustration purposes. </a:t>
            </a:r>
          </a:p>
          <a:p>
            <a:pPr algn="l"/>
            <a:r>
              <a:rPr lang="en-AU" dirty="0"/>
              <a:t>In practice, try to only model the most important data objects and associations. Keep the model readable.</a:t>
            </a:r>
            <a:endParaRPr lang="en-GB" dirty="0"/>
          </a:p>
        </p:txBody>
      </p:sp>
    </p:spTree>
    <p:extLst>
      <p:ext uri="{BB962C8B-B14F-4D97-AF65-F5344CB8AC3E}">
        <p14:creationId xmlns:p14="http://schemas.microsoft.com/office/powerpoint/2010/main" val="9428544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10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10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Financial institution</a:t>
            </a:r>
          </a:p>
        </p:txBody>
      </p:sp>
      <p:sp>
        <p:nvSpPr>
          <p:cNvPr id="2492418" name="Rectangle 2"/>
          <p:cNvSpPr>
            <a:spLocks noGrp="1" noChangeArrowheads="1"/>
          </p:cNvSpPr>
          <p:nvPr>
            <p:ph type="title"/>
          </p:nvPr>
        </p:nvSpPr>
        <p:spPr/>
        <p:txBody>
          <a:bodyPr>
            <a:normAutofit/>
          </a:bodyPr>
          <a:lstStyle/>
          <a:p>
            <a:r>
              <a:rPr lang="en-US" dirty="0"/>
              <a:t>Example: prioritized process portfolio</a:t>
            </a:r>
          </a:p>
        </p:txBody>
      </p:sp>
      <p:sp>
        <p:nvSpPr>
          <p:cNvPr id="2492422" name="Line 6"/>
          <p:cNvSpPr>
            <a:spLocks noChangeShapeType="1"/>
          </p:cNvSpPr>
          <p:nvPr/>
        </p:nvSpPr>
        <p:spPr bwMode="auto">
          <a:xfrm>
            <a:off x="3118859" y="2358400"/>
            <a:ext cx="0" cy="3240877"/>
          </a:xfrm>
          <a:prstGeom prst="line">
            <a:avLst/>
          </a:prstGeom>
          <a:noFill/>
          <a:ln w="6350">
            <a:solidFill>
              <a:schemeClr val="tx1"/>
            </a:solidFill>
            <a:miter lim="800000"/>
            <a:headEnd/>
            <a:tailEnd/>
          </a:ln>
          <a:effectLst/>
        </p:spPr>
        <p:txBody>
          <a:bodyPr wrap="none" anchor="ctr"/>
          <a:lstStyle/>
          <a:p>
            <a:pPr eaLnBrk="0" fontAlgn="base" hangingPunct="0">
              <a:spcBef>
                <a:spcPct val="0"/>
              </a:spcBef>
              <a:spcAft>
                <a:spcPct val="0"/>
              </a:spcAft>
            </a:pPr>
            <a:endParaRPr lang="en-AU">
              <a:solidFill>
                <a:prstClr val="black"/>
              </a:solidFill>
              <a:ea typeface="ＭＳ Ｐゴシック" pitchFamily="34" charset="-128"/>
            </a:endParaRPr>
          </a:p>
        </p:txBody>
      </p:sp>
      <p:sp>
        <p:nvSpPr>
          <p:cNvPr id="2492423" name="Line 7"/>
          <p:cNvSpPr>
            <a:spLocks noChangeShapeType="1"/>
          </p:cNvSpPr>
          <p:nvPr/>
        </p:nvSpPr>
        <p:spPr bwMode="auto">
          <a:xfrm>
            <a:off x="3118860" y="5599276"/>
            <a:ext cx="5029337" cy="0"/>
          </a:xfrm>
          <a:prstGeom prst="line">
            <a:avLst/>
          </a:prstGeom>
          <a:noFill/>
          <a:ln w="6350">
            <a:solidFill>
              <a:schemeClr val="tx1"/>
            </a:solidFill>
            <a:miter lim="800000"/>
            <a:headEnd/>
            <a:tailEnd/>
          </a:ln>
          <a:effectLst/>
        </p:spPr>
        <p:txBody>
          <a:bodyPr wrap="none" anchor="ctr"/>
          <a:lstStyle/>
          <a:p>
            <a:pPr eaLnBrk="0" fontAlgn="base" hangingPunct="0">
              <a:spcBef>
                <a:spcPct val="0"/>
              </a:spcBef>
              <a:spcAft>
                <a:spcPct val="0"/>
              </a:spcAft>
            </a:pPr>
            <a:endParaRPr lang="en-AU">
              <a:solidFill>
                <a:prstClr val="black"/>
              </a:solidFill>
              <a:ea typeface="ＭＳ Ｐゴシック" pitchFamily="34" charset="-128"/>
            </a:endParaRPr>
          </a:p>
        </p:txBody>
      </p:sp>
      <p:sp>
        <p:nvSpPr>
          <p:cNvPr id="2492424" name="Line 8"/>
          <p:cNvSpPr>
            <a:spLocks noChangeShapeType="1"/>
          </p:cNvSpPr>
          <p:nvPr/>
        </p:nvSpPr>
        <p:spPr bwMode="auto">
          <a:xfrm>
            <a:off x="5634442" y="2358400"/>
            <a:ext cx="0" cy="3240877"/>
          </a:xfrm>
          <a:prstGeom prst="line">
            <a:avLst/>
          </a:prstGeom>
          <a:noFill/>
          <a:ln w="6350">
            <a:solidFill>
              <a:schemeClr val="tx1"/>
            </a:solidFill>
            <a:miter lim="800000"/>
            <a:headEnd/>
            <a:tailEnd/>
          </a:ln>
          <a:effectLst/>
        </p:spPr>
        <p:txBody>
          <a:bodyPr wrap="none" anchor="ctr"/>
          <a:lstStyle/>
          <a:p>
            <a:pPr eaLnBrk="0" fontAlgn="base" hangingPunct="0">
              <a:spcBef>
                <a:spcPct val="0"/>
              </a:spcBef>
              <a:spcAft>
                <a:spcPct val="0"/>
              </a:spcAft>
            </a:pPr>
            <a:endParaRPr lang="en-AU">
              <a:solidFill>
                <a:prstClr val="black"/>
              </a:solidFill>
              <a:ea typeface="ＭＳ Ｐゴシック" pitchFamily="34" charset="-128"/>
            </a:endParaRPr>
          </a:p>
        </p:txBody>
      </p:sp>
      <p:sp>
        <p:nvSpPr>
          <p:cNvPr id="2492425" name="Line 9"/>
          <p:cNvSpPr>
            <a:spLocks noChangeShapeType="1"/>
          </p:cNvSpPr>
          <p:nvPr/>
        </p:nvSpPr>
        <p:spPr bwMode="auto">
          <a:xfrm>
            <a:off x="3129828" y="3978837"/>
            <a:ext cx="5018368" cy="0"/>
          </a:xfrm>
          <a:prstGeom prst="line">
            <a:avLst/>
          </a:prstGeom>
          <a:noFill/>
          <a:ln w="6350">
            <a:solidFill>
              <a:schemeClr val="tx1"/>
            </a:solidFill>
            <a:miter lim="800000"/>
            <a:headEnd/>
            <a:tailEnd/>
          </a:ln>
          <a:effectLst/>
        </p:spPr>
        <p:txBody>
          <a:bodyPr wrap="none" anchor="ctr"/>
          <a:lstStyle/>
          <a:p>
            <a:pPr eaLnBrk="0" fontAlgn="base" hangingPunct="0">
              <a:spcBef>
                <a:spcPct val="0"/>
              </a:spcBef>
              <a:spcAft>
                <a:spcPct val="0"/>
              </a:spcAft>
            </a:pPr>
            <a:endParaRPr lang="en-AU">
              <a:solidFill>
                <a:prstClr val="black"/>
              </a:solidFill>
              <a:ea typeface="ＭＳ Ｐゴシック" pitchFamily="34" charset="-128"/>
            </a:endParaRPr>
          </a:p>
        </p:txBody>
      </p:sp>
      <p:sp>
        <p:nvSpPr>
          <p:cNvPr id="2492426" name="Line 10"/>
          <p:cNvSpPr>
            <a:spLocks noChangeShapeType="1"/>
          </p:cNvSpPr>
          <p:nvPr/>
        </p:nvSpPr>
        <p:spPr bwMode="auto">
          <a:xfrm>
            <a:off x="3122516" y="2358399"/>
            <a:ext cx="5020196" cy="0"/>
          </a:xfrm>
          <a:prstGeom prst="line">
            <a:avLst/>
          </a:prstGeom>
          <a:noFill/>
          <a:ln w="6350">
            <a:solidFill>
              <a:schemeClr val="tx1"/>
            </a:solidFill>
            <a:miter lim="800000"/>
            <a:headEnd/>
            <a:tailEnd/>
          </a:ln>
          <a:effectLst/>
        </p:spPr>
        <p:txBody>
          <a:bodyPr wrap="none" anchor="ctr"/>
          <a:lstStyle/>
          <a:p>
            <a:pPr eaLnBrk="0" fontAlgn="base" hangingPunct="0">
              <a:spcBef>
                <a:spcPct val="0"/>
              </a:spcBef>
              <a:spcAft>
                <a:spcPct val="0"/>
              </a:spcAft>
            </a:pPr>
            <a:endParaRPr lang="en-AU">
              <a:solidFill>
                <a:prstClr val="black"/>
              </a:solidFill>
              <a:ea typeface="ＭＳ Ｐゴシック" pitchFamily="34" charset="-128"/>
            </a:endParaRPr>
          </a:p>
        </p:txBody>
      </p:sp>
      <p:sp>
        <p:nvSpPr>
          <p:cNvPr id="2492427" name="Text Box 11"/>
          <p:cNvSpPr txBox="1">
            <a:spLocks noChangeArrowheads="1"/>
          </p:cNvSpPr>
          <p:nvPr/>
        </p:nvSpPr>
        <p:spPr bwMode="auto">
          <a:xfrm>
            <a:off x="5335006" y="5615303"/>
            <a:ext cx="644770" cy="290166"/>
          </a:xfrm>
          <a:prstGeom prst="rect">
            <a:avLst/>
          </a:prstGeom>
          <a:noFill/>
          <a:ln w="6350">
            <a:noFill/>
            <a:miter lim="800000"/>
            <a:headEnd/>
            <a:tailEnd/>
          </a:ln>
          <a:effectLst/>
        </p:spPr>
        <p:txBody>
          <a:bodyPr wrap="none" lIns="73998" tIns="37000" rIns="73998" bIns="37000" anchor="ctr">
            <a:spAutoFit/>
          </a:bodyPr>
          <a:lstStyle/>
          <a:p>
            <a:pPr algn="ctr" defTabSz="740038" eaLnBrk="0" fontAlgn="base" hangingPunct="0">
              <a:spcBef>
                <a:spcPct val="0"/>
              </a:spcBef>
              <a:spcAft>
                <a:spcPct val="0"/>
              </a:spcAft>
            </a:pPr>
            <a:r>
              <a:rPr lang="en-AU" sz="1400" b="1" dirty="0">
                <a:solidFill>
                  <a:prstClr val="black"/>
                </a:solidFill>
                <a:ea typeface="ＭＳ Ｐゴシック" charset="-128"/>
                <a:cs typeface="Arial" charset="0"/>
              </a:rPr>
              <a:t>Health</a:t>
            </a:r>
          </a:p>
        </p:txBody>
      </p:sp>
      <p:sp>
        <p:nvSpPr>
          <p:cNvPr id="2492428" name="Text Box 12"/>
          <p:cNvSpPr txBox="1">
            <a:spLocks noChangeArrowheads="1"/>
          </p:cNvSpPr>
          <p:nvPr/>
        </p:nvSpPr>
        <p:spPr bwMode="auto">
          <a:xfrm rot="16229362">
            <a:off x="2369982" y="3864892"/>
            <a:ext cx="1010125" cy="290166"/>
          </a:xfrm>
          <a:prstGeom prst="rect">
            <a:avLst/>
          </a:prstGeom>
          <a:noFill/>
          <a:ln w="6350">
            <a:noFill/>
            <a:miter lim="800000"/>
            <a:headEnd/>
            <a:tailEnd/>
          </a:ln>
          <a:effectLst/>
        </p:spPr>
        <p:txBody>
          <a:bodyPr wrap="none" lIns="73998" tIns="37000" rIns="73998" bIns="37000" anchor="ctr">
            <a:spAutoFit/>
          </a:bodyPr>
          <a:lstStyle/>
          <a:p>
            <a:pPr algn="ctr" defTabSz="740038" eaLnBrk="0" fontAlgn="base" hangingPunct="0">
              <a:spcBef>
                <a:spcPct val="0"/>
              </a:spcBef>
              <a:spcAft>
                <a:spcPct val="0"/>
              </a:spcAft>
            </a:pPr>
            <a:r>
              <a:rPr lang="en-AU" sz="1400" b="1" dirty="0">
                <a:solidFill>
                  <a:prstClr val="black"/>
                </a:solidFill>
                <a:ea typeface="ＭＳ Ｐゴシック" charset="-128"/>
                <a:cs typeface="Arial" charset="0"/>
              </a:rPr>
              <a:t>Importance</a:t>
            </a:r>
          </a:p>
        </p:txBody>
      </p:sp>
      <p:sp>
        <p:nvSpPr>
          <p:cNvPr id="2492429" name="Text Box 13"/>
          <p:cNvSpPr txBox="1">
            <a:spLocks noChangeArrowheads="1"/>
          </p:cNvSpPr>
          <p:nvPr/>
        </p:nvSpPr>
        <p:spPr bwMode="auto">
          <a:xfrm>
            <a:off x="2620822" y="2228706"/>
            <a:ext cx="442791" cy="259389"/>
          </a:xfrm>
          <a:prstGeom prst="rect">
            <a:avLst/>
          </a:prstGeom>
          <a:noFill/>
          <a:ln w="6350">
            <a:noFill/>
            <a:miter lim="800000"/>
            <a:headEnd/>
            <a:tailEnd/>
          </a:ln>
          <a:effectLst/>
        </p:spPr>
        <p:txBody>
          <a:bodyPr wrap="none" lIns="73998" tIns="37000" rIns="73998" bIns="37000" anchor="ctr">
            <a:spAutoFit/>
          </a:bodyPr>
          <a:lstStyle/>
          <a:p>
            <a:pPr algn="ctr" defTabSz="740038" eaLnBrk="0" fontAlgn="base" hangingPunct="0">
              <a:spcBef>
                <a:spcPct val="0"/>
              </a:spcBef>
              <a:spcAft>
                <a:spcPct val="0"/>
              </a:spcAft>
            </a:pPr>
            <a:r>
              <a:rPr lang="en-AU" sz="1200" b="1" dirty="0">
                <a:solidFill>
                  <a:prstClr val="black"/>
                </a:solidFill>
                <a:ea typeface="ＭＳ Ｐゴシック" charset="-128"/>
                <a:cs typeface="Arial" charset="0"/>
              </a:rPr>
              <a:t>High</a:t>
            </a:r>
          </a:p>
        </p:txBody>
      </p:sp>
      <p:sp>
        <p:nvSpPr>
          <p:cNvPr id="2492430" name="Text Box 14"/>
          <p:cNvSpPr txBox="1">
            <a:spLocks noChangeArrowheads="1"/>
          </p:cNvSpPr>
          <p:nvPr/>
        </p:nvSpPr>
        <p:spPr bwMode="auto">
          <a:xfrm>
            <a:off x="2687173" y="5394183"/>
            <a:ext cx="413616" cy="259389"/>
          </a:xfrm>
          <a:prstGeom prst="rect">
            <a:avLst/>
          </a:prstGeom>
          <a:noFill/>
          <a:ln w="6350">
            <a:noFill/>
            <a:miter lim="800000"/>
            <a:headEnd/>
            <a:tailEnd/>
          </a:ln>
          <a:effectLst/>
        </p:spPr>
        <p:txBody>
          <a:bodyPr wrap="none" lIns="73998" tIns="37000" rIns="73998" bIns="37000" anchor="ctr">
            <a:spAutoFit/>
          </a:bodyPr>
          <a:lstStyle/>
          <a:p>
            <a:pPr algn="ctr" defTabSz="740038" eaLnBrk="0" fontAlgn="base" hangingPunct="0">
              <a:spcBef>
                <a:spcPct val="0"/>
              </a:spcBef>
              <a:spcAft>
                <a:spcPct val="0"/>
              </a:spcAft>
            </a:pPr>
            <a:r>
              <a:rPr lang="en-AU" sz="1200" b="1" dirty="0">
                <a:solidFill>
                  <a:prstClr val="black"/>
                </a:solidFill>
                <a:ea typeface="ＭＳ Ｐゴシック" charset="-128"/>
                <a:cs typeface="Arial" charset="0"/>
              </a:rPr>
              <a:t>Low</a:t>
            </a:r>
          </a:p>
        </p:txBody>
      </p:sp>
      <p:sp>
        <p:nvSpPr>
          <p:cNvPr id="2492431" name="Text Box 15"/>
          <p:cNvSpPr txBox="1">
            <a:spLocks noChangeArrowheads="1"/>
          </p:cNvSpPr>
          <p:nvPr/>
        </p:nvSpPr>
        <p:spPr bwMode="auto">
          <a:xfrm>
            <a:off x="7916919" y="5618645"/>
            <a:ext cx="497293" cy="259389"/>
          </a:xfrm>
          <a:prstGeom prst="rect">
            <a:avLst/>
          </a:prstGeom>
          <a:noFill/>
          <a:ln w="6350">
            <a:noFill/>
            <a:miter lim="800000"/>
            <a:headEnd/>
            <a:tailEnd/>
          </a:ln>
          <a:effectLst/>
        </p:spPr>
        <p:txBody>
          <a:bodyPr wrap="none" lIns="73998" tIns="37000" rIns="73998" bIns="37000" anchor="ctr">
            <a:spAutoFit/>
          </a:bodyPr>
          <a:lstStyle/>
          <a:p>
            <a:pPr algn="ctr" defTabSz="740038" eaLnBrk="0" fontAlgn="base" hangingPunct="0">
              <a:spcBef>
                <a:spcPct val="0"/>
              </a:spcBef>
              <a:spcAft>
                <a:spcPct val="0"/>
              </a:spcAft>
            </a:pPr>
            <a:r>
              <a:rPr lang="en-AU" sz="1200" b="1" dirty="0">
                <a:solidFill>
                  <a:prstClr val="black"/>
                </a:solidFill>
                <a:ea typeface="ＭＳ Ｐゴシック" charset="-128"/>
                <a:cs typeface="Arial" charset="0"/>
              </a:rPr>
              <a:t>Good</a:t>
            </a:r>
          </a:p>
        </p:txBody>
      </p:sp>
      <p:sp>
        <p:nvSpPr>
          <p:cNvPr id="2492432" name="Text Box 16"/>
          <p:cNvSpPr txBox="1">
            <a:spLocks noChangeArrowheads="1"/>
          </p:cNvSpPr>
          <p:nvPr/>
        </p:nvSpPr>
        <p:spPr bwMode="auto">
          <a:xfrm>
            <a:off x="2914930" y="5618645"/>
            <a:ext cx="449908" cy="259389"/>
          </a:xfrm>
          <a:prstGeom prst="rect">
            <a:avLst/>
          </a:prstGeom>
          <a:noFill/>
          <a:ln w="6350">
            <a:noFill/>
            <a:miter lim="800000"/>
            <a:headEnd/>
            <a:tailEnd/>
          </a:ln>
          <a:effectLst/>
        </p:spPr>
        <p:txBody>
          <a:bodyPr wrap="none" lIns="73998" tIns="37000" rIns="73998" bIns="37000" anchor="ctr">
            <a:spAutoFit/>
          </a:bodyPr>
          <a:lstStyle/>
          <a:p>
            <a:pPr algn="ctr" defTabSz="740038" eaLnBrk="0" fontAlgn="base" hangingPunct="0">
              <a:spcBef>
                <a:spcPct val="0"/>
              </a:spcBef>
              <a:spcAft>
                <a:spcPct val="0"/>
              </a:spcAft>
            </a:pPr>
            <a:r>
              <a:rPr lang="en-AU" sz="1200" b="1">
                <a:solidFill>
                  <a:prstClr val="black"/>
                </a:solidFill>
                <a:ea typeface="ＭＳ Ｐゴシック" charset="-128"/>
                <a:cs typeface="Arial" charset="0"/>
              </a:rPr>
              <a:t>Poor</a:t>
            </a:r>
          </a:p>
        </p:txBody>
      </p:sp>
      <p:sp>
        <p:nvSpPr>
          <p:cNvPr id="2492433" name="Line 17"/>
          <p:cNvSpPr>
            <a:spLocks noChangeShapeType="1"/>
          </p:cNvSpPr>
          <p:nvPr/>
        </p:nvSpPr>
        <p:spPr bwMode="auto">
          <a:xfrm>
            <a:off x="8148196" y="2358400"/>
            <a:ext cx="0" cy="3240877"/>
          </a:xfrm>
          <a:prstGeom prst="line">
            <a:avLst/>
          </a:prstGeom>
          <a:noFill/>
          <a:ln w="6350">
            <a:solidFill>
              <a:schemeClr val="tx1"/>
            </a:solidFill>
            <a:miter lim="800000"/>
            <a:headEnd/>
            <a:tailEnd/>
          </a:ln>
          <a:effectLst/>
        </p:spPr>
        <p:txBody>
          <a:bodyPr wrap="none" anchor="ctr"/>
          <a:lstStyle/>
          <a:p>
            <a:pPr eaLnBrk="0" fontAlgn="base" hangingPunct="0">
              <a:spcBef>
                <a:spcPct val="0"/>
              </a:spcBef>
              <a:spcAft>
                <a:spcPct val="0"/>
              </a:spcAft>
            </a:pPr>
            <a:endParaRPr lang="en-AU">
              <a:solidFill>
                <a:prstClr val="black"/>
              </a:solidFill>
              <a:ea typeface="ＭＳ Ｐゴシック" pitchFamily="34" charset="-128"/>
            </a:endParaRPr>
          </a:p>
        </p:txBody>
      </p:sp>
      <p:sp>
        <p:nvSpPr>
          <p:cNvPr id="2492434" name="Oval 18"/>
          <p:cNvSpPr>
            <a:spLocks noChangeArrowheads="1"/>
          </p:cNvSpPr>
          <p:nvPr/>
        </p:nvSpPr>
        <p:spPr bwMode="auto">
          <a:xfrm>
            <a:off x="4639954" y="4720478"/>
            <a:ext cx="283369" cy="251641"/>
          </a:xfrm>
          <a:prstGeom prst="ellipse">
            <a:avLst/>
          </a:prstGeom>
          <a:solidFill>
            <a:schemeClr val="accent3">
              <a:lumMod val="40000"/>
              <a:lumOff val="60000"/>
            </a:schemeClr>
          </a:solidFill>
          <a:ln w="12700" cap="rnd">
            <a:solidFill>
              <a:schemeClr val="tx1"/>
            </a:solidFill>
            <a:round/>
            <a:headEnd/>
            <a:tailEnd/>
          </a:ln>
          <a:effectLst/>
        </p:spPr>
        <p:txBody>
          <a:bodyPr lIns="73998" tIns="37000" rIns="73998" bIns="37000" anchor="ctr" anchorCtr="1"/>
          <a:lstStyle/>
          <a:p>
            <a:pPr algn="r" defTabSz="740038" eaLnBrk="0" fontAlgn="base" hangingPunct="0">
              <a:spcBef>
                <a:spcPct val="0"/>
              </a:spcBef>
              <a:spcAft>
                <a:spcPct val="0"/>
              </a:spcAft>
            </a:pPr>
            <a:endParaRPr lang="en-AU" sz="800" b="1" dirty="0">
              <a:solidFill>
                <a:prstClr val="black"/>
              </a:solidFill>
              <a:ea typeface="ＭＳ Ｐゴシック" charset="-128"/>
              <a:cs typeface="Arial" charset="0"/>
            </a:endParaRPr>
          </a:p>
        </p:txBody>
      </p:sp>
      <p:sp>
        <p:nvSpPr>
          <p:cNvPr id="2492443" name="Oval 27"/>
          <p:cNvSpPr>
            <a:spLocks noChangeArrowheads="1"/>
          </p:cNvSpPr>
          <p:nvPr/>
        </p:nvSpPr>
        <p:spPr bwMode="auto">
          <a:xfrm>
            <a:off x="6793335" y="4593054"/>
            <a:ext cx="283369" cy="253244"/>
          </a:xfrm>
          <a:prstGeom prst="ellipse">
            <a:avLst/>
          </a:prstGeom>
          <a:solidFill>
            <a:srgbClr val="CCFFCC"/>
          </a:solidFill>
          <a:ln w="12700" cap="rnd">
            <a:solidFill>
              <a:schemeClr val="tx1"/>
            </a:solidFill>
            <a:round/>
            <a:headEnd/>
            <a:tailEnd/>
          </a:ln>
          <a:effectLst/>
        </p:spPr>
        <p:txBody>
          <a:bodyPr lIns="73998" tIns="37000" rIns="73998" bIns="37000" anchor="ctr" anchorCtr="1"/>
          <a:lstStyle/>
          <a:p>
            <a:pPr algn="r" defTabSz="740038" eaLnBrk="0" fontAlgn="base" hangingPunct="0">
              <a:spcBef>
                <a:spcPct val="0"/>
              </a:spcBef>
              <a:spcAft>
                <a:spcPct val="0"/>
              </a:spcAft>
            </a:pPr>
            <a:endParaRPr lang="en-AU" sz="900" b="1" dirty="0">
              <a:solidFill>
                <a:prstClr val="black"/>
              </a:solidFill>
              <a:ea typeface="ＭＳ Ｐゴシック" charset="-128"/>
              <a:cs typeface="Arial" charset="0"/>
            </a:endParaRPr>
          </a:p>
        </p:txBody>
      </p:sp>
      <p:sp>
        <p:nvSpPr>
          <p:cNvPr id="2492448" name="Oval 32"/>
          <p:cNvSpPr>
            <a:spLocks noChangeArrowheads="1"/>
          </p:cNvSpPr>
          <p:nvPr/>
        </p:nvSpPr>
        <p:spPr bwMode="auto">
          <a:xfrm>
            <a:off x="6649991" y="2403308"/>
            <a:ext cx="281541" cy="253244"/>
          </a:xfrm>
          <a:prstGeom prst="ellipse">
            <a:avLst/>
          </a:prstGeom>
          <a:solidFill>
            <a:srgbClr val="FF603B"/>
          </a:solidFill>
          <a:ln w="12700" cap="rnd">
            <a:solidFill>
              <a:schemeClr val="tx1"/>
            </a:solidFill>
            <a:round/>
            <a:headEnd/>
            <a:tailEnd/>
          </a:ln>
          <a:effectLst/>
        </p:spPr>
        <p:txBody>
          <a:bodyPr lIns="73998" tIns="37000" rIns="73998" bIns="37000" anchor="ctr" anchorCtr="1"/>
          <a:lstStyle/>
          <a:p>
            <a:pPr algn="r" defTabSz="740038" eaLnBrk="0" fontAlgn="base" hangingPunct="0">
              <a:spcBef>
                <a:spcPct val="0"/>
              </a:spcBef>
              <a:spcAft>
                <a:spcPct val="0"/>
              </a:spcAft>
            </a:pPr>
            <a:endParaRPr lang="en-AU" sz="800" b="1" dirty="0">
              <a:solidFill>
                <a:prstClr val="black"/>
              </a:solidFill>
              <a:ea typeface="ＭＳ Ｐゴシック" charset="-128"/>
              <a:cs typeface="Arial" charset="0"/>
            </a:endParaRPr>
          </a:p>
        </p:txBody>
      </p:sp>
      <p:sp>
        <p:nvSpPr>
          <p:cNvPr id="2492449" name="Oval 33"/>
          <p:cNvSpPr>
            <a:spLocks noChangeArrowheads="1"/>
          </p:cNvSpPr>
          <p:nvPr/>
        </p:nvSpPr>
        <p:spPr bwMode="auto">
          <a:xfrm>
            <a:off x="3825102" y="3889621"/>
            <a:ext cx="283369" cy="253244"/>
          </a:xfrm>
          <a:prstGeom prst="ellipse">
            <a:avLst/>
          </a:prstGeom>
          <a:solidFill>
            <a:srgbClr val="FF603B"/>
          </a:solidFill>
          <a:ln w="12700" cap="rnd">
            <a:solidFill>
              <a:schemeClr val="tx1"/>
            </a:solidFill>
            <a:round/>
            <a:headEnd/>
            <a:tailEnd/>
          </a:ln>
          <a:effectLst/>
        </p:spPr>
        <p:txBody>
          <a:bodyPr lIns="73998" tIns="37000" rIns="73998" bIns="37000" anchor="ctr" anchorCtr="1"/>
          <a:lstStyle/>
          <a:p>
            <a:pPr algn="r" defTabSz="740038" eaLnBrk="0" fontAlgn="base" hangingPunct="0">
              <a:spcBef>
                <a:spcPct val="0"/>
              </a:spcBef>
              <a:spcAft>
                <a:spcPct val="0"/>
              </a:spcAft>
            </a:pPr>
            <a:endParaRPr lang="en-AU" sz="800" b="1" dirty="0">
              <a:solidFill>
                <a:prstClr val="black"/>
              </a:solidFill>
              <a:ea typeface="ＭＳ Ｐゴシック" charset="-128"/>
              <a:cs typeface="Arial" charset="0"/>
            </a:endParaRPr>
          </a:p>
        </p:txBody>
      </p:sp>
      <p:sp>
        <p:nvSpPr>
          <p:cNvPr id="2492452" name="Oval 36"/>
          <p:cNvSpPr>
            <a:spLocks noChangeArrowheads="1"/>
          </p:cNvSpPr>
          <p:nvPr/>
        </p:nvSpPr>
        <p:spPr bwMode="auto">
          <a:xfrm>
            <a:off x="4127450" y="3207948"/>
            <a:ext cx="283369" cy="253244"/>
          </a:xfrm>
          <a:prstGeom prst="ellipse">
            <a:avLst/>
          </a:prstGeom>
          <a:solidFill>
            <a:srgbClr val="FF603B"/>
          </a:solidFill>
          <a:ln w="12700" cap="rnd">
            <a:solidFill>
              <a:schemeClr val="tx1"/>
            </a:solidFill>
            <a:round/>
            <a:headEnd/>
            <a:tailEnd/>
          </a:ln>
          <a:effectLst/>
        </p:spPr>
        <p:txBody>
          <a:bodyPr lIns="73998" tIns="37000" rIns="73998" bIns="37000" anchor="ctr" anchorCtr="1"/>
          <a:lstStyle/>
          <a:p>
            <a:pPr algn="r" defTabSz="740038" eaLnBrk="0" fontAlgn="base" hangingPunct="0">
              <a:spcBef>
                <a:spcPct val="0"/>
              </a:spcBef>
              <a:spcAft>
                <a:spcPct val="0"/>
              </a:spcAft>
            </a:pPr>
            <a:endParaRPr lang="en-AU" sz="800" b="1" dirty="0">
              <a:solidFill>
                <a:prstClr val="black"/>
              </a:solidFill>
              <a:ea typeface="ＭＳ Ｐゴシック" charset="-128"/>
              <a:cs typeface="Arial" charset="0"/>
            </a:endParaRPr>
          </a:p>
        </p:txBody>
      </p:sp>
      <p:sp>
        <p:nvSpPr>
          <p:cNvPr id="2492456" name="Oval 40"/>
          <p:cNvSpPr>
            <a:spLocks noChangeArrowheads="1"/>
          </p:cNvSpPr>
          <p:nvPr/>
        </p:nvSpPr>
        <p:spPr bwMode="auto">
          <a:xfrm>
            <a:off x="3301849" y="2632789"/>
            <a:ext cx="281541" cy="253244"/>
          </a:xfrm>
          <a:prstGeom prst="ellipse">
            <a:avLst/>
          </a:prstGeom>
          <a:solidFill>
            <a:schemeClr val="accent3">
              <a:lumMod val="40000"/>
              <a:lumOff val="60000"/>
            </a:schemeClr>
          </a:solidFill>
          <a:ln w="12700" cap="rnd">
            <a:solidFill>
              <a:schemeClr val="tx1"/>
            </a:solidFill>
            <a:round/>
            <a:headEnd/>
            <a:tailEnd/>
          </a:ln>
          <a:effectLst/>
        </p:spPr>
        <p:txBody>
          <a:bodyPr lIns="73998" tIns="37000" rIns="73998" bIns="37000" anchor="ctr" anchorCtr="1"/>
          <a:lstStyle/>
          <a:p>
            <a:pPr algn="r" defTabSz="740038" eaLnBrk="0" fontAlgn="base" hangingPunct="0">
              <a:spcBef>
                <a:spcPct val="0"/>
              </a:spcBef>
              <a:spcAft>
                <a:spcPct val="0"/>
              </a:spcAft>
            </a:pPr>
            <a:endParaRPr lang="en-AU" sz="800" b="1" dirty="0">
              <a:solidFill>
                <a:prstClr val="black"/>
              </a:solidFill>
              <a:ea typeface="ＭＳ Ｐゴシック" charset="-128"/>
              <a:cs typeface="Arial" charset="0"/>
            </a:endParaRPr>
          </a:p>
        </p:txBody>
      </p:sp>
      <p:sp>
        <p:nvSpPr>
          <p:cNvPr id="2492457" name="Oval 41"/>
          <p:cNvSpPr>
            <a:spLocks noChangeArrowheads="1"/>
          </p:cNvSpPr>
          <p:nvPr/>
        </p:nvSpPr>
        <p:spPr bwMode="auto">
          <a:xfrm>
            <a:off x="5504925" y="2446945"/>
            <a:ext cx="283369" cy="253244"/>
          </a:xfrm>
          <a:prstGeom prst="ellipse">
            <a:avLst/>
          </a:prstGeom>
          <a:solidFill>
            <a:schemeClr val="accent3">
              <a:lumMod val="40000"/>
              <a:lumOff val="60000"/>
            </a:schemeClr>
          </a:solidFill>
          <a:ln w="12700" cap="rnd">
            <a:solidFill>
              <a:schemeClr val="tx1"/>
            </a:solidFill>
            <a:round/>
            <a:headEnd/>
            <a:tailEnd/>
          </a:ln>
          <a:effectLst/>
        </p:spPr>
        <p:txBody>
          <a:bodyPr lIns="73998" tIns="37000" rIns="73998" bIns="37000" anchor="ctr" anchorCtr="1"/>
          <a:lstStyle/>
          <a:p>
            <a:pPr algn="r" defTabSz="740038" eaLnBrk="0" fontAlgn="base" hangingPunct="0">
              <a:spcBef>
                <a:spcPct val="0"/>
              </a:spcBef>
              <a:spcAft>
                <a:spcPct val="0"/>
              </a:spcAft>
            </a:pPr>
            <a:endParaRPr lang="en-AU" sz="800" b="1" dirty="0">
              <a:solidFill>
                <a:prstClr val="black"/>
              </a:solidFill>
              <a:ea typeface="ＭＳ Ｐゴシック" charset="-128"/>
              <a:cs typeface="Arial" charset="0"/>
            </a:endParaRPr>
          </a:p>
        </p:txBody>
      </p:sp>
      <p:sp>
        <p:nvSpPr>
          <p:cNvPr id="2492459" name="Oval 43"/>
          <p:cNvSpPr>
            <a:spLocks noChangeArrowheads="1"/>
          </p:cNvSpPr>
          <p:nvPr/>
        </p:nvSpPr>
        <p:spPr bwMode="auto">
          <a:xfrm>
            <a:off x="4872347" y="3207948"/>
            <a:ext cx="283369" cy="253244"/>
          </a:xfrm>
          <a:prstGeom prst="ellipse">
            <a:avLst/>
          </a:prstGeom>
          <a:solidFill>
            <a:srgbClr val="FF603B"/>
          </a:solidFill>
          <a:ln w="12700" cap="rnd">
            <a:solidFill>
              <a:schemeClr val="tx1"/>
            </a:solidFill>
            <a:round/>
            <a:headEnd/>
            <a:tailEnd/>
          </a:ln>
          <a:effectLst/>
        </p:spPr>
        <p:txBody>
          <a:bodyPr lIns="73998" tIns="37000" rIns="73998" bIns="37000" anchor="ctr" anchorCtr="1"/>
          <a:lstStyle/>
          <a:p>
            <a:pPr algn="r" defTabSz="740038" eaLnBrk="0" fontAlgn="base" hangingPunct="0">
              <a:spcBef>
                <a:spcPct val="0"/>
              </a:spcBef>
              <a:spcAft>
                <a:spcPct val="0"/>
              </a:spcAft>
            </a:pPr>
            <a:endParaRPr lang="en-AU" sz="800" b="1" dirty="0">
              <a:solidFill>
                <a:prstClr val="black"/>
              </a:solidFill>
              <a:ea typeface="ＭＳ Ｐゴシック" charset="-128"/>
              <a:cs typeface="Arial" charset="0"/>
            </a:endParaRPr>
          </a:p>
        </p:txBody>
      </p:sp>
      <p:sp>
        <p:nvSpPr>
          <p:cNvPr id="2492463" name="Text Box 47"/>
          <p:cNvSpPr txBox="1">
            <a:spLocks noChangeArrowheads="1"/>
          </p:cNvSpPr>
          <p:nvPr/>
        </p:nvSpPr>
        <p:spPr bwMode="auto">
          <a:xfrm>
            <a:off x="3168887" y="1865479"/>
            <a:ext cx="2403095" cy="461665"/>
          </a:xfrm>
          <a:prstGeom prst="rect">
            <a:avLst/>
          </a:prstGeom>
          <a:noFill/>
          <a:ln w="9525">
            <a:noFill/>
            <a:miter lim="800000"/>
            <a:headEnd/>
            <a:tailEnd type="none" w="sm" len="sm"/>
          </a:ln>
          <a:effectLst/>
        </p:spPr>
        <p:txBody>
          <a:bodyPr wrap="none">
            <a:spAutoFit/>
          </a:bodyPr>
          <a:lstStyle/>
          <a:p>
            <a:pPr algn="ctr" eaLnBrk="0" fontAlgn="base" hangingPunct="0">
              <a:spcBef>
                <a:spcPct val="0"/>
              </a:spcBef>
              <a:spcAft>
                <a:spcPct val="0"/>
              </a:spcAft>
            </a:pPr>
            <a:r>
              <a:rPr lang="en-AU" sz="2400" dirty="0">
                <a:solidFill>
                  <a:srgbClr val="C00000"/>
                </a:solidFill>
                <a:ea typeface="ＭＳ Ｐゴシック" charset="-128"/>
                <a:cs typeface="Arial" charset="0"/>
              </a:rPr>
              <a:t>Short-term action</a:t>
            </a:r>
          </a:p>
        </p:txBody>
      </p:sp>
      <p:sp>
        <p:nvSpPr>
          <p:cNvPr id="50" name="Rectangle 49"/>
          <p:cNvSpPr/>
          <p:nvPr/>
        </p:nvSpPr>
        <p:spPr bwMode="auto">
          <a:xfrm>
            <a:off x="3136930" y="2363691"/>
            <a:ext cx="2492028" cy="1634255"/>
          </a:xfrm>
          <a:prstGeom prst="rect">
            <a:avLst/>
          </a:prstGeom>
          <a:noFill/>
          <a:ln w="57150" cap="flat" cmpd="sng" algn="ctr">
            <a:solidFill>
              <a:srgbClr val="C00000"/>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defTabSz="844083" eaLnBrk="0" fontAlgn="base" hangingPunct="0">
              <a:spcBef>
                <a:spcPct val="0"/>
              </a:spcBef>
              <a:spcAft>
                <a:spcPct val="0"/>
              </a:spcAft>
            </a:pPr>
            <a:endParaRPr lang="en-US" sz="2800">
              <a:solidFill>
                <a:prstClr val="black"/>
              </a:solidFill>
              <a:ea typeface="ＭＳ Ｐゴシック" pitchFamily="34" charset="-128"/>
            </a:endParaRPr>
          </a:p>
        </p:txBody>
      </p:sp>
      <p:sp>
        <p:nvSpPr>
          <p:cNvPr id="3" name="TextBox 2"/>
          <p:cNvSpPr txBox="1"/>
          <p:nvPr/>
        </p:nvSpPr>
        <p:spPr>
          <a:xfrm>
            <a:off x="6890263" y="2347270"/>
            <a:ext cx="711733" cy="338554"/>
          </a:xfrm>
          <a:prstGeom prst="rect">
            <a:avLst/>
          </a:prstGeom>
          <a:noFill/>
        </p:spPr>
        <p:txBody>
          <a:bodyPr wrap="none" rtlCol="0">
            <a:spAutoFit/>
          </a:bodyPr>
          <a:lstStyle/>
          <a:p>
            <a:r>
              <a:rPr lang="en-AU" sz="1600" dirty="0">
                <a:solidFill>
                  <a:prstClr val="black"/>
                </a:solidFill>
              </a:rPr>
              <a:t>Rating</a:t>
            </a:r>
          </a:p>
        </p:txBody>
      </p:sp>
      <p:sp>
        <p:nvSpPr>
          <p:cNvPr id="45" name="TextBox 44"/>
          <p:cNvSpPr txBox="1"/>
          <p:nvPr/>
        </p:nvSpPr>
        <p:spPr>
          <a:xfrm>
            <a:off x="5249506" y="2637337"/>
            <a:ext cx="1164871" cy="584775"/>
          </a:xfrm>
          <a:prstGeom prst="rect">
            <a:avLst/>
          </a:prstGeom>
          <a:noFill/>
        </p:spPr>
        <p:txBody>
          <a:bodyPr wrap="none" rtlCol="0">
            <a:spAutoFit/>
          </a:bodyPr>
          <a:lstStyle/>
          <a:p>
            <a:r>
              <a:rPr lang="en-AU" sz="1600" dirty="0">
                <a:solidFill>
                  <a:prstClr val="black"/>
                </a:solidFill>
              </a:rPr>
              <a:t>Contract</a:t>
            </a:r>
          </a:p>
          <a:p>
            <a:r>
              <a:rPr lang="en-AU" sz="1600" dirty="0">
                <a:solidFill>
                  <a:prstClr val="black"/>
                </a:solidFill>
              </a:rPr>
              <a:t>preparation</a:t>
            </a:r>
          </a:p>
        </p:txBody>
      </p:sp>
      <p:sp>
        <p:nvSpPr>
          <p:cNvPr id="46" name="TextBox 45"/>
          <p:cNvSpPr txBox="1"/>
          <p:nvPr/>
        </p:nvSpPr>
        <p:spPr>
          <a:xfrm>
            <a:off x="4814712" y="3436915"/>
            <a:ext cx="1222129" cy="584775"/>
          </a:xfrm>
          <a:prstGeom prst="rect">
            <a:avLst/>
          </a:prstGeom>
          <a:noFill/>
        </p:spPr>
        <p:txBody>
          <a:bodyPr wrap="none" rtlCol="0">
            <a:spAutoFit/>
          </a:bodyPr>
          <a:lstStyle/>
          <a:p>
            <a:r>
              <a:rPr lang="en-AU" sz="1600" dirty="0">
                <a:solidFill>
                  <a:prstClr val="black"/>
                </a:solidFill>
              </a:rPr>
              <a:t>Loan market</a:t>
            </a:r>
          </a:p>
          <a:p>
            <a:r>
              <a:rPr lang="en-AU" sz="1600" dirty="0">
                <a:solidFill>
                  <a:prstClr val="black"/>
                </a:solidFill>
              </a:rPr>
              <a:t>evaluation</a:t>
            </a:r>
          </a:p>
        </p:txBody>
      </p:sp>
      <p:sp>
        <p:nvSpPr>
          <p:cNvPr id="47" name="TextBox 46"/>
          <p:cNvSpPr txBox="1"/>
          <p:nvPr/>
        </p:nvSpPr>
        <p:spPr>
          <a:xfrm>
            <a:off x="3454126" y="4073346"/>
            <a:ext cx="1140056" cy="584775"/>
          </a:xfrm>
          <a:prstGeom prst="rect">
            <a:avLst/>
          </a:prstGeom>
          <a:noFill/>
        </p:spPr>
        <p:txBody>
          <a:bodyPr wrap="none" rtlCol="0">
            <a:spAutoFit/>
          </a:bodyPr>
          <a:lstStyle/>
          <a:p>
            <a:r>
              <a:rPr lang="en-AU" sz="1600" dirty="0">
                <a:solidFill>
                  <a:prstClr val="black"/>
                </a:solidFill>
              </a:rPr>
              <a:t>Handling of</a:t>
            </a:r>
          </a:p>
          <a:p>
            <a:r>
              <a:rPr lang="en-AU" sz="1600" dirty="0">
                <a:solidFill>
                  <a:prstClr val="black"/>
                </a:solidFill>
              </a:rPr>
              <a:t>payments</a:t>
            </a:r>
          </a:p>
        </p:txBody>
      </p:sp>
      <p:sp>
        <p:nvSpPr>
          <p:cNvPr id="48" name="TextBox 47"/>
          <p:cNvSpPr txBox="1"/>
          <p:nvPr/>
        </p:nvSpPr>
        <p:spPr>
          <a:xfrm>
            <a:off x="4527721" y="4939102"/>
            <a:ext cx="1102738" cy="584775"/>
          </a:xfrm>
          <a:prstGeom prst="rect">
            <a:avLst/>
          </a:prstGeom>
          <a:noFill/>
        </p:spPr>
        <p:txBody>
          <a:bodyPr wrap="none" rtlCol="0">
            <a:spAutoFit/>
          </a:bodyPr>
          <a:lstStyle/>
          <a:p>
            <a:r>
              <a:rPr lang="en-AU" sz="1600" dirty="0">
                <a:solidFill>
                  <a:prstClr val="black"/>
                </a:solidFill>
              </a:rPr>
              <a:t>Loan</a:t>
            </a:r>
          </a:p>
          <a:p>
            <a:r>
              <a:rPr lang="en-AU" sz="1600" dirty="0">
                <a:solidFill>
                  <a:prstClr val="black"/>
                </a:solidFill>
              </a:rPr>
              <a:t>application</a:t>
            </a:r>
          </a:p>
        </p:txBody>
      </p:sp>
      <p:sp>
        <p:nvSpPr>
          <p:cNvPr id="49" name="TextBox 48"/>
          <p:cNvSpPr txBox="1"/>
          <p:nvPr/>
        </p:nvSpPr>
        <p:spPr>
          <a:xfrm>
            <a:off x="7040552" y="4395966"/>
            <a:ext cx="901209" cy="584775"/>
          </a:xfrm>
          <a:prstGeom prst="rect">
            <a:avLst/>
          </a:prstGeom>
          <a:noFill/>
        </p:spPr>
        <p:txBody>
          <a:bodyPr wrap="none" rtlCol="0">
            <a:spAutoFit/>
          </a:bodyPr>
          <a:lstStyle/>
          <a:p>
            <a:r>
              <a:rPr lang="en-AU" sz="1600" dirty="0">
                <a:solidFill>
                  <a:prstClr val="black"/>
                </a:solidFill>
              </a:rPr>
              <a:t>Loan</a:t>
            </a:r>
          </a:p>
          <a:p>
            <a:r>
              <a:rPr lang="en-AU" sz="1600" dirty="0">
                <a:solidFill>
                  <a:prstClr val="black"/>
                </a:solidFill>
              </a:rPr>
              <a:t>planning</a:t>
            </a:r>
          </a:p>
        </p:txBody>
      </p:sp>
      <p:sp>
        <p:nvSpPr>
          <p:cNvPr id="51" name="TextBox 50"/>
          <p:cNvSpPr txBox="1"/>
          <p:nvPr/>
        </p:nvSpPr>
        <p:spPr>
          <a:xfrm>
            <a:off x="3587977" y="2419299"/>
            <a:ext cx="1073755" cy="584775"/>
          </a:xfrm>
          <a:prstGeom prst="rect">
            <a:avLst/>
          </a:prstGeom>
          <a:noFill/>
        </p:spPr>
        <p:txBody>
          <a:bodyPr wrap="none" rtlCol="0">
            <a:spAutoFit/>
          </a:bodyPr>
          <a:lstStyle/>
          <a:p>
            <a:r>
              <a:rPr lang="en-AU" sz="1600" dirty="0">
                <a:solidFill>
                  <a:prstClr val="black"/>
                </a:solidFill>
              </a:rPr>
              <a:t>Loan</a:t>
            </a:r>
          </a:p>
          <a:p>
            <a:r>
              <a:rPr lang="en-AU" sz="1600" dirty="0">
                <a:solidFill>
                  <a:prstClr val="black"/>
                </a:solidFill>
              </a:rPr>
              <a:t>controlling</a:t>
            </a:r>
          </a:p>
        </p:txBody>
      </p:sp>
      <p:sp>
        <p:nvSpPr>
          <p:cNvPr id="52" name="TextBox 51"/>
          <p:cNvSpPr txBox="1"/>
          <p:nvPr/>
        </p:nvSpPr>
        <p:spPr>
          <a:xfrm>
            <a:off x="3502952" y="3154460"/>
            <a:ext cx="870751" cy="584775"/>
          </a:xfrm>
          <a:prstGeom prst="rect">
            <a:avLst/>
          </a:prstGeom>
          <a:noFill/>
        </p:spPr>
        <p:txBody>
          <a:bodyPr wrap="none" rtlCol="0">
            <a:spAutoFit/>
          </a:bodyPr>
          <a:lstStyle/>
          <a:p>
            <a:r>
              <a:rPr lang="en-AU" sz="1600" dirty="0">
                <a:solidFill>
                  <a:prstClr val="black"/>
                </a:solidFill>
              </a:rPr>
              <a:t>Loan</a:t>
            </a:r>
          </a:p>
          <a:p>
            <a:r>
              <a:rPr lang="en-AU" sz="1600" dirty="0">
                <a:solidFill>
                  <a:prstClr val="black"/>
                </a:solidFill>
              </a:rPr>
              <a:t>decision</a:t>
            </a:r>
          </a:p>
        </p:txBody>
      </p:sp>
      <p:sp>
        <p:nvSpPr>
          <p:cNvPr id="53" name="Oval 27"/>
          <p:cNvSpPr>
            <a:spLocks noChangeArrowheads="1"/>
          </p:cNvSpPr>
          <p:nvPr/>
        </p:nvSpPr>
        <p:spPr bwMode="auto">
          <a:xfrm>
            <a:off x="8738356" y="3461497"/>
            <a:ext cx="283369" cy="253244"/>
          </a:xfrm>
          <a:prstGeom prst="ellipse">
            <a:avLst/>
          </a:prstGeom>
          <a:solidFill>
            <a:srgbClr val="CCFFCC"/>
          </a:solidFill>
          <a:ln w="12700" cap="rnd">
            <a:solidFill>
              <a:schemeClr val="tx1"/>
            </a:solidFill>
            <a:round/>
            <a:headEnd/>
            <a:tailEnd/>
          </a:ln>
          <a:effectLst/>
        </p:spPr>
        <p:txBody>
          <a:bodyPr lIns="73998" tIns="37000" rIns="73998" bIns="37000" anchor="ctr" anchorCtr="1"/>
          <a:lstStyle/>
          <a:p>
            <a:pPr algn="r" defTabSz="740038" eaLnBrk="0" fontAlgn="base" hangingPunct="0">
              <a:spcBef>
                <a:spcPct val="0"/>
              </a:spcBef>
              <a:spcAft>
                <a:spcPct val="0"/>
              </a:spcAft>
            </a:pPr>
            <a:endParaRPr lang="en-AU" sz="900" b="1" dirty="0">
              <a:solidFill>
                <a:prstClr val="black"/>
              </a:solidFill>
              <a:ea typeface="ＭＳ Ｐゴシック" charset="-128"/>
              <a:cs typeface="Arial" charset="0"/>
            </a:endParaRPr>
          </a:p>
        </p:txBody>
      </p:sp>
      <p:sp>
        <p:nvSpPr>
          <p:cNvPr id="54" name="Oval 32"/>
          <p:cNvSpPr>
            <a:spLocks noChangeArrowheads="1"/>
          </p:cNvSpPr>
          <p:nvPr/>
        </p:nvSpPr>
        <p:spPr bwMode="auto">
          <a:xfrm>
            <a:off x="8738356" y="2632789"/>
            <a:ext cx="281541" cy="253244"/>
          </a:xfrm>
          <a:prstGeom prst="ellipse">
            <a:avLst/>
          </a:prstGeom>
          <a:solidFill>
            <a:srgbClr val="FF603B"/>
          </a:solidFill>
          <a:ln w="12700" cap="rnd">
            <a:solidFill>
              <a:schemeClr val="tx1"/>
            </a:solidFill>
            <a:round/>
            <a:headEnd/>
            <a:tailEnd/>
          </a:ln>
          <a:effectLst/>
        </p:spPr>
        <p:txBody>
          <a:bodyPr lIns="73998" tIns="37000" rIns="73998" bIns="37000" anchor="ctr" anchorCtr="1"/>
          <a:lstStyle/>
          <a:p>
            <a:pPr algn="r" defTabSz="740038" eaLnBrk="0" fontAlgn="base" hangingPunct="0">
              <a:spcBef>
                <a:spcPct val="0"/>
              </a:spcBef>
              <a:spcAft>
                <a:spcPct val="0"/>
              </a:spcAft>
            </a:pPr>
            <a:endParaRPr lang="en-AU" sz="800" b="1" dirty="0">
              <a:solidFill>
                <a:prstClr val="black"/>
              </a:solidFill>
              <a:ea typeface="ＭＳ Ｐゴシック" charset="-128"/>
              <a:cs typeface="Arial" charset="0"/>
            </a:endParaRPr>
          </a:p>
        </p:txBody>
      </p:sp>
      <p:sp>
        <p:nvSpPr>
          <p:cNvPr id="55" name="Oval 41"/>
          <p:cNvSpPr>
            <a:spLocks noChangeArrowheads="1"/>
          </p:cNvSpPr>
          <p:nvPr/>
        </p:nvSpPr>
        <p:spPr bwMode="auto">
          <a:xfrm>
            <a:off x="8742472" y="3047143"/>
            <a:ext cx="283369" cy="253244"/>
          </a:xfrm>
          <a:prstGeom prst="ellipse">
            <a:avLst/>
          </a:prstGeom>
          <a:solidFill>
            <a:schemeClr val="accent3">
              <a:lumMod val="40000"/>
              <a:lumOff val="60000"/>
            </a:schemeClr>
          </a:solidFill>
          <a:ln w="12700" cap="rnd">
            <a:solidFill>
              <a:schemeClr val="tx1"/>
            </a:solidFill>
            <a:round/>
            <a:headEnd/>
            <a:tailEnd/>
          </a:ln>
          <a:effectLst/>
        </p:spPr>
        <p:txBody>
          <a:bodyPr lIns="73998" tIns="37000" rIns="73998" bIns="37000" anchor="ctr" anchorCtr="1"/>
          <a:lstStyle/>
          <a:p>
            <a:pPr algn="r" defTabSz="740038" eaLnBrk="0" fontAlgn="base" hangingPunct="0">
              <a:spcBef>
                <a:spcPct val="0"/>
              </a:spcBef>
              <a:spcAft>
                <a:spcPct val="0"/>
              </a:spcAft>
            </a:pPr>
            <a:endParaRPr lang="en-AU" sz="800" b="1" dirty="0">
              <a:solidFill>
                <a:prstClr val="black"/>
              </a:solidFill>
              <a:ea typeface="ＭＳ Ｐゴシック" charset="-128"/>
              <a:cs typeface="Arial" charset="0"/>
            </a:endParaRPr>
          </a:p>
        </p:txBody>
      </p:sp>
      <p:sp>
        <p:nvSpPr>
          <p:cNvPr id="56" name="Text Box 11"/>
          <p:cNvSpPr txBox="1">
            <a:spLocks noChangeArrowheads="1"/>
          </p:cNvSpPr>
          <p:nvPr/>
        </p:nvSpPr>
        <p:spPr bwMode="auto">
          <a:xfrm>
            <a:off x="8684404" y="2226381"/>
            <a:ext cx="901827" cy="290166"/>
          </a:xfrm>
          <a:prstGeom prst="rect">
            <a:avLst/>
          </a:prstGeom>
          <a:noFill/>
          <a:ln w="6350">
            <a:noFill/>
            <a:miter lim="800000"/>
            <a:headEnd/>
            <a:tailEnd/>
          </a:ln>
          <a:effectLst/>
        </p:spPr>
        <p:txBody>
          <a:bodyPr wrap="none" lIns="73998" tIns="37000" rIns="73998" bIns="37000" anchor="ctr">
            <a:spAutoFit/>
          </a:bodyPr>
          <a:lstStyle/>
          <a:p>
            <a:pPr algn="ctr" defTabSz="740038" eaLnBrk="0" fontAlgn="base" hangingPunct="0">
              <a:spcBef>
                <a:spcPct val="0"/>
              </a:spcBef>
              <a:spcAft>
                <a:spcPct val="0"/>
              </a:spcAft>
            </a:pPr>
            <a:r>
              <a:rPr lang="en-AU" sz="1400" b="1" dirty="0">
                <a:solidFill>
                  <a:prstClr val="black"/>
                </a:solidFill>
                <a:ea typeface="ＭＳ Ｐゴシック" charset="-128"/>
                <a:cs typeface="Arial" charset="0"/>
              </a:rPr>
              <a:t>Feasibility</a:t>
            </a:r>
          </a:p>
        </p:txBody>
      </p:sp>
      <p:sp>
        <p:nvSpPr>
          <p:cNvPr id="57" name="Text Box 14"/>
          <p:cNvSpPr txBox="1">
            <a:spLocks noChangeArrowheads="1"/>
          </p:cNvSpPr>
          <p:nvPr/>
        </p:nvSpPr>
        <p:spPr bwMode="auto">
          <a:xfrm>
            <a:off x="9022060" y="2599559"/>
            <a:ext cx="413616" cy="259389"/>
          </a:xfrm>
          <a:prstGeom prst="rect">
            <a:avLst/>
          </a:prstGeom>
          <a:noFill/>
          <a:ln w="6350">
            <a:noFill/>
            <a:miter lim="800000"/>
            <a:headEnd/>
            <a:tailEnd/>
          </a:ln>
          <a:effectLst/>
        </p:spPr>
        <p:txBody>
          <a:bodyPr wrap="none" lIns="73998" tIns="37000" rIns="73998" bIns="37000" anchor="ctr">
            <a:spAutoFit/>
          </a:bodyPr>
          <a:lstStyle/>
          <a:p>
            <a:pPr algn="ctr" defTabSz="740038" eaLnBrk="0" fontAlgn="base" hangingPunct="0">
              <a:spcBef>
                <a:spcPct val="0"/>
              </a:spcBef>
              <a:spcAft>
                <a:spcPct val="0"/>
              </a:spcAft>
            </a:pPr>
            <a:r>
              <a:rPr lang="en-AU" sz="1200" b="1" dirty="0">
                <a:solidFill>
                  <a:prstClr val="black"/>
                </a:solidFill>
                <a:ea typeface="ＭＳ Ｐゴシック" charset="-128"/>
                <a:cs typeface="Arial" charset="0"/>
              </a:rPr>
              <a:t>Low</a:t>
            </a:r>
          </a:p>
        </p:txBody>
      </p:sp>
      <p:sp>
        <p:nvSpPr>
          <p:cNvPr id="58" name="Text Box 13"/>
          <p:cNvSpPr txBox="1">
            <a:spLocks noChangeArrowheads="1"/>
          </p:cNvSpPr>
          <p:nvPr/>
        </p:nvSpPr>
        <p:spPr bwMode="auto">
          <a:xfrm>
            <a:off x="9019897" y="3469913"/>
            <a:ext cx="442791" cy="259389"/>
          </a:xfrm>
          <a:prstGeom prst="rect">
            <a:avLst/>
          </a:prstGeom>
          <a:noFill/>
          <a:ln w="6350">
            <a:noFill/>
            <a:miter lim="800000"/>
            <a:headEnd/>
            <a:tailEnd/>
          </a:ln>
          <a:effectLst/>
        </p:spPr>
        <p:txBody>
          <a:bodyPr wrap="none" lIns="73998" tIns="37000" rIns="73998" bIns="37000" anchor="ctr">
            <a:spAutoFit/>
          </a:bodyPr>
          <a:lstStyle/>
          <a:p>
            <a:pPr algn="ctr" defTabSz="740038" eaLnBrk="0" fontAlgn="base" hangingPunct="0">
              <a:spcBef>
                <a:spcPct val="0"/>
              </a:spcBef>
              <a:spcAft>
                <a:spcPct val="0"/>
              </a:spcAft>
            </a:pPr>
            <a:r>
              <a:rPr lang="en-AU" sz="1200" b="1" dirty="0">
                <a:solidFill>
                  <a:prstClr val="black"/>
                </a:solidFill>
                <a:ea typeface="ＭＳ Ｐゴシック" charset="-128"/>
                <a:cs typeface="Arial" charset="0"/>
              </a:rPr>
              <a:t>High</a:t>
            </a:r>
          </a:p>
        </p:txBody>
      </p:sp>
      <p:sp>
        <p:nvSpPr>
          <p:cNvPr id="59" name="Text Box 13"/>
          <p:cNvSpPr txBox="1">
            <a:spLocks noChangeArrowheads="1"/>
          </p:cNvSpPr>
          <p:nvPr/>
        </p:nvSpPr>
        <p:spPr bwMode="auto">
          <a:xfrm>
            <a:off x="9019897" y="3024765"/>
            <a:ext cx="691257" cy="259389"/>
          </a:xfrm>
          <a:prstGeom prst="rect">
            <a:avLst/>
          </a:prstGeom>
          <a:noFill/>
          <a:ln w="6350">
            <a:noFill/>
            <a:miter lim="800000"/>
            <a:headEnd/>
            <a:tailEnd/>
          </a:ln>
          <a:effectLst/>
        </p:spPr>
        <p:txBody>
          <a:bodyPr wrap="none" lIns="73998" tIns="37000" rIns="73998" bIns="37000" anchor="ctr">
            <a:spAutoFit/>
          </a:bodyPr>
          <a:lstStyle/>
          <a:p>
            <a:pPr algn="ctr" defTabSz="740038" eaLnBrk="0" fontAlgn="base" hangingPunct="0">
              <a:spcBef>
                <a:spcPct val="0"/>
              </a:spcBef>
              <a:spcAft>
                <a:spcPct val="0"/>
              </a:spcAft>
            </a:pPr>
            <a:r>
              <a:rPr lang="en-AU" sz="1200" b="1" dirty="0">
                <a:solidFill>
                  <a:prstClr val="black"/>
                </a:solidFill>
                <a:ea typeface="ＭＳ Ｐゴシック" charset="-128"/>
                <a:cs typeface="Arial" charset="0"/>
              </a:rPr>
              <a:t>Medium</a:t>
            </a:r>
          </a:p>
        </p:txBody>
      </p:sp>
      <p:sp>
        <p:nvSpPr>
          <p:cNvPr id="66" name="Text Box 47"/>
          <p:cNvSpPr txBox="1">
            <a:spLocks noChangeArrowheads="1"/>
          </p:cNvSpPr>
          <p:nvPr/>
        </p:nvSpPr>
        <p:spPr bwMode="auto">
          <a:xfrm>
            <a:off x="3812614" y="5690663"/>
            <a:ext cx="1196418" cy="830997"/>
          </a:xfrm>
          <a:prstGeom prst="rect">
            <a:avLst/>
          </a:prstGeom>
          <a:noFill/>
          <a:ln w="9525">
            <a:noFill/>
            <a:miter lim="800000"/>
            <a:headEnd/>
            <a:tailEnd type="none" w="sm" len="sm"/>
          </a:ln>
          <a:effectLst/>
        </p:spPr>
        <p:txBody>
          <a:bodyPr wrap="none">
            <a:spAutoFit/>
          </a:bodyPr>
          <a:lstStyle/>
          <a:p>
            <a:pPr algn="ctr" eaLnBrk="0" fontAlgn="base" hangingPunct="0">
              <a:spcBef>
                <a:spcPct val="0"/>
              </a:spcBef>
              <a:spcAft>
                <a:spcPct val="0"/>
              </a:spcAft>
            </a:pPr>
            <a:r>
              <a:rPr lang="en-AU" sz="2400" dirty="0">
                <a:solidFill>
                  <a:srgbClr val="C00000"/>
                </a:solidFill>
                <a:ea typeface="ＭＳ Ｐゴシック" charset="-128"/>
                <a:cs typeface="Arial" charset="0"/>
              </a:rPr>
              <a:t>Possible</a:t>
            </a:r>
          </a:p>
          <a:p>
            <a:pPr algn="ctr" eaLnBrk="0" fontAlgn="base" hangingPunct="0">
              <a:spcBef>
                <a:spcPct val="0"/>
              </a:spcBef>
              <a:spcAft>
                <a:spcPct val="0"/>
              </a:spcAft>
            </a:pPr>
            <a:endParaRPr lang="en-AU" sz="2400" dirty="0">
              <a:solidFill>
                <a:srgbClr val="C00000"/>
              </a:solidFill>
              <a:ea typeface="ＭＳ Ｐゴシック" charset="-128"/>
              <a:cs typeface="Arial" charset="0"/>
            </a:endParaRPr>
          </a:p>
        </p:txBody>
      </p:sp>
      <p:sp>
        <p:nvSpPr>
          <p:cNvPr id="67" name="Rectangle 66"/>
          <p:cNvSpPr/>
          <p:nvPr/>
        </p:nvSpPr>
        <p:spPr bwMode="auto">
          <a:xfrm>
            <a:off x="3134334" y="4002180"/>
            <a:ext cx="2492028" cy="1634255"/>
          </a:xfrm>
          <a:prstGeom prst="rect">
            <a:avLst/>
          </a:prstGeom>
          <a:noFill/>
          <a:ln w="57150" cap="flat" cmpd="sng" algn="ctr">
            <a:solidFill>
              <a:srgbClr val="C00000"/>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defTabSz="844083" eaLnBrk="0" fontAlgn="base" hangingPunct="0">
              <a:spcBef>
                <a:spcPct val="0"/>
              </a:spcBef>
              <a:spcAft>
                <a:spcPct val="0"/>
              </a:spcAft>
            </a:pPr>
            <a:endParaRPr lang="en-US" sz="2800">
              <a:solidFill>
                <a:prstClr val="black"/>
              </a:solidFill>
              <a:ea typeface="ＭＳ Ｐゴシック" pitchFamily="34" charset="-128"/>
            </a:endParaRPr>
          </a:p>
        </p:txBody>
      </p:sp>
      <p:sp>
        <p:nvSpPr>
          <p:cNvPr id="68" name="Text Box 47"/>
          <p:cNvSpPr txBox="1">
            <a:spLocks noChangeArrowheads="1"/>
          </p:cNvSpPr>
          <p:nvPr/>
        </p:nvSpPr>
        <p:spPr bwMode="auto">
          <a:xfrm>
            <a:off x="6069467" y="5660797"/>
            <a:ext cx="1751120" cy="461665"/>
          </a:xfrm>
          <a:prstGeom prst="rect">
            <a:avLst/>
          </a:prstGeom>
          <a:noFill/>
          <a:ln w="9525">
            <a:noFill/>
            <a:miter lim="800000"/>
            <a:headEnd/>
            <a:tailEnd type="none" w="sm" len="sm"/>
          </a:ln>
          <a:effectLst/>
        </p:spPr>
        <p:txBody>
          <a:bodyPr wrap="none">
            <a:spAutoFit/>
          </a:bodyPr>
          <a:lstStyle/>
          <a:p>
            <a:pPr algn="ctr" eaLnBrk="0" fontAlgn="base" hangingPunct="0">
              <a:spcBef>
                <a:spcPct val="0"/>
              </a:spcBef>
              <a:spcAft>
                <a:spcPct val="0"/>
              </a:spcAft>
            </a:pPr>
            <a:r>
              <a:rPr lang="en-AU" sz="2400" dirty="0">
                <a:solidFill>
                  <a:srgbClr val="C00000"/>
                </a:solidFill>
                <a:ea typeface="ＭＳ Ｐゴシック" charset="-128"/>
                <a:cs typeface="Arial" charset="0"/>
              </a:rPr>
              <a:t>Strategic fit?</a:t>
            </a:r>
          </a:p>
        </p:txBody>
      </p:sp>
      <p:sp>
        <p:nvSpPr>
          <p:cNvPr id="69" name="Rectangle 68"/>
          <p:cNvSpPr/>
          <p:nvPr/>
        </p:nvSpPr>
        <p:spPr bwMode="auto">
          <a:xfrm>
            <a:off x="5630372" y="4002180"/>
            <a:ext cx="2492028" cy="1634255"/>
          </a:xfrm>
          <a:prstGeom prst="rect">
            <a:avLst/>
          </a:prstGeom>
          <a:noFill/>
          <a:ln w="57150" cap="flat" cmpd="sng" algn="ctr">
            <a:solidFill>
              <a:srgbClr val="C00000"/>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defTabSz="844083" eaLnBrk="0" fontAlgn="base" hangingPunct="0">
              <a:spcBef>
                <a:spcPct val="0"/>
              </a:spcBef>
              <a:spcAft>
                <a:spcPct val="0"/>
              </a:spcAft>
            </a:pPr>
            <a:endParaRPr lang="en-US" sz="2800">
              <a:solidFill>
                <a:prstClr val="black"/>
              </a:solidFill>
              <a:ea typeface="ＭＳ Ｐゴシック" pitchFamily="34" charset="-128"/>
            </a:endParaRPr>
          </a:p>
        </p:txBody>
      </p:sp>
    </p:spTree>
    <p:extLst>
      <p:ext uri="{BB962C8B-B14F-4D97-AF65-F5344CB8AC3E}">
        <p14:creationId xmlns:p14="http://schemas.microsoft.com/office/powerpoint/2010/main" val="30395935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92456"/>
                                        </p:tgtEl>
                                        <p:attrNameLst>
                                          <p:attrName>style.visibility</p:attrName>
                                        </p:attrNameLst>
                                      </p:cBhvr>
                                      <p:to>
                                        <p:strVal val="visible"/>
                                      </p:to>
                                    </p:set>
                                    <p:animEffect transition="in" filter="fade">
                                      <p:cBhvr>
                                        <p:cTn id="7" dur="500"/>
                                        <p:tgtEl>
                                          <p:spTgt spid="24924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92457"/>
                                        </p:tgtEl>
                                        <p:attrNameLst>
                                          <p:attrName>style.visibility</p:attrName>
                                        </p:attrNameLst>
                                      </p:cBhvr>
                                      <p:to>
                                        <p:strVal val="visible"/>
                                      </p:to>
                                    </p:set>
                                    <p:animEffect transition="in" filter="fade">
                                      <p:cBhvr>
                                        <p:cTn id="14" dur="500"/>
                                        <p:tgtEl>
                                          <p:spTgt spid="249245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492448"/>
                                        </p:tgtEl>
                                        <p:attrNameLst>
                                          <p:attrName>style.visibility</p:attrName>
                                        </p:attrNameLst>
                                      </p:cBhvr>
                                      <p:to>
                                        <p:strVal val="visible"/>
                                      </p:to>
                                    </p:set>
                                    <p:animEffect transition="in" filter="fade">
                                      <p:cBhvr>
                                        <p:cTn id="21" dur="500"/>
                                        <p:tgtEl>
                                          <p:spTgt spid="24924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492452"/>
                                        </p:tgtEl>
                                        <p:attrNameLst>
                                          <p:attrName>style.visibility</p:attrName>
                                        </p:attrNameLst>
                                      </p:cBhvr>
                                      <p:to>
                                        <p:strVal val="visible"/>
                                      </p:to>
                                    </p:set>
                                    <p:animEffect transition="in" filter="fade">
                                      <p:cBhvr>
                                        <p:cTn id="28" dur="500"/>
                                        <p:tgtEl>
                                          <p:spTgt spid="24924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2492459"/>
                                        </p:tgtEl>
                                        <p:attrNameLst>
                                          <p:attrName>style.visibility</p:attrName>
                                        </p:attrNameLst>
                                      </p:cBhvr>
                                      <p:to>
                                        <p:strVal val="visible"/>
                                      </p:to>
                                    </p:set>
                                    <p:animEffect transition="in" filter="fade">
                                      <p:cBhvr>
                                        <p:cTn id="35" dur="500"/>
                                        <p:tgtEl>
                                          <p:spTgt spid="249245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2492449"/>
                                        </p:tgtEl>
                                        <p:attrNameLst>
                                          <p:attrName>style.visibility</p:attrName>
                                        </p:attrNameLst>
                                      </p:cBhvr>
                                      <p:to>
                                        <p:strVal val="visible"/>
                                      </p:to>
                                    </p:set>
                                    <p:animEffect transition="in" filter="fade">
                                      <p:cBhvr>
                                        <p:cTn id="42" dur="500"/>
                                        <p:tgtEl>
                                          <p:spTgt spid="249244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2492434"/>
                                        </p:tgtEl>
                                        <p:attrNameLst>
                                          <p:attrName>style.visibility</p:attrName>
                                        </p:attrNameLst>
                                      </p:cBhvr>
                                      <p:to>
                                        <p:strVal val="visible"/>
                                      </p:to>
                                    </p:set>
                                    <p:animEffect transition="in" filter="fade">
                                      <p:cBhvr>
                                        <p:cTn id="49" dur="500"/>
                                        <p:tgtEl>
                                          <p:spTgt spid="24924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childTnLst>
                          </p:cTn>
                        </p:par>
                        <p:par>
                          <p:cTn id="53" fill="hold">
                            <p:stCondLst>
                              <p:cond delay="3500"/>
                            </p:stCondLst>
                            <p:childTnLst>
                              <p:par>
                                <p:cTn id="54" presetID="10" presetClass="entr" presetSubtype="0" fill="hold" grpId="0" nodeType="afterEffect">
                                  <p:stCondLst>
                                    <p:cond delay="0"/>
                                  </p:stCondLst>
                                  <p:childTnLst>
                                    <p:set>
                                      <p:cBhvr>
                                        <p:cTn id="55" dur="1" fill="hold">
                                          <p:stCondLst>
                                            <p:cond delay="0"/>
                                          </p:stCondLst>
                                        </p:cTn>
                                        <p:tgtEl>
                                          <p:spTgt spid="2492443"/>
                                        </p:tgtEl>
                                        <p:attrNameLst>
                                          <p:attrName>style.visibility</p:attrName>
                                        </p:attrNameLst>
                                      </p:cBhvr>
                                      <p:to>
                                        <p:strVal val="visible"/>
                                      </p:to>
                                    </p:set>
                                    <p:animEffect transition="in" filter="fade">
                                      <p:cBhvr>
                                        <p:cTn id="56" dur="500"/>
                                        <p:tgtEl>
                                          <p:spTgt spid="249244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fade">
                                      <p:cBhvr>
                                        <p:cTn id="64" dur="500"/>
                                        <p:tgtEl>
                                          <p:spTgt spid="50"/>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2492463"/>
                                        </p:tgtEl>
                                        <p:attrNameLst>
                                          <p:attrName>style.visibility</p:attrName>
                                        </p:attrNameLst>
                                      </p:cBhvr>
                                      <p:to>
                                        <p:strVal val="visible"/>
                                      </p:to>
                                    </p:set>
                                    <p:animEffect transition="in" filter="wipe(up)">
                                      <p:cBhvr>
                                        <p:cTn id="67" dur="500"/>
                                        <p:tgtEl>
                                          <p:spTgt spid="249246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7"/>
                                        </p:tgtEl>
                                        <p:attrNameLst>
                                          <p:attrName>style.visibility</p:attrName>
                                        </p:attrNameLst>
                                      </p:cBhvr>
                                      <p:to>
                                        <p:strVal val="visible"/>
                                      </p:to>
                                    </p:set>
                                    <p:animEffect transition="in" filter="fade">
                                      <p:cBhvr>
                                        <p:cTn id="72" dur="500"/>
                                        <p:tgtEl>
                                          <p:spTgt spid="67"/>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wipe(up)">
                                      <p:cBhvr>
                                        <p:cTn id="75" dur="500"/>
                                        <p:tgtEl>
                                          <p:spTgt spid="6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fade">
                                      <p:cBhvr>
                                        <p:cTn id="80" dur="500"/>
                                        <p:tgtEl>
                                          <p:spTgt spid="69"/>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wipe(up)">
                                      <p:cBhvr>
                                        <p:cTn id="8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2434" grpId="0" animBg="1"/>
      <p:bldP spid="2492443" grpId="0" animBg="1"/>
      <p:bldP spid="2492448" grpId="0" animBg="1"/>
      <p:bldP spid="2492449" grpId="0" animBg="1"/>
      <p:bldP spid="2492452" grpId="0" animBg="1"/>
      <p:bldP spid="2492456" grpId="0" animBg="1"/>
      <p:bldP spid="2492457" grpId="0" animBg="1"/>
      <p:bldP spid="2492459" grpId="0" animBg="1"/>
      <p:bldP spid="2492463" grpId="0"/>
      <p:bldP spid="50" grpId="0" animBg="1"/>
      <p:bldP spid="3" grpId="0"/>
      <p:bldP spid="45" grpId="0"/>
      <p:bldP spid="46" grpId="0"/>
      <p:bldP spid="47" grpId="0"/>
      <p:bldP spid="48" grpId="0"/>
      <p:bldP spid="49" grpId="0"/>
      <p:bldP spid="51" grpId="0"/>
      <p:bldP spid="52" grpId="0"/>
      <p:bldP spid="66" grpId="0"/>
      <p:bldP spid="67" grpId="0" animBg="1"/>
      <p:bldP spid="68" grpId="0"/>
      <p:bldP spid="6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7" name="Rectangle 3"/>
          <p:cNvSpPr>
            <a:spLocks noGrp="1" noChangeArrowheads="1"/>
          </p:cNvSpPr>
          <p:nvPr>
            <p:ph idx="1"/>
          </p:nvPr>
        </p:nvSpPr>
        <p:spPr>
          <a:xfrm>
            <a:off x="623391" y="1362634"/>
            <a:ext cx="10591455" cy="4514637"/>
          </a:xfrm>
        </p:spPr>
        <p:txBody>
          <a:bodyPr>
            <a:noAutofit/>
          </a:bodyPr>
          <a:lstStyle/>
          <a:p>
            <a:pPr marL="0" indent="0">
              <a:buNone/>
            </a:pPr>
            <a:r>
              <a:rPr lang="en-AU" dirty="0"/>
              <a:t>A </a:t>
            </a:r>
            <a:r>
              <a:rPr lang="en-AU" i="1" dirty="0"/>
              <a:t>Text Annotation </a:t>
            </a:r>
            <a:r>
              <a:rPr lang="en-AU" dirty="0"/>
              <a:t>is a mechanism to provide additional text information to the model reader</a:t>
            </a:r>
          </a:p>
          <a:p>
            <a:pPr lvl="1"/>
            <a:r>
              <a:rPr lang="en-AU" sz="2000" b="1" dirty="0"/>
              <a:t>Doesn’t affect</a:t>
            </a:r>
            <a:r>
              <a:rPr lang="en-AU" sz="2000" dirty="0"/>
              <a:t> the flow of tokens through the process</a:t>
            </a:r>
          </a:p>
          <a:p>
            <a:pPr lvl="1"/>
            <a:endParaRPr lang="en-AU" i="1" dirty="0"/>
          </a:p>
        </p:txBody>
      </p:sp>
      <p:sp>
        <p:nvSpPr>
          <p:cNvPr id="1004546" name="Rectangle 2"/>
          <p:cNvSpPr>
            <a:spLocks noGrp="1" noChangeArrowheads="1"/>
          </p:cNvSpPr>
          <p:nvPr>
            <p:ph type="title"/>
          </p:nvPr>
        </p:nvSpPr>
        <p:spPr/>
        <p:txBody>
          <a:bodyPr>
            <a:normAutofit/>
          </a:bodyPr>
          <a:lstStyle/>
          <a:p>
            <a:r>
              <a:rPr lang="en-AU" dirty="0"/>
              <a:t>A Final Note: BPMN Text Annotations</a:t>
            </a:r>
            <a:endParaRPr lang="en-AU" i="1" dirty="0"/>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50</a:t>
            </a:fld>
            <a:endParaRPr lang="en-AU">
              <a:solidFill>
                <a:prstClr val="black">
                  <a:lumMod val="50000"/>
                  <a:lumOff val="50000"/>
                </a:prstClr>
              </a:solidFill>
            </a:endParaRPr>
          </a:p>
        </p:txBody>
      </p:sp>
      <p:graphicFrame>
        <p:nvGraphicFramePr>
          <p:cNvPr id="7" name="Object 12"/>
          <p:cNvGraphicFramePr>
            <a:graphicFrameLocks noChangeAspect="1"/>
          </p:cNvGraphicFramePr>
          <p:nvPr/>
        </p:nvGraphicFramePr>
        <p:xfrm>
          <a:off x="6555184" y="3297238"/>
          <a:ext cx="3660775" cy="1701800"/>
        </p:xfrm>
        <a:graphic>
          <a:graphicData uri="http://schemas.openxmlformats.org/presentationml/2006/ole">
            <mc:AlternateContent xmlns:mc="http://schemas.openxmlformats.org/markup-compatibility/2006">
              <mc:Choice xmlns:v="urn:schemas-microsoft-com:vml" Requires="v">
                <p:oleObj name="Visio" r:id="rId3" imgW="2604556" imgH="1211125" progId="Visio.Drawing.11">
                  <p:embed/>
                </p:oleObj>
              </mc:Choice>
              <mc:Fallback>
                <p:oleObj name="Visio" r:id="rId3" imgW="2604556" imgH="1211125" progId="Visio.Drawing.11">
                  <p:embed/>
                  <p:pic>
                    <p:nvPicPr>
                      <p:cNvPr id="7" name="Object 12"/>
                      <p:cNvPicPr>
                        <a:picLocks noChangeAspect="1" noChangeArrowheads="1"/>
                      </p:cNvPicPr>
                      <p:nvPr/>
                    </p:nvPicPr>
                    <p:blipFill>
                      <a:blip r:embed="rId4"/>
                      <a:srcRect/>
                      <a:stretch>
                        <a:fillRect/>
                      </a:stretch>
                    </p:blipFill>
                    <p:spPr bwMode="auto">
                      <a:xfrm>
                        <a:off x="6555184" y="3297238"/>
                        <a:ext cx="3660775" cy="1701800"/>
                      </a:xfrm>
                      <a:prstGeom prst="rect">
                        <a:avLst/>
                      </a:prstGeom>
                      <a:noFill/>
                      <a:ln>
                        <a:noFill/>
                      </a:ln>
                      <a:effectLst/>
                    </p:spPr>
                  </p:pic>
                </p:oleObj>
              </mc:Fallback>
            </mc:AlternateContent>
          </a:graphicData>
        </a:graphic>
      </p:graphicFrame>
      <p:graphicFrame>
        <p:nvGraphicFramePr>
          <p:cNvPr id="6" name="Object 12"/>
          <p:cNvGraphicFramePr>
            <a:graphicFrameLocks noChangeAspect="1"/>
          </p:cNvGraphicFramePr>
          <p:nvPr/>
        </p:nvGraphicFramePr>
        <p:xfrm>
          <a:off x="2521429" y="3297238"/>
          <a:ext cx="3660775" cy="1701800"/>
        </p:xfrm>
        <a:graphic>
          <a:graphicData uri="http://schemas.openxmlformats.org/presentationml/2006/ole">
            <mc:AlternateContent xmlns:mc="http://schemas.openxmlformats.org/markup-compatibility/2006">
              <mc:Choice xmlns:v="urn:schemas-microsoft-com:vml" Requires="v">
                <p:oleObj name="Visio" r:id="rId5" imgW="2604556" imgH="1211125" progId="Visio.Drawing.11">
                  <p:embed/>
                </p:oleObj>
              </mc:Choice>
              <mc:Fallback>
                <p:oleObj name="Visio" r:id="rId5" imgW="2604556" imgH="1211125" progId="Visio.Drawing.11">
                  <p:embed/>
                  <p:pic>
                    <p:nvPicPr>
                      <p:cNvPr id="6" name="Object 12"/>
                      <p:cNvPicPr>
                        <a:picLocks noChangeAspect="1" noChangeArrowheads="1"/>
                      </p:cNvPicPr>
                      <p:nvPr/>
                    </p:nvPicPr>
                    <p:blipFill>
                      <a:blip r:embed="rId6"/>
                      <a:srcRect/>
                      <a:stretch>
                        <a:fillRect/>
                      </a:stretch>
                    </p:blipFill>
                    <p:spPr bwMode="auto">
                      <a:xfrm>
                        <a:off x="2521429" y="3297238"/>
                        <a:ext cx="3660775" cy="17018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36750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717177" y="253720"/>
            <a:ext cx="8170534" cy="562708"/>
          </a:xfrm>
        </p:spPr>
        <p:txBody>
          <a:bodyPr>
            <a:normAutofit/>
          </a:bodyPr>
          <a:lstStyle/>
          <a:p>
            <a:r>
              <a:rPr lang="en-US" sz="2954" dirty="0">
                <a:ea typeface="ＭＳ Ｐゴシック" pitchFamily="34" charset="-128"/>
              </a:rPr>
              <a:t>BPMN Poster (link in “Readings” page)</a:t>
            </a:r>
          </a:p>
        </p:txBody>
      </p:sp>
      <p:pic>
        <p:nvPicPr>
          <p:cNvPr id="6" name="Picture 2"/>
          <p:cNvPicPr>
            <a:picLocks noChangeAspect="1" noChangeArrowheads="1"/>
          </p:cNvPicPr>
          <p:nvPr/>
        </p:nvPicPr>
        <p:blipFill>
          <a:blip r:embed="rId3"/>
          <a:srcRect l="15183" t="15139" r="13384"/>
          <a:stretch>
            <a:fillRect/>
          </a:stretch>
        </p:blipFill>
        <p:spPr bwMode="auto">
          <a:xfrm>
            <a:off x="717176" y="986944"/>
            <a:ext cx="9672918" cy="5805197"/>
          </a:xfrm>
          <a:prstGeom prst="rect">
            <a:avLst/>
          </a:prstGeom>
          <a:noFill/>
          <a:ln w="9525">
            <a:noFill/>
            <a:miter lim="800000"/>
            <a:headEnd/>
            <a:tailEnd/>
          </a:ln>
        </p:spPr>
      </p:pic>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51</a:t>
            </a:fld>
            <a:endParaRPr lang="en-AU">
              <a:solidFill>
                <a:prstClr val="black">
                  <a:lumMod val="50000"/>
                  <a:lumOff val="50000"/>
                </a:prstClr>
              </a:solidFill>
            </a:endParaRPr>
          </a:p>
        </p:txBody>
      </p:sp>
    </p:spTree>
    <p:extLst>
      <p:ext uri="{BB962C8B-B14F-4D97-AF65-F5344CB8AC3E}">
        <p14:creationId xmlns:p14="http://schemas.microsoft.com/office/powerpoint/2010/main" val="38955110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F6FF42-1005-3911-1C0B-85A1E8634DEA}"/>
              </a:ext>
            </a:extLst>
          </p:cNvPr>
          <p:cNvSpPr>
            <a:spLocks noGrp="1"/>
          </p:cNvSpPr>
          <p:nvPr>
            <p:ph idx="1"/>
          </p:nvPr>
        </p:nvSpPr>
        <p:spPr/>
        <p:txBody>
          <a:bodyPr/>
          <a:lstStyle/>
          <a:p>
            <a:r>
              <a:rPr lang="en-IE" dirty="0">
                <a:hlinkClick r:id="rId2"/>
              </a:rPr>
              <a:t>https://www.proprofs.com/quiz-school/ugc/story.php?title=essentials-of-process-modeling</a:t>
            </a:r>
            <a:r>
              <a:rPr lang="en-IE" dirty="0"/>
              <a:t> </a:t>
            </a:r>
          </a:p>
        </p:txBody>
      </p:sp>
      <p:sp>
        <p:nvSpPr>
          <p:cNvPr id="3" name="Title 2">
            <a:extLst>
              <a:ext uri="{FF2B5EF4-FFF2-40B4-BE49-F238E27FC236}">
                <a16:creationId xmlns:a16="http://schemas.microsoft.com/office/drawing/2014/main" id="{04BFFEE7-E552-A09A-A069-0E6144A42B50}"/>
              </a:ext>
            </a:extLst>
          </p:cNvPr>
          <p:cNvSpPr>
            <a:spLocks noGrp="1"/>
          </p:cNvSpPr>
          <p:nvPr>
            <p:ph type="title"/>
          </p:nvPr>
        </p:nvSpPr>
        <p:spPr/>
        <p:txBody>
          <a:bodyPr/>
          <a:lstStyle/>
          <a:p>
            <a:r>
              <a:rPr lang="en-US" dirty="0"/>
              <a:t>Quiz</a:t>
            </a:r>
            <a:endParaRPr lang="en-IE" dirty="0"/>
          </a:p>
        </p:txBody>
      </p:sp>
      <p:sp>
        <p:nvSpPr>
          <p:cNvPr id="4" name="Slide Number Placeholder 3">
            <a:extLst>
              <a:ext uri="{FF2B5EF4-FFF2-40B4-BE49-F238E27FC236}">
                <a16:creationId xmlns:a16="http://schemas.microsoft.com/office/drawing/2014/main" id="{FC1CFB5C-7A8C-D275-A7AF-4C24E4F4C362}"/>
              </a:ext>
            </a:extLst>
          </p:cNvPr>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52</a:t>
            </a:fld>
            <a:endParaRPr lang="en-AU">
              <a:solidFill>
                <a:prstClr val="black">
                  <a:lumMod val="50000"/>
                  <a:lumOff val="50000"/>
                </a:prstClr>
              </a:solidFill>
            </a:endParaRPr>
          </a:p>
        </p:txBody>
      </p:sp>
    </p:spTree>
    <p:extLst>
      <p:ext uri="{BB962C8B-B14F-4D97-AF65-F5344CB8AC3E}">
        <p14:creationId xmlns:p14="http://schemas.microsoft.com/office/powerpoint/2010/main" val="3638172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0ECD1E-3807-5488-5C78-A57A45B20313}"/>
              </a:ext>
            </a:extLst>
          </p:cNvPr>
          <p:cNvSpPr>
            <a:spLocks noGrp="1"/>
          </p:cNvSpPr>
          <p:nvPr>
            <p:ph idx="1"/>
          </p:nvPr>
        </p:nvSpPr>
        <p:spPr/>
        <p:txBody>
          <a:bodyPr/>
          <a:lstStyle/>
          <a:p>
            <a:r>
              <a:rPr lang="en-GB" dirty="0">
                <a:hlinkClick r:id="rId2"/>
              </a:rPr>
              <a:t>https://mbf-iut.i3s.unice.fr/lib/exe/fetch.php?media=2019_2020:s2:td:le_poster_bpmn_2.0_de_signavio.pdf</a:t>
            </a:r>
            <a:r>
              <a:rPr lang="en-GB" dirty="0"/>
              <a:t> </a:t>
            </a:r>
          </a:p>
        </p:txBody>
      </p:sp>
      <p:sp>
        <p:nvSpPr>
          <p:cNvPr id="3" name="Title 2">
            <a:extLst>
              <a:ext uri="{FF2B5EF4-FFF2-40B4-BE49-F238E27FC236}">
                <a16:creationId xmlns:a16="http://schemas.microsoft.com/office/drawing/2014/main" id="{EF247E1B-01F9-6CDE-BACE-83CC32FC1C5E}"/>
              </a:ext>
            </a:extLst>
          </p:cNvPr>
          <p:cNvSpPr>
            <a:spLocks noGrp="1"/>
          </p:cNvSpPr>
          <p:nvPr>
            <p:ph type="title"/>
          </p:nvPr>
        </p:nvSpPr>
        <p:spPr/>
        <p:txBody>
          <a:bodyPr/>
          <a:lstStyle/>
          <a:p>
            <a:r>
              <a:rPr lang="en-GB" dirty="0"/>
              <a:t>Readings</a:t>
            </a:r>
          </a:p>
        </p:txBody>
      </p:sp>
      <p:sp>
        <p:nvSpPr>
          <p:cNvPr id="4" name="Slide Number Placeholder 3">
            <a:extLst>
              <a:ext uri="{FF2B5EF4-FFF2-40B4-BE49-F238E27FC236}">
                <a16:creationId xmlns:a16="http://schemas.microsoft.com/office/drawing/2014/main" id="{FEEAD0A9-E1D9-A2F8-8798-1B141CE9D948}"/>
              </a:ext>
            </a:extLst>
          </p:cNvPr>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53</a:t>
            </a:fld>
            <a:endParaRPr lang="en-AU">
              <a:solidFill>
                <a:prstClr val="black">
                  <a:lumMod val="50000"/>
                  <a:lumOff val="50000"/>
                </a:prstClr>
              </a:solidFill>
            </a:endParaRPr>
          </a:p>
        </p:txBody>
      </p:sp>
    </p:spTree>
    <p:extLst>
      <p:ext uri="{BB962C8B-B14F-4D97-AF65-F5344CB8AC3E}">
        <p14:creationId xmlns:p14="http://schemas.microsoft.com/office/powerpoint/2010/main" val="2452718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6</a:t>
            </a:fld>
            <a:endParaRPr lang="en-AU">
              <a:solidFill>
                <a:prstClr val="black">
                  <a:lumMod val="50000"/>
                  <a:lumOff val="50000"/>
                </a:prstClr>
              </a:solidFill>
            </a:endParaRPr>
          </a:p>
        </p:txBody>
      </p:sp>
      <p:grpSp>
        <p:nvGrpSpPr>
          <p:cNvPr id="5" name="Group 4">
            <a:extLst>
              <a:ext uri="{FF2B5EF4-FFF2-40B4-BE49-F238E27FC236}">
                <a16:creationId xmlns:a16="http://schemas.microsoft.com/office/drawing/2014/main" id="{FAC460CB-8BF4-4AAD-AD94-5F7AA6FA1BB0}"/>
              </a:ext>
            </a:extLst>
          </p:cNvPr>
          <p:cNvGrpSpPr/>
          <p:nvPr/>
        </p:nvGrpSpPr>
        <p:grpSpPr>
          <a:xfrm>
            <a:off x="1022037" y="986118"/>
            <a:ext cx="10121092" cy="5764308"/>
            <a:chOff x="2133697" y="1499123"/>
            <a:chExt cx="8137405" cy="4998330"/>
          </a:xfrm>
        </p:grpSpPr>
        <p:graphicFrame>
          <p:nvGraphicFramePr>
            <p:cNvPr id="28" name="Object 27"/>
            <p:cNvGraphicFramePr>
              <a:graphicFrameLocks noChangeAspect="1"/>
            </p:cNvGraphicFramePr>
            <p:nvPr/>
          </p:nvGraphicFramePr>
          <p:xfrm>
            <a:off x="3789335" y="1504475"/>
            <a:ext cx="5303838" cy="4537075"/>
          </p:xfrm>
          <a:graphic>
            <a:graphicData uri="http://schemas.openxmlformats.org/presentationml/2006/ole">
              <mc:AlternateContent xmlns:mc="http://schemas.openxmlformats.org/markup-compatibility/2006">
                <mc:Choice xmlns:v="urn:schemas-microsoft-com:vml" Requires="v">
                  <p:oleObj name="Visio" r:id="rId3" imgW="6911893" imgH="5913324" progId="Visio.Drawing.11">
                    <p:embed/>
                  </p:oleObj>
                </mc:Choice>
                <mc:Fallback>
                  <p:oleObj name="Visio" r:id="rId3" imgW="6911893" imgH="5913324" progId="Visio.Drawing.11">
                    <p:embed/>
                    <p:pic>
                      <p:nvPicPr>
                        <p:cNvPr id="28" name="Object 27"/>
                        <p:cNvPicPr>
                          <a:picLocks noChangeAspect="1" noChangeArrowheads="1"/>
                        </p:cNvPicPr>
                        <p:nvPr/>
                      </p:nvPicPr>
                      <p:blipFill>
                        <a:blip r:embed="rId4"/>
                        <a:srcRect/>
                        <a:stretch>
                          <a:fillRect/>
                        </a:stretch>
                      </p:blipFill>
                      <p:spPr bwMode="auto">
                        <a:xfrm>
                          <a:off x="3789335" y="1504475"/>
                          <a:ext cx="5303838" cy="4537075"/>
                        </a:xfrm>
                        <a:prstGeom prst="rect">
                          <a:avLst/>
                        </a:prstGeom>
                        <a:noFill/>
                        <a:ln>
                          <a:noFill/>
                        </a:ln>
                      </p:spPr>
                    </p:pic>
                  </p:oleObj>
                </mc:Fallback>
              </mc:AlternateContent>
            </a:graphicData>
          </a:graphic>
        </p:graphicFrame>
        <p:graphicFrame>
          <p:nvGraphicFramePr>
            <p:cNvPr id="29" name="Object 28"/>
            <p:cNvGraphicFramePr>
              <a:graphicFrameLocks noChangeAspect="1"/>
            </p:cNvGraphicFramePr>
            <p:nvPr/>
          </p:nvGraphicFramePr>
          <p:xfrm>
            <a:off x="3789881" y="1504177"/>
            <a:ext cx="5303838" cy="4537075"/>
          </p:xfrm>
          <a:graphic>
            <a:graphicData uri="http://schemas.openxmlformats.org/presentationml/2006/ole">
              <mc:AlternateContent xmlns:mc="http://schemas.openxmlformats.org/markup-compatibility/2006">
                <mc:Choice xmlns:v="urn:schemas-microsoft-com:vml" Requires="v">
                  <p:oleObj name="Visio" r:id="rId5" imgW="6911893" imgH="5913324" progId="Visio.Drawing.11">
                    <p:embed/>
                  </p:oleObj>
                </mc:Choice>
                <mc:Fallback>
                  <p:oleObj name="Visio" r:id="rId5" imgW="6911893" imgH="5913324" progId="Visio.Drawing.11">
                    <p:embed/>
                    <p:pic>
                      <p:nvPicPr>
                        <p:cNvPr id="29" name="Object 28"/>
                        <p:cNvPicPr>
                          <a:picLocks noChangeAspect="1" noChangeArrowheads="1"/>
                        </p:cNvPicPr>
                        <p:nvPr/>
                      </p:nvPicPr>
                      <p:blipFill>
                        <a:blip r:embed="rId6"/>
                        <a:srcRect/>
                        <a:stretch>
                          <a:fillRect/>
                        </a:stretch>
                      </p:blipFill>
                      <p:spPr bwMode="auto">
                        <a:xfrm>
                          <a:off x="3789881" y="1504177"/>
                          <a:ext cx="5303838" cy="453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30" name="Object 29"/>
            <p:cNvGraphicFramePr>
              <a:graphicFrameLocks noChangeAspect="1"/>
            </p:cNvGraphicFramePr>
            <p:nvPr/>
          </p:nvGraphicFramePr>
          <p:xfrm>
            <a:off x="3803749" y="1499123"/>
            <a:ext cx="5303838" cy="4537075"/>
          </p:xfrm>
          <a:graphic>
            <a:graphicData uri="http://schemas.openxmlformats.org/presentationml/2006/ole">
              <mc:AlternateContent xmlns:mc="http://schemas.openxmlformats.org/markup-compatibility/2006">
                <mc:Choice xmlns:v="urn:schemas-microsoft-com:vml" Requires="v">
                  <p:oleObj name="Visio" r:id="rId7" imgW="6911893" imgH="5913324" progId="Visio.Drawing.11">
                    <p:embed/>
                  </p:oleObj>
                </mc:Choice>
                <mc:Fallback>
                  <p:oleObj name="Visio" r:id="rId7" imgW="6911893" imgH="5913324" progId="Visio.Drawing.11">
                    <p:embed/>
                    <p:pic>
                      <p:nvPicPr>
                        <p:cNvPr id="30" name="Object 29"/>
                        <p:cNvPicPr>
                          <a:picLocks noChangeAspect="1" noChangeArrowheads="1"/>
                        </p:cNvPicPr>
                        <p:nvPr/>
                      </p:nvPicPr>
                      <p:blipFill>
                        <a:blip r:embed="rId8"/>
                        <a:srcRect/>
                        <a:stretch>
                          <a:fillRect/>
                        </a:stretch>
                      </p:blipFill>
                      <p:spPr bwMode="auto">
                        <a:xfrm>
                          <a:off x="3803749" y="1499123"/>
                          <a:ext cx="5303838" cy="453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31" name="Object 30"/>
            <p:cNvGraphicFramePr>
              <a:graphicFrameLocks noChangeAspect="1"/>
            </p:cNvGraphicFramePr>
            <p:nvPr/>
          </p:nvGraphicFramePr>
          <p:xfrm>
            <a:off x="3803749" y="1503848"/>
            <a:ext cx="5303838" cy="4537075"/>
          </p:xfrm>
          <a:graphic>
            <a:graphicData uri="http://schemas.openxmlformats.org/presentationml/2006/ole">
              <mc:AlternateContent xmlns:mc="http://schemas.openxmlformats.org/markup-compatibility/2006">
                <mc:Choice xmlns:v="urn:schemas-microsoft-com:vml" Requires="v">
                  <p:oleObj name="Visio" r:id="rId9" imgW="6911893" imgH="5913324" progId="Visio.Drawing.11">
                    <p:embed/>
                  </p:oleObj>
                </mc:Choice>
                <mc:Fallback>
                  <p:oleObj name="Visio" r:id="rId9" imgW="6911893" imgH="5913324" progId="Visio.Drawing.11">
                    <p:embed/>
                    <p:pic>
                      <p:nvPicPr>
                        <p:cNvPr id="31" name="Object 30"/>
                        <p:cNvPicPr>
                          <a:picLocks noChangeAspect="1" noChangeArrowheads="1"/>
                        </p:cNvPicPr>
                        <p:nvPr/>
                      </p:nvPicPr>
                      <p:blipFill>
                        <a:blip r:embed="rId10"/>
                        <a:srcRect/>
                        <a:stretch>
                          <a:fillRect/>
                        </a:stretch>
                      </p:blipFill>
                      <p:spPr bwMode="auto">
                        <a:xfrm>
                          <a:off x="3803749" y="1503848"/>
                          <a:ext cx="5303838" cy="453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32" name="Object 31"/>
            <p:cNvGraphicFramePr>
              <a:graphicFrameLocks noChangeAspect="1"/>
            </p:cNvGraphicFramePr>
            <p:nvPr/>
          </p:nvGraphicFramePr>
          <p:xfrm>
            <a:off x="3789832" y="1503848"/>
            <a:ext cx="5303838" cy="4537075"/>
          </p:xfrm>
          <a:graphic>
            <a:graphicData uri="http://schemas.openxmlformats.org/presentationml/2006/ole">
              <mc:AlternateContent xmlns:mc="http://schemas.openxmlformats.org/markup-compatibility/2006">
                <mc:Choice xmlns:v="urn:schemas-microsoft-com:vml" Requires="v">
                  <p:oleObj name="Visio" r:id="rId11" imgW="6911893" imgH="5913324" progId="Visio.Drawing.11">
                    <p:embed/>
                  </p:oleObj>
                </mc:Choice>
                <mc:Fallback>
                  <p:oleObj name="Visio" r:id="rId11" imgW="6911893" imgH="5913324" progId="Visio.Drawing.11">
                    <p:embed/>
                    <p:pic>
                      <p:nvPicPr>
                        <p:cNvPr id="32" name="Object 31"/>
                        <p:cNvPicPr>
                          <a:picLocks noChangeAspect="1" noChangeArrowheads="1"/>
                        </p:cNvPicPr>
                        <p:nvPr/>
                      </p:nvPicPr>
                      <p:blipFill>
                        <a:blip r:embed="rId12"/>
                        <a:srcRect/>
                        <a:stretch>
                          <a:fillRect/>
                        </a:stretch>
                      </p:blipFill>
                      <p:spPr bwMode="auto">
                        <a:xfrm>
                          <a:off x="3789832" y="1503848"/>
                          <a:ext cx="5303838" cy="453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33" name="Object 32"/>
            <p:cNvGraphicFramePr>
              <a:graphicFrameLocks noChangeAspect="1"/>
            </p:cNvGraphicFramePr>
            <p:nvPr/>
          </p:nvGraphicFramePr>
          <p:xfrm>
            <a:off x="3789881" y="1504177"/>
            <a:ext cx="5303838" cy="4537075"/>
          </p:xfrm>
          <a:graphic>
            <a:graphicData uri="http://schemas.openxmlformats.org/presentationml/2006/ole">
              <mc:AlternateContent xmlns:mc="http://schemas.openxmlformats.org/markup-compatibility/2006">
                <mc:Choice xmlns:v="urn:schemas-microsoft-com:vml" Requires="v">
                  <p:oleObj name="Visio" r:id="rId13" imgW="6911893" imgH="5913324" progId="Visio.Drawing.11">
                    <p:embed/>
                  </p:oleObj>
                </mc:Choice>
                <mc:Fallback>
                  <p:oleObj name="Visio" r:id="rId13" imgW="6911893" imgH="5913324" progId="Visio.Drawing.11">
                    <p:embed/>
                    <p:pic>
                      <p:nvPicPr>
                        <p:cNvPr id="33" name="Object 32"/>
                        <p:cNvPicPr>
                          <a:picLocks noChangeAspect="1" noChangeArrowheads="1"/>
                        </p:cNvPicPr>
                        <p:nvPr/>
                      </p:nvPicPr>
                      <p:blipFill>
                        <a:blip r:embed="rId14"/>
                        <a:srcRect/>
                        <a:stretch>
                          <a:fillRect/>
                        </a:stretch>
                      </p:blipFill>
                      <p:spPr bwMode="auto">
                        <a:xfrm>
                          <a:off x="3789881" y="1504177"/>
                          <a:ext cx="5303838" cy="453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34" name="Object 33"/>
            <p:cNvGraphicFramePr>
              <a:graphicFrameLocks noChangeAspect="1"/>
            </p:cNvGraphicFramePr>
            <p:nvPr/>
          </p:nvGraphicFramePr>
          <p:xfrm>
            <a:off x="3803624" y="1504475"/>
            <a:ext cx="5303837" cy="4537075"/>
          </p:xfrm>
          <a:graphic>
            <a:graphicData uri="http://schemas.openxmlformats.org/presentationml/2006/ole">
              <mc:AlternateContent xmlns:mc="http://schemas.openxmlformats.org/markup-compatibility/2006">
                <mc:Choice xmlns:v="urn:schemas-microsoft-com:vml" Requires="v">
                  <p:oleObj name="Visio" r:id="rId15" imgW="6911893" imgH="5913324" progId="Visio.Drawing.11">
                    <p:embed/>
                  </p:oleObj>
                </mc:Choice>
                <mc:Fallback>
                  <p:oleObj name="Visio" r:id="rId15" imgW="6911893" imgH="5913324" progId="Visio.Drawing.11">
                    <p:embed/>
                    <p:pic>
                      <p:nvPicPr>
                        <p:cNvPr id="34" name="Object 33"/>
                        <p:cNvPicPr>
                          <a:picLocks noChangeAspect="1" noChangeArrowheads="1"/>
                        </p:cNvPicPr>
                        <p:nvPr/>
                      </p:nvPicPr>
                      <p:blipFill>
                        <a:blip r:embed="rId16"/>
                        <a:srcRect/>
                        <a:stretch>
                          <a:fillRect/>
                        </a:stretch>
                      </p:blipFill>
                      <p:spPr bwMode="auto">
                        <a:xfrm>
                          <a:off x="3803624" y="1504475"/>
                          <a:ext cx="5303837" cy="453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36" name="Picture 4" descr="\\psf\Home\Desktop\pics\ch3_PurchaseOrder3.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133697" y="4478906"/>
              <a:ext cx="1627828" cy="943677"/>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3" descr="\\psf\Home\Desktop\pics\ch3_PurchaseOrder1.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V="1">
              <a:off x="8069433" y="2515917"/>
              <a:ext cx="2201669" cy="250681"/>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42" descr="\\psf\Home\Desktop\pics\ch10_final.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396414" y="6033187"/>
              <a:ext cx="1837423" cy="46426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6633462" y="2304361"/>
              <a:ext cx="1277095" cy="194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endParaRPr>
            </a:p>
          </p:txBody>
        </p:sp>
        <p:sp>
          <p:nvSpPr>
            <p:cNvPr id="26" name="Rectangle 25"/>
            <p:cNvSpPr/>
            <p:nvPr/>
          </p:nvSpPr>
          <p:spPr>
            <a:xfrm>
              <a:off x="8224145" y="4694042"/>
              <a:ext cx="1277095" cy="597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endParaRPr>
            </a:p>
          </p:txBody>
        </p:sp>
        <p:sp>
          <p:nvSpPr>
            <p:cNvPr id="27" name="Rectangle 26"/>
            <p:cNvSpPr/>
            <p:nvPr/>
          </p:nvSpPr>
          <p:spPr>
            <a:xfrm>
              <a:off x="8083391" y="4909879"/>
              <a:ext cx="1277095" cy="265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endParaRPr>
            </a:p>
          </p:txBody>
        </p:sp>
        <p:sp>
          <p:nvSpPr>
            <p:cNvPr id="41" name="Rectangle 40"/>
            <p:cNvSpPr/>
            <p:nvPr/>
          </p:nvSpPr>
          <p:spPr>
            <a:xfrm>
              <a:off x="3926325" y="2827689"/>
              <a:ext cx="1277095" cy="362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endParaRPr>
            </a:p>
          </p:txBody>
        </p:sp>
      </p:grpSp>
    </p:spTree>
    <p:extLst>
      <p:ext uri="{BB962C8B-B14F-4D97-AF65-F5344CB8AC3E}">
        <p14:creationId xmlns:p14="http://schemas.microsoft.com/office/powerpoint/2010/main" val="408004119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r>
              <a:rPr lang="en-US" dirty="0">
                <a:ea typeface="ＭＳ Ｐゴシック" pitchFamily="34" charset="-128"/>
              </a:rPr>
              <a:t>Purposes of process modeling</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7</a:t>
            </a:fld>
            <a:endParaRPr lang="en-AU">
              <a:solidFill>
                <a:prstClr val="black">
                  <a:lumMod val="50000"/>
                  <a:lumOff val="50000"/>
                </a:prstClr>
              </a:solidFill>
            </a:endParaRPr>
          </a:p>
        </p:txBody>
      </p:sp>
      <p:grpSp>
        <p:nvGrpSpPr>
          <p:cNvPr id="5" name="Group 4">
            <a:extLst>
              <a:ext uri="{FF2B5EF4-FFF2-40B4-BE49-F238E27FC236}">
                <a16:creationId xmlns:a16="http://schemas.microsoft.com/office/drawing/2014/main" id="{FAC460CB-8BF4-4AAD-AD94-5F7AA6FA1BB0}"/>
              </a:ext>
            </a:extLst>
          </p:cNvPr>
          <p:cNvGrpSpPr/>
          <p:nvPr/>
        </p:nvGrpSpPr>
        <p:grpSpPr>
          <a:xfrm>
            <a:off x="1022037" y="986118"/>
            <a:ext cx="10121092" cy="5764308"/>
            <a:chOff x="2133697" y="1499123"/>
            <a:chExt cx="8137405" cy="4998330"/>
          </a:xfrm>
        </p:grpSpPr>
        <p:graphicFrame>
          <p:nvGraphicFramePr>
            <p:cNvPr id="28" name="Object 27"/>
            <p:cNvGraphicFramePr>
              <a:graphicFrameLocks noChangeAspect="1"/>
            </p:cNvGraphicFramePr>
            <p:nvPr/>
          </p:nvGraphicFramePr>
          <p:xfrm>
            <a:off x="3789335" y="1504475"/>
            <a:ext cx="5303838" cy="4537075"/>
          </p:xfrm>
          <a:graphic>
            <a:graphicData uri="http://schemas.openxmlformats.org/presentationml/2006/ole">
              <mc:AlternateContent xmlns:mc="http://schemas.openxmlformats.org/markup-compatibility/2006">
                <mc:Choice xmlns:v="urn:schemas-microsoft-com:vml" Requires="v">
                  <p:oleObj name="Visio" r:id="rId3" imgW="6911893" imgH="5913324" progId="Visio.Drawing.11">
                    <p:embed/>
                  </p:oleObj>
                </mc:Choice>
                <mc:Fallback>
                  <p:oleObj name="Visio" r:id="rId3" imgW="6911893" imgH="5913324" progId="Visio.Drawing.11">
                    <p:embed/>
                    <p:pic>
                      <p:nvPicPr>
                        <p:cNvPr id="28" name="Object 27"/>
                        <p:cNvPicPr>
                          <a:picLocks noChangeAspect="1" noChangeArrowheads="1"/>
                        </p:cNvPicPr>
                        <p:nvPr/>
                      </p:nvPicPr>
                      <p:blipFill>
                        <a:blip r:embed="rId4"/>
                        <a:srcRect/>
                        <a:stretch>
                          <a:fillRect/>
                        </a:stretch>
                      </p:blipFill>
                      <p:spPr bwMode="auto">
                        <a:xfrm>
                          <a:off x="3789335" y="1504475"/>
                          <a:ext cx="5303838" cy="4537075"/>
                        </a:xfrm>
                        <a:prstGeom prst="rect">
                          <a:avLst/>
                        </a:prstGeom>
                        <a:noFill/>
                        <a:ln>
                          <a:noFill/>
                        </a:ln>
                      </p:spPr>
                    </p:pic>
                  </p:oleObj>
                </mc:Fallback>
              </mc:AlternateContent>
            </a:graphicData>
          </a:graphic>
        </p:graphicFrame>
        <p:graphicFrame>
          <p:nvGraphicFramePr>
            <p:cNvPr id="29" name="Object 28"/>
            <p:cNvGraphicFramePr>
              <a:graphicFrameLocks noChangeAspect="1"/>
            </p:cNvGraphicFramePr>
            <p:nvPr/>
          </p:nvGraphicFramePr>
          <p:xfrm>
            <a:off x="3789881" y="1504177"/>
            <a:ext cx="5303838" cy="4537075"/>
          </p:xfrm>
          <a:graphic>
            <a:graphicData uri="http://schemas.openxmlformats.org/presentationml/2006/ole">
              <mc:AlternateContent xmlns:mc="http://schemas.openxmlformats.org/markup-compatibility/2006">
                <mc:Choice xmlns:v="urn:schemas-microsoft-com:vml" Requires="v">
                  <p:oleObj name="Visio" r:id="rId5" imgW="6911893" imgH="5913324" progId="Visio.Drawing.11">
                    <p:embed/>
                  </p:oleObj>
                </mc:Choice>
                <mc:Fallback>
                  <p:oleObj name="Visio" r:id="rId5" imgW="6911893" imgH="5913324" progId="Visio.Drawing.11">
                    <p:embed/>
                    <p:pic>
                      <p:nvPicPr>
                        <p:cNvPr id="29" name="Object 28"/>
                        <p:cNvPicPr>
                          <a:picLocks noChangeAspect="1" noChangeArrowheads="1"/>
                        </p:cNvPicPr>
                        <p:nvPr/>
                      </p:nvPicPr>
                      <p:blipFill>
                        <a:blip r:embed="rId6"/>
                        <a:srcRect/>
                        <a:stretch>
                          <a:fillRect/>
                        </a:stretch>
                      </p:blipFill>
                      <p:spPr bwMode="auto">
                        <a:xfrm>
                          <a:off x="3789881" y="1504177"/>
                          <a:ext cx="5303838" cy="4537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29"/>
            <p:cNvGraphicFramePr>
              <a:graphicFrameLocks noChangeAspect="1"/>
            </p:cNvGraphicFramePr>
            <p:nvPr/>
          </p:nvGraphicFramePr>
          <p:xfrm>
            <a:off x="3803749" y="1499123"/>
            <a:ext cx="5303838" cy="4537075"/>
          </p:xfrm>
          <a:graphic>
            <a:graphicData uri="http://schemas.openxmlformats.org/presentationml/2006/ole">
              <mc:AlternateContent xmlns:mc="http://schemas.openxmlformats.org/markup-compatibility/2006">
                <mc:Choice xmlns:v="urn:schemas-microsoft-com:vml" Requires="v">
                  <p:oleObj name="Visio" r:id="rId7" imgW="6911893" imgH="5913324" progId="Visio.Drawing.11">
                    <p:embed/>
                  </p:oleObj>
                </mc:Choice>
                <mc:Fallback>
                  <p:oleObj name="Visio" r:id="rId7" imgW="6911893" imgH="5913324" progId="Visio.Drawing.11">
                    <p:embed/>
                    <p:pic>
                      <p:nvPicPr>
                        <p:cNvPr id="30" name="Object 29"/>
                        <p:cNvPicPr>
                          <a:picLocks noChangeAspect="1" noChangeArrowheads="1"/>
                        </p:cNvPicPr>
                        <p:nvPr/>
                      </p:nvPicPr>
                      <p:blipFill>
                        <a:blip r:embed="rId8"/>
                        <a:srcRect/>
                        <a:stretch>
                          <a:fillRect/>
                        </a:stretch>
                      </p:blipFill>
                      <p:spPr bwMode="auto">
                        <a:xfrm>
                          <a:off x="3803749" y="1499123"/>
                          <a:ext cx="5303838" cy="4537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30"/>
            <p:cNvGraphicFramePr>
              <a:graphicFrameLocks noChangeAspect="1"/>
            </p:cNvGraphicFramePr>
            <p:nvPr/>
          </p:nvGraphicFramePr>
          <p:xfrm>
            <a:off x="3803749" y="1503848"/>
            <a:ext cx="5303838" cy="4537075"/>
          </p:xfrm>
          <a:graphic>
            <a:graphicData uri="http://schemas.openxmlformats.org/presentationml/2006/ole">
              <mc:AlternateContent xmlns:mc="http://schemas.openxmlformats.org/markup-compatibility/2006">
                <mc:Choice xmlns:v="urn:schemas-microsoft-com:vml" Requires="v">
                  <p:oleObj name="Visio" r:id="rId9" imgW="6911893" imgH="5913324" progId="Visio.Drawing.11">
                    <p:embed/>
                  </p:oleObj>
                </mc:Choice>
                <mc:Fallback>
                  <p:oleObj name="Visio" r:id="rId9" imgW="6911893" imgH="5913324" progId="Visio.Drawing.11">
                    <p:embed/>
                    <p:pic>
                      <p:nvPicPr>
                        <p:cNvPr id="31" name="Object 30"/>
                        <p:cNvPicPr>
                          <a:picLocks noChangeAspect="1" noChangeArrowheads="1"/>
                        </p:cNvPicPr>
                        <p:nvPr/>
                      </p:nvPicPr>
                      <p:blipFill>
                        <a:blip r:embed="rId10"/>
                        <a:srcRect/>
                        <a:stretch>
                          <a:fillRect/>
                        </a:stretch>
                      </p:blipFill>
                      <p:spPr bwMode="auto">
                        <a:xfrm>
                          <a:off x="3803749" y="1503848"/>
                          <a:ext cx="5303838" cy="4537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31"/>
            <p:cNvGraphicFramePr>
              <a:graphicFrameLocks noChangeAspect="1"/>
            </p:cNvGraphicFramePr>
            <p:nvPr/>
          </p:nvGraphicFramePr>
          <p:xfrm>
            <a:off x="3789832" y="1503848"/>
            <a:ext cx="5303838" cy="4537075"/>
          </p:xfrm>
          <a:graphic>
            <a:graphicData uri="http://schemas.openxmlformats.org/presentationml/2006/ole">
              <mc:AlternateContent xmlns:mc="http://schemas.openxmlformats.org/markup-compatibility/2006">
                <mc:Choice xmlns:v="urn:schemas-microsoft-com:vml" Requires="v">
                  <p:oleObj name="Visio" r:id="rId11" imgW="6911893" imgH="5913324" progId="Visio.Drawing.11">
                    <p:embed/>
                  </p:oleObj>
                </mc:Choice>
                <mc:Fallback>
                  <p:oleObj name="Visio" r:id="rId11" imgW="6911893" imgH="5913324" progId="Visio.Drawing.11">
                    <p:embed/>
                    <p:pic>
                      <p:nvPicPr>
                        <p:cNvPr id="32" name="Object 31"/>
                        <p:cNvPicPr>
                          <a:picLocks noChangeAspect="1" noChangeArrowheads="1"/>
                        </p:cNvPicPr>
                        <p:nvPr/>
                      </p:nvPicPr>
                      <p:blipFill>
                        <a:blip r:embed="rId12"/>
                        <a:srcRect/>
                        <a:stretch>
                          <a:fillRect/>
                        </a:stretch>
                      </p:blipFill>
                      <p:spPr bwMode="auto">
                        <a:xfrm>
                          <a:off x="3789832" y="1503848"/>
                          <a:ext cx="5303838" cy="4537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32"/>
            <p:cNvGraphicFramePr>
              <a:graphicFrameLocks noChangeAspect="1"/>
            </p:cNvGraphicFramePr>
            <p:nvPr/>
          </p:nvGraphicFramePr>
          <p:xfrm>
            <a:off x="3789881" y="1504177"/>
            <a:ext cx="5303838" cy="4537075"/>
          </p:xfrm>
          <a:graphic>
            <a:graphicData uri="http://schemas.openxmlformats.org/presentationml/2006/ole">
              <mc:AlternateContent xmlns:mc="http://schemas.openxmlformats.org/markup-compatibility/2006">
                <mc:Choice xmlns:v="urn:schemas-microsoft-com:vml" Requires="v">
                  <p:oleObj name="Visio" r:id="rId13" imgW="6911893" imgH="5913324" progId="Visio.Drawing.11">
                    <p:embed/>
                  </p:oleObj>
                </mc:Choice>
                <mc:Fallback>
                  <p:oleObj name="Visio" r:id="rId13" imgW="6911893" imgH="5913324" progId="Visio.Drawing.11">
                    <p:embed/>
                    <p:pic>
                      <p:nvPicPr>
                        <p:cNvPr id="33" name="Object 32"/>
                        <p:cNvPicPr>
                          <a:picLocks noChangeAspect="1" noChangeArrowheads="1"/>
                        </p:cNvPicPr>
                        <p:nvPr/>
                      </p:nvPicPr>
                      <p:blipFill>
                        <a:blip r:embed="rId14"/>
                        <a:srcRect/>
                        <a:stretch>
                          <a:fillRect/>
                        </a:stretch>
                      </p:blipFill>
                      <p:spPr bwMode="auto">
                        <a:xfrm>
                          <a:off x="3789881" y="1504177"/>
                          <a:ext cx="5303838" cy="4537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33"/>
            <p:cNvGraphicFramePr>
              <a:graphicFrameLocks noChangeAspect="1"/>
            </p:cNvGraphicFramePr>
            <p:nvPr/>
          </p:nvGraphicFramePr>
          <p:xfrm>
            <a:off x="3803624" y="1504475"/>
            <a:ext cx="5303837" cy="4537075"/>
          </p:xfrm>
          <a:graphic>
            <a:graphicData uri="http://schemas.openxmlformats.org/presentationml/2006/ole">
              <mc:AlternateContent xmlns:mc="http://schemas.openxmlformats.org/markup-compatibility/2006">
                <mc:Choice xmlns:v="urn:schemas-microsoft-com:vml" Requires="v">
                  <p:oleObj name="Visio" r:id="rId15" imgW="6911893" imgH="5913324" progId="Visio.Drawing.11">
                    <p:embed/>
                  </p:oleObj>
                </mc:Choice>
                <mc:Fallback>
                  <p:oleObj name="Visio" r:id="rId15" imgW="6911893" imgH="5913324" progId="Visio.Drawing.11">
                    <p:embed/>
                    <p:pic>
                      <p:nvPicPr>
                        <p:cNvPr id="34" name="Object 33"/>
                        <p:cNvPicPr>
                          <a:picLocks noChangeAspect="1" noChangeArrowheads="1"/>
                        </p:cNvPicPr>
                        <p:nvPr/>
                      </p:nvPicPr>
                      <p:blipFill>
                        <a:blip r:embed="rId16"/>
                        <a:srcRect/>
                        <a:stretch>
                          <a:fillRect/>
                        </a:stretch>
                      </p:blipFill>
                      <p:spPr bwMode="auto">
                        <a:xfrm>
                          <a:off x="3803624" y="1504475"/>
                          <a:ext cx="5303837" cy="4537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36" name="Picture 4" descr="\\psf\Home\Desktop\pics\ch3_PurchaseOrder3.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133697" y="4478906"/>
              <a:ext cx="1627828" cy="943677"/>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3" descr="\\psf\Home\Desktop\pics\ch3_PurchaseOrder1.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V="1">
              <a:off x="8069433" y="2515917"/>
              <a:ext cx="2201669" cy="250681"/>
            </a:xfrm>
            <a:prstGeom prst="rect">
              <a:avLst/>
            </a:prstGeom>
            <a:noFill/>
            <a:extLst>
              <a:ext uri="{909E8E84-426E-40dd-AFC4-6F175D3DCCD1}">
                <a14:hiddenFill xmlns="" xmlns:a14="http://schemas.microsoft.com/office/drawing/2010/main">
                  <a:solidFill>
                    <a:srgbClr val="FFFFFF"/>
                  </a:solidFill>
                </a14:hiddenFill>
              </a:ext>
            </a:extLst>
          </p:spPr>
        </p:pic>
        <p:pic>
          <p:nvPicPr>
            <p:cNvPr id="40" name="Picture 42" descr="\\psf\Home\Desktop\pics\ch10_final.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396414" y="6033187"/>
              <a:ext cx="1837423" cy="46426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6633462" y="2304361"/>
              <a:ext cx="1277095" cy="194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endParaRPr>
            </a:p>
          </p:txBody>
        </p:sp>
        <p:sp>
          <p:nvSpPr>
            <p:cNvPr id="26" name="Rectangle 25"/>
            <p:cNvSpPr/>
            <p:nvPr/>
          </p:nvSpPr>
          <p:spPr>
            <a:xfrm>
              <a:off x="8224145" y="4694042"/>
              <a:ext cx="1277095" cy="597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endParaRPr>
            </a:p>
          </p:txBody>
        </p:sp>
        <p:sp>
          <p:nvSpPr>
            <p:cNvPr id="27" name="Rectangle 26"/>
            <p:cNvSpPr/>
            <p:nvPr/>
          </p:nvSpPr>
          <p:spPr>
            <a:xfrm>
              <a:off x="8083391" y="4909879"/>
              <a:ext cx="1277095" cy="265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endParaRPr>
            </a:p>
          </p:txBody>
        </p:sp>
        <p:sp>
          <p:nvSpPr>
            <p:cNvPr id="41" name="Rectangle 40"/>
            <p:cNvSpPr/>
            <p:nvPr/>
          </p:nvSpPr>
          <p:spPr>
            <a:xfrm>
              <a:off x="3926325" y="2827689"/>
              <a:ext cx="1277095" cy="362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endParaRPr>
            </a:p>
          </p:txBody>
        </p:sp>
      </p:grpSp>
      <p:sp>
        <p:nvSpPr>
          <p:cNvPr id="4" name="TextBox 3"/>
          <p:cNvSpPr txBox="1"/>
          <p:nvPr/>
        </p:nvSpPr>
        <p:spPr>
          <a:xfrm>
            <a:off x="787295" y="1322661"/>
            <a:ext cx="3951448" cy="1015663"/>
          </a:xfrm>
          <a:prstGeom prst="rect">
            <a:avLst/>
          </a:prstGeom>
          <a:noFill/>
        </p:spPr>
        <p:txBody>
          <a:bodyPr wrap="square" rtlCol="0">
            <a:spAutoFit/>
          </a:bodyPr>
          <a:lstStyle/>
          <a:p>
            <a:pPr marL="285750" indent="-285750">
              <a:buFont typeface="Arial" panose="020B0604020202020204" pitchFamily="34" charset="0"/>
              <a:buChar char="•"/>
            </a:pPr>
            <a:r>
              <a:rPr lang="en-AU" sz="2000" dirty="0">
                <a:solidFill>
                  <a:srgbClr val="0000FF"/>
                </a:solidFill>
              </a:rPr>
              <a:t>Communication</a:t>
            </a:r>
          </a:p>
          <a:p>
            <a:pPr marL="285750" indent="-285750">
              <a:buFont typeface="Arial" panose="020B0604020202020204" pitchFamily="34" charset="0"/>
              <a:buChar char="•"/>
            </a:pPr>
            <a:r>
              <a:rPr lang="en-AU" sz="2000" dirty="0">
                <a:solidFill>
                  <a:srgbClr val="0000FF"/>
                </a:solidFill>
              </a:rPr>
              <a:t>Documentation</a:t>
            </a:r>
          </a:p>
          <a:p>
            <a:pPr marL="285750" indent="-285750">
              <a:buFont typeface="Arial" panose="020B0604020202020204" pitchFamily="34" charset="0"/>
              <a:buChar char="•"/>
            </a:pPr>
            <a:r>
              <a:rPr lang="en-AU" sz="2000" dirty="0">
                <a:solidFill>
                  <a:srgbClr val="0000FF"/>
                </a:solidFill>
              </a:rPr>
              <a:t>Analysis (e.g. simulation)</a:t>
            </a:r>
          </a:p>
        </p:txBody>
      </p:sp>
    </p:spTree>
    <p:extLst>
      <p:ext uri="{BB962C8B-B14F-4D97-AF65-F5344CB8AC3E}">
        <p14:creationId xmlns:p14="http://schemas.microsoft.com/office/powerpoint/2010/main" val="5275494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761999" y="-21825"/>
            <a:ext cx="8229600" cy="1173162"/>
          </a:xfrm>
        </p:spPr>
        <p:txBody>
          <a:bodyPr/>
          <a:lstStyle/>
          <a:p>
            <a:r>
              <a:rPr lang="en-AU" altLang="en-US" dirty="0">
                <a:ea typeface="ＭＳ Ｐゴシック" panose="020B0600070205080204" pitchFamily="34" charset="-128"/>
              </a:rPr>
              <a:t>Business Process Model and Notation (BPMN)</a:t>
            </a:r>
          </a:p>
        </p:txBody>
      </p:sp>
      <p:sp>
        <p:nvSpPr>
          <p:cNvPr id="22530" name="Rectangle 3"/>
          <p:cNvSpPr>
            <a:spLocks noGrp="1" noChangeArrowheads="1"/>
          </p:cNvSpPr>
          <p:nvPr>
            <p:ph type="body" idx="1"/>
          </p:nvPr>
        </p:nvSpPr>
        <p:spPr>
          <a:xfrm>
            <a:off x="761999" y="1317811"/>
            <a:ext cx="10650071" cy="4226137"/>
          </a:xfrm>
        </p:spPr>
        <p:txBody>
          <a:bodyPr/>
          <a:lstStyle/>
          <a:p>
            <a:pPr>
              <a:lnSpc>
                <a:spcPct val="90000"/>
              </a:lnSpc>
            </a:pPr>
            <a:r>
              <a:rPr lang="en-AU" altLang="en-US" dirty="0">
                <a:ea typeface="ＭＳ Ｐゴシック" panose="020B0600070205080204" pitchFamily="34" charset="-128"/>
              </a:rPr>
              <a:t>OMG standard </a:t>
            </a:r>
          </a:p>
          <a:p>
            <a:pPr>
              <a:lnSpc>
                <a:spcPct val="90000"/>
              </a:lnSpc>
            </a:pPr>
            <a:r>
              <a:rPr lang="en-AU" altLang="en-US" dirty="0">
                <a:ea typeface="ＭＳ Ｐゴシック" panose="020B0600070205080204" pitchFamily="34" charset="-128"/>
              </a:rPr>
              <a:t>Suitable for capturing models for process discovery, analysis, and implementation</a:t>
            </a:r>
          </a:p>
          <a:p>
            <a:pPr>
              <a:lnSpc>
                <a:spcPct val="90000"/>
              </a:lnSpc>
            </a:pPr>
            <a:r>
              <a:rPr lang="en-AU" altLang="en-US" dirty="0">
                <a:ea typeface="ＭＳ Ｐゴシック" panose="020B0600070205080204" pitchFamily="34" charset="-128"/>
              </a:rPr>
              <a:t>Supported by numerous tools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6197" y="4536673"/>
            <a:ext cx="3710825" cy="1752334"/>
          </a:xfrm>
          <a:prstGeom prst="rect">
            <a:avLst/>
          </a:prstGeom>
        </p:spPr>
      </p:pic>
    </p:spTree>
    <p:extLst>
      <p:ext uri="{BB962C8B-B14F-4D97-AF65-F5344CB8AC3E}">
        <p14:creationId xmlns:p14="http://schemas.microsoft.com/office/powerpoint/2010/main" val="41344486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altLang="en-US" dirty="0">
                <a:ea typeface="ＭＳ Ｐゴシック" panose="020B0600070205080204" pitchFamily="34" charset="-128"/>
              </a:rPr>
              <a:t>BPMN from </a:t>
            </a:r>
            <a:r>
              <a:rPr lang="en-AU" altLang="en-US" dirty="0">
                <a:ea typeface="ＭＳ Ｐゴシック" panose="020B0600070205080204" pitchFamily="34" charset="-128"/>
              </a:rPr>
              <a:t>10,000 miles…</a:t>
            </a:r>
            <a:r>
              <a:rPr lang="en-US" altLang="en-US" dirty="0">
                <a:ea typeface="ＭＳ Ｐゴシック" panose="020B0600070205080204" pitchFamily="34" charset="-128"/>
              </a:rPr>
              <a:t> </a:t>
            </a:r>
            <a:endParaRPr lang="et-EE" altLang="en-US" dirty="0">
              <a:ea typeface="ＭＳ Ｐゴシック" panose="020B0600070205080204" pitchFamily="34" charset="-128"/>
            </a:endParaRPr>
          </a:p>
        </p:txBody>
      </p:sp>
      <p:sp>
        <p:nvSpPr>
          <p:cNvPr id="24578" name="Content Placeholder 2"/>
          <p:cNvSpPr>
            <a:spLocks noGrp="1"/>
          </p:cNvSpPr>
          <p:nvPr>
            <p:ph idx="1"/>
          </p:nvPr>
        </p:nvSpPr>
        <p:spPr>
          <a:xfrm>
            <a:off x="652674" y="857372"/>
            <a:ext cx="9611913" cy="1943100"/>
          </a:xfrm>
        </p:spPr>
        <p:txBody>
          <a:bodyPr>
            <a:noAutofit/>
          </a:bodyPr>
          <a:lstStyle/>
          <a:p>
            <a:pPr marL="0" indent="0">
              <a:buNone/>
            </a:pPr>
            <a:endParaRPr lang="en-AU" altLang="en-US" dirty="0">
              <a:ea typeface="ＭＳ Ｐゴシック" panose="020B0600070205080204" pitchFamily="34" charset="-128"/>
            </a:endParaRPr>
          </a:p>
          <a:p>
            <a:pPr marL="0" indent="0">
              <a:buNone/>
            </a:pPr>
            <a:r>
              <a:rPr lang="en-AU" altLang="en-US" dirty="0">
                <a:ea typeface="ＭＳ Ｐゴシック" panose="020B0600070205080204" pitchFamily="34" charset="-128"/>
              </a:rPr>
              <a:t>A BPMN process model is a graph consisting of four types of </a:t>
            </a:r>
            <a:r>
              <a:rPr lang="en-AU" altLang="en-US" b="1" dirty="0">
                <a:ea typeface="ＭＳ Ｐゴシック" panose="020B0600070205080204" pitchFamily="34" charset="-128"/>
              </a:rPr>
              <a:t>core elements</a:t>
            </a:r>
            <a:r>
              <a:rPr lang="en-AU" altLang="en-US" dirty="0">
                <a:ea typeface="ＭＳ Ｐゴシック" panose="020B0600070205080204" pitchFamily="34" charset="-128"/>
              </a:rPr>
              <a:t>:</a:t>
            </a:r>
          </a:p>
          <a:p>
            <a:endParaRPr lang="et-EE" altLang="en-US" dirty="0">
              <a:ea typeface="ＭＳ Ｐゴシック" panose="020B0600070205080204" pitchFamily="34" charset="-128"/>
            </a:endParaRPr>
          </a:p>
        </p:txBody>
      </p:sp>
      <p:graphicFrame>
        <p:nvGraphicFramePr>
          <p:cNvPr id="5" name="Object 8"/>
          <p:cNvGraphicFramePr>
            <a:graphicFrameLocks noChangeAspect="1"/>
          </p:cNvGraphicFramePr>
          <p:nvPr/>
        </p:nvGraphicFramePr>
        <p:xfrm>
          <a:off x="2039143" y="3188028"/>
          <a:ext cx="1612900" cy="1092200"/>
        </p:xfrm>
        <a:graphic>
          <a:graphicData uri="http://schemas.openxmlformats.org/presentationml/2006/ole">
            <mc:AlternateContent xmlns:mc="http://schemas.openxmlformats.org/markup-compatibility/2006">
              <mc:Choice xmlns:v="urn:schemas-microsoft-com:vml" Requires="v">
                <p:oleObj name="Visio" r:id="rId3" imgW="1117640" imgH="757595" progId="Visio.Drawing.11">
                  <p:embed/>
                </p:oleObj>
              </mc:Choice>
              <mc:Fallback>
                <p:oleObj name="Visio" r:id="rId3" imgW="1117640" imgH="757595" progId="Visio.Drawing.11">
                  <p:embed/>
                  <p:pic>
                    <p:nvPicPr>
                      <p:cNvPr id="5"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9143" y="3188028"/>
                        <a:ext cx="1612900" cy="1092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6" name="Object 7"/>
          <p:cNvGraphicFramePr>
            <a:graphicFrameLocks noChangeAspect="1"/>
          </p:cNvGraphicFramePr>
          <p:nvPr/>
        </p:nvGraphicFramePr>
        <p:xfrm>
          <a:off x="6838647" y="3233270"/>
          <a:ext cx="1054100" cy="1054100"/>
        </p:xfrm>
        <a:graphic>
          <a:graphicData uri="http://schemas.openxmlformats.org/presentationml/2006/ole">
            <mc:AlternateContent xmlns:mc="http://schemas.openxmlformats.org/markup-compatibility/2006">
              <mc:Choice xmlns:v="urn:schemas-microsoft-com:vml" Requires="v">
                <p:oleObj name="Visio" r:id="rId5" imgW="577572" imgH="577572" progId="Visio.Drawing.11">
                  <p:embed/>
                </p:oleObj>
              </mc:Choice>
              <mc:Fallback>
                <p:oleObj name="Visio" r:id="rId5" imgW="577572" imgH="577572" progId="Visio.Drawing.11">
                  <p:embed/>
                  <p:pic>
                    <p:nvPicPr>
                      <p:cNvPr id="6"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8647" y="3233270"/>
                        <a:ext cx="1054100" cy="1054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7" name="Object 10"/>
          <p:cNvGraphicFramePr>
            <a:graphicFrameLocks noChangeAspect="1"/>
          </p:cNvGraphicFramePr>
          <p:nvPr/>
        </p:nvGraphicFramePr>
        <p:xfrm>
          <a:off x="4218339" y="3403135"/>
          <a:ext cx="661987" cy="661987"/>
        </p:xfrm>
        <a:graphic>
          <a:graphicData uri="http://schemas.openxmlformats.org/presentationml/2006/ole">
            <mc:AlternateContent xmlns:mc="http://schemas.openxmlformats.org/markup-compatibility/2006">
              <mc:Choice xmlns:v="urn:schemas-microsoft-com:vml" Requires="v">
                <p:oleObj name="Visio" r:id="rId7" imgW="397550" imgH="397550" progId="Visio.Drawing.11">
                  <p:embed/>
                </p:oleObj>
              </mc:Choice>
              <mc:Fallback>
                <p:oleObj name="Visio" r:id="rId7" imgW="397550" imgH="397550" progId="Visio.Drawing.11">
                  <p:embed/>
                  <p:pic>
                    <p:nvPicPr>
                      <p:cNvPr id="7"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8339" y="3403135"/>
                        <a:ext cx="661987" cy="661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8" name="Object 11"/>
          <p:cNvGraphicFramePr>
            <a:graphicFrameLocks noChangeAspect="1"/>
          </p:cNvGraphicFramePr>
          <p:nvPr/>
        </p:nvGraphicFramePr>
        <p:xfrm>
          <a:off x="5183848" y="3396741"/>
          <a:ext cx="714375" cy="714375"/>
        </p:xfrm>
        <a:graphic>
          <a:graphicData uri="http://schemas.openxmlformats.org/presentationml/2006/ole">
            <mc:AlternateContent xmlns:mc="http://schemas.openxmlformats.org/markup-compatibility/2006">
              <mc:Choice xmlns:v="urn:schemas-microsoft-com:vml" Requires="v">
                <p:oleObj name="Visio" r:id="rId9" imgW="428054" imgH="428387" progId="Visio.Drawing.11">
                  <p:embed/>
                </p:oleObj>
              </mc:Choice>
              <mc:Fallback>
                <p:oleObj name="Visio" r:id="rId9" imgW="428054" imgH="428387" progId="Visio.Drawing.11">
                  <p:embed/>
                  <p:pic>
                    <p:nvPicPr>
                      <p:cNvPr id="8"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3848" y="3396741"/>
                        <a:ext cx="714375" cy="714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9" name="Object 7"/>
          <p:cNvGraphicFramePr>
            <a:graphicFrameLocks noChangeAspect="1"/>
          </p:cNvGraphicFramePr>
          <p:nvPr/>
        </p:nvGraphicFramePr>
        <p:xfrm>
          <a:off x="8594608" y="3634909"/>
          <a:ext cx="1270000" cy="250825"/>
        </p:xfrm>
        <a:graphic>
          <a:graphicData uri="http://schemas.openxmlformats.org/presentationml/2006/ole">
            <mc:AlternateContent xmlns:mc="http://schemas.openxmlformats.org/markup-compatibility/2006">
              <mc:Choice xmlns:v="urn:schemas-microsoft-com:vml" Requires="v">
                <p:oleObj name="Visio" r:id="rId11" imgW="498062" imgH="98762" progId="Visio.Drawing.11">
                  <p:embed/>
                </p:oleObj>
              </mc:Choice>
              <mc:Fallback>
                <p:oleObj name="Visio" r:id="rId11" imgW="498062" imgH="98762" progId="Visio.Drawing.11">
                  <p:embed/>
                  <p:pic>
                    <p:nvPicPr>
                      <p:cNvPr id="9"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94608" y="3634909"/>
                        <a:ext cx="1270000" cy="250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0" name="Text Box 9"/>
          <p:cNvSpPr txBox="1">
            <a:spLocks noChangeArrowheads="1"/>
          </p:cNvSpPr>
          <p:nvPr/>
        </p:nvSpPr>
        <p:spPr bwMode="auto">
          <a:xfrm>
            <a:off x="2322053" y="4434440"/>
            <a:ext cx="861133" cy="369332"/>
          </a:xfrm>
          <a:prstGeom prst="rect">
            <a:avLst/>
          </a:prstGeom>
          <a:noFill/>
          <a:ln w="9525">
            <a:noFill/>
            <a:miter lim="800000"/>
            <a:headEnd/>
            <a:tailEnd/>
          </a:ln>
          <a:effectLst/>
        </p:spPr>
        <p:txBody>
          <a:bodyPr wrap="none">
            <a:spAutoFit/>
          </a:bodyPr>
          <a:lstStyle/>
          <a:p>
            <a:pPr algn="l"/>
            <a:r>
              <a:rPr lang="en-AU" dirty="0"/>
              <a:t>activity</a:t>
            </a:r>
          </a:p>
        </p:txBody>
      </p:sp>
      <p:sp>
        <p:nvSpPr>
          <p:cNvPr id="11" name="Text Box 10"/>
          <p:cNvSpPr txBox="1">
            <a:spLocks noChangeArrowheads="1"/>
          </p:cNvSpPr>
          <p:nvPr/>
        </p:nvSpPr>
        <p:spPr bwMode="auto">
          <a:xfrm>
            <a:off x="6728289" y="4427298"/>
            <a:ext cx="959622" cy="369332"/>
          </a:xfrm>
          <a:prstGeom prst="rect">
            <a:avLst/>
          </a:prstGeom>
          <a:noFill/>
          <a:ln w="9525">
            <a:noFill/>
            <a:miter lim="800000"/>
            <a:headEnd/>
            <a:tailEnd/>
          </a:ln>
          <a:effectLst/>
        </p:spPr>
        <p:txBody>
          <a:bodyPr wrap="none">
            <a:spAutoFit/>
          </a:bodyPr>
          <a:lstStyle/>
          <a:p>
            <a:pPr algn="l"/>
            <a:r>
              <a:rPr lang="en-AU"/>
              <a:t>gateway</a:t>
            </a:r>
          </a:p>
        </p:txBody>
      </p:sp>
      <p:sp>
        <p:nvSpPr>
          <p:cNvPr id="12" name="Text Box 9"/>
          <p:cNvSpPr txBox="1">
            <a:spLocks noChangeArrowheads="1"/>
          </p:cNvSpPr>
          <p:nvPr/>
        </p:nvSpPr>
        <p:spPr bwMode="auto">
          <a:xfrm>
            <a:off x="4614530" y="4452678"/>
            <a:ext cx="712952" cy="369332"/>
          </a:xfrm>
          <a:prstGeom prst="rect">
            <a:avLst/>
          </a:prstGeom>
          <a:noFill/>
          <a:ln w="9525">
            <a:noFill/>
            <a:miter lim="800000"/>
            <a:headEnd/>
            <a:tailEnd/>
          </a:ln>
          <a:effectLst/>
        </p:spPr>
        <p:txBody>
          <a:bodyPr wrap="none">
            <a:spAutoFit/>
          </a:bodyPr>
          <a:lstStyle/>
          <a:p>
            <a:pPr algn="l"/>
            <a:r>
              <a:rPr lang="en-AU" dirty="0"/>
              <a:t>event</a:t>
            </a:r>
          </a:p>
        </p:txBody>
      </p:sp>
      <p:sp>
        <p:nvSpPr>
          <p:cNvPr id="13" name="Text Box 8"/>
          <p:cNvSpPr txBox="1">
            <a:spLocks noChangeArrowheads="1"/>
          </p:cNvSpPr>
          <p:nvPr/>
        </p:nvSpPr>
        <p:spPr bwMode="auto">
          <a:xfrm>
            <a:off x="8412042" y="4438291"/>
            <a:ext cx="1500119" cy="646331"/>
          </a:xfrm>
          <a:prstGeom prst="rect">
            <a:avLst/>
          </a:prstGeom>
          <a:noFill/>
          <a:ln w="9525">
            <a:noFill/>
            <a:miter lim="800000"/>
            <a:headEnd/>
            <a:tailEnd/>
          </a:ln>
          <a:effectLst/>
        </p:spPr>
        <p:txBody>
          <a:bodyPr wrap="square">
            <a:spAutoFit/>
          </a:bodyPr>
          <a:lstStyle/>
          <a:p>
            <a:r>
              <a:rPr lang="en-AU" dirty="0"/>
              <a:t>sequence flow</a:t>
            </a:r>
          </a:p>
        </p:txBody>
      </p:sp>
      <p:sp>
        <p:nvSpPr>
          <p:cNvPr id="14" name="Text Box 9"/>
          <p:cNvSpPr txBox="1">
            <a:spLocks noChangeArrowheads="1"/>
          </p:cNvSpPr>
          <p:nvPr/>
        </p:nvSpPr>
        <p:spPr bwMode="auto">
          <a:xfrm>
            <a:off x="4193371" y="3994843"/>
            <a:ext cx="613694" cy="369332"/>
          </a:xfrm>
          <a:prstGeom prst="rect">
            <a:avLst/>
          </a:prstGeom>
          <a:noFill/>
          <a:ln w="9525">
            <a:noFill/>
            <a:miter lim="800000"/>
            <a:headEnd/>
            <a:tailEnd/>
          </a:ln>
          <a:effectLst/>
        </p:spPr>
        <p:txBody>
          <a:bodyPr wrap="none">
            <a:spAutoFit/>
          </a:bodyPr>
          <a:lstStyle/>
          <a:p>
            <a:pPr algn="l"/>
            <a:r>
              <a:rPr lang="en-AU" dirty="0"/>
              <a:t>start</a:t>
            </a:r>
          </a:p>
        </p:txBody>
      </p:sp>
      <p:sp>
        <p:nvSpPr>
          <p:cNvPr id="15" name="Text Box 9"/>
          <p:cNvSpPr txBox="1">
            <a:spLocks noChangeArrowheads="1"/>
          </p:cNvSpPr>
          <p:nvPr/>
        </p:nvSpPr>
        <p:spPr bwMode="auto">
          <a:xfrm>
            <a:off x="5207867" y="3992918"/>
            <a:ext cx="543739" cy="369332"/>
          </a:xfrm>
          <a:prstGeom prst="rect">
            <a:avLst/>
          </a:prstGeom>
          <a:noFill/>
          <a:ln w="9525">
            <a:noFill/>
            <a:miter lim="800000"/>
            <a:headEnd/>
            <a:tailEnd/>
          </a:ln>
          <a:effectLst/>
        </p:spPr>
        <p:txBody>
          <a:bodyPr wrap="none">
            <a:spAutoFit/>
          </a:bodyPr>
          <a:lstStyle/>
          <a:p>
            <a:pPr algn="l"/>
            <a:r>
              <a:rPr lang="en-AU" dirty="0"/>
              <a:t>end</a:t>
            </a:r>
          </a:p>
        </p:txBody>
      </p:sp>
    </p:spTree>
    <p:extLst>
      <p:ext uri="{BB962C8B-B14F-4D97-AF65-F5344CB8AC3E}">
        <p14:creationId xmlns:p14="http://schemas.microsoft.com/office/powerpoint/2010/main" val="411752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tags/tag1.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Process"/>
  <p:tag name="PPWINSEGMENT1TARGETRTF" val="{\rtf1\ansi\deff1{\fonttbl{\f1\fcharset0 Arial;}}{\colortbl\red0\green0\blue0;}{\f1\fs48\cf0 Process}{\f1\fs24\cf0 \par}}"/>
  <p:tag name="PPWINSEGMENT1SOURCERTF" val="{\rtf1\ansi\deff0{\fonttbl{\f0\fcharset0 Arial;}}{\colortbl\red0\green0\blue0;}{\f0\fs48\cf0 Prozess\par}}"/>
  <p:tag name="PPWINSEGMENT1LENGTH" val="7"/>
  <p:tag name="PPWINSEGMENT1START" val="1"/>
  <p:tag name="PPTAGGERGROUP" val="1"/>
</p:tagLst>
</file>

<file path=ppt/tags/tag10.xml><?xml version="1.0" encoding="utf-8"?>
<p:tagLst xmlns:a="http://schemas.openxmlformats.org/drawingml/2006/main" xmlns:r="http://schemas.openxmlformats.org/officeDocument/2006/relationships" xmlns:p="http://schemas.openxmlformats.org/presentationml/2006/main">
  <p:tag name="PPTAGGERGROUP" val="5"/>
</p:tagLst>
</file>

<file path=ppt/tags/tag100.xml><?xml version="1.0" encoding="utf-8"?>
<p:tagLst xmlns:a="http://schemas.openxmlformats.org/drawingml/2006/main" xmlns:r="http://schemas.openxmlformats.org/officeDocument/2006/relationships" xmlns:p="http://schemas.openxmlformats.org/presentationml/2006/main">
  <p:tag name="PPTAGGERGROUP" val="5"/>
</p:tagLst>
</file>

<file path=ppt/tags/tag101.xml><?xml version="1.0" encoding="utf-8"?>
<p:tagLst xmlns:a="http://schemas.openxmlformats.org/drawingml/2006/main" xmlns:r="http://schemas.openxmlformats.org/officeDocument/2006/relationships" xmlns:p="http://schemas.openxmlformats.org/presentationml/2006/main">
  <p:tag name="PPTAGGERGROUP" val="5"/>
</p:tagLst>
</file>

<file path=ppt/tags/tag102.xml><?xml version="1.0" encoding="utf-8"?>
<p:tagLst xmlns:a="http://schemas.openxmlformats.org/drawingml/2006/main" xmlns:r="http://schemas.openxmlformats.org/officeDocument/2006/relationships" xmlns:p="http://schemas.openxmlformats.org/presentationml/2006/main">
  <p:tag name="PPTAGGERGROUP" val="5"/>
</p:tagLst>
</file>

<file path=ppt/tags/tag103.xml><?xml version="1.0" encoding="utf-8"?>
<p:tagLst xmlns:a="http://schemas.openxmlformats.org/drawingml/2006/main" xmlns:r="http://schemas.openxmlformats.org/officeDocument/2006/relationships" xmlns:p="http://schemas.openxmlformats.org/presentationml/2006/main">
  <p:tag name="PPTAGGERGROUP" val="5"/>
</p:tagLst>
</file>

<file path=ppt/tags/tag104.xml><?xml version="1.0" encoding="utf-8"?>
<p:tagLst xmlns:a="http://schemas.openxmlformats.org/drawingml/2006/main" xmlns:r="http://schemas.openxmlformats.org/officeDocument/2006/relationships" xmlns:p="http://schemas.openxmlformats.org/presentationml/2006/main">
  <p:tag name="PPTAGGERGROUP" val="5"/>
</p:tagLst>
</file>

<file path=ppt/tags/tag105.xml><?xml version="1.0" encoding="utf-8"?>
<p:tagLst xmlns:a="http://schemas.openxmlformats.org/drawingml/2006/main" xmlns:r="http://schemas.openxmlformats.org/officeDocument/2006/relationships" xmlns:p="http://schemas.openxmlformats.org/presentationml/2006/main">
  <p:tag name="PPTAGGERGROUP" val="5"/>
</p:tagLst>
</file>

<file path=ppt/tags/tag106.xml><?xml version="1.0" encoding="utf-8"?>
<p:tagLst xmlns:a="http://schemas.openxmlformats.org/drawingml/2006/main" xmlns:r="http://schemas.openxmlformats.org/officeDocument/2006/relationships" xmlns:p="http://schemas.openxmlformats.org/presentationml/2006/main">
  <p:tag name="PPTAGGERGROUP" val="5"/>
</p:tagLst>
</file>

<file path=ppt/tags/tag107.xml><?xml version="1.0" encoding="utf-8"?>
<p:tagLst xmlns:a="http://schemas.openxmlformats.org/drawingml/2006/main" xmlns:r="http://schemas.openxmlformats.org/officeDocument/2006/relationships" xmlns:p="http://schemas.openxmlformats.org/presentationml/2006/main">
  <p:tag name="PPTAGGERGROUP" val="5"/>
</p:tagLst>
</file>

<file path=ppt/tags/tag108.xml><?xml version="1.0" encoding="utf-8"?>
<p:tagLst xmlns:a="http://schemas.openxmlformats.org/drawingml/2006/main" xmlns:r="http://schemas.openxmlformats.org/officeDocument/2006/relationships" xmlns:p="http://schemas.openxmlformats.org/presentationml/2006/main">
  <p:tag name="PPTAGGERGROUP" val="5"/>
</p:tagLst>
</file>

<file path=ppt/tags/tag109.xml><?xml version="1.0" encoding="utf-8"?>
<p:tagLst xmlns:a="http://schemas.openxmlformats.org/drawingml/2006/main" xmlns:r="http://schemas.openxmlformats.org/officeDocument/2006/relationships" xmlns:p="http://schemas.openxmlformats.org/presentationml/2006/main">
  <p:tag name="PPTAGGERGROUP" val="5"/>
</p:tagLst>
</file>

<file path=ppt/tags/tag11.xml><?xml version="1.0" encoding="utf-8"?>
<p:tagLst xmlns:a="http://schemas.openxmlformats.org/drawingml/2006/main" xmlns:r="http://schemas.openxmlformats.org/officeDocument/2006/relationships" xmlns:p="http://schemas.openxmlformats.org/presentationml/2006/main">
  <p:tag name="PPTAGGERGROUP" val="5"/>
</p:tagLst>
</file>

<file path=ppt/tags/tag110.xml><?xml version="1.0" encoding="utf-8"?>
<p:tagLst xmlns:a="http://schemas.openxmlformats.org/drawingml/2006/main" xmlns:r="http://schemas.openxmlformats.org/officeDocument/2006/relationships" xmlns:p="http://schemas.openxmlformats.org/presentationml/2006/main">
  <p:tag name="PPTAGGERGROUP" val="5"/>
</p:tagLst>
</file>

<file path=ppt/tags/tag111.xml><?xml version="1.0" encoding="utf-8"?>
<p:tagLst xmlns:a="http://schemas.openxmlformats.org/drawingml/2006/main" xmlns:r="http://schemas.openxmlformats.org/officeDocument/2006/relationships" xmlns:p="http://schemas.openxmlformats.org/presentationml/2006/main">
  <p:tag name="PPTAGGERGROUP" val="5"/>
</p:tagLst>
</file>

<file path=ppt/tags/tag112.xml><?xml version="1.0" encoding="utf-8"?>
<p:tagLst xmlns:a="http://schemas.openxmlformats.org/drawingml/2006/main" xmlns:r="http://schemas.openxmlformats.org/officeDocument/2006/relationships" xmlns:p="http://schemas.openxmlformats.org/presentationml/2006/main">
  <p:tag name="PPTAGGERGROUP" val="5"/>
</p:tagLst>
</file>

<file path=ppt/tags/tag113.xml><?xml version="1.0" encoding="utf-8"?>
<p:tagLst xmlns:a="http://schemas.openxmlformats.org/drawingml/2006/main" xmlns:r="http://schemas.openxmlformats.org/officeDocument/2006/relationships" xmlns:p="http://schemas.openxmlformats.org/presentationml/2006/main">
  <p:tag name="PPTAGGERGROUP" val="5"/>
</p:tagLst>
</file>

<file path=ppt/tags/tag114.xml><?xml version="1.0" encoding="utf-8"?>
<p:tagLst xmlns:a="http://schemas.openxmlformats.org/drawingml/2006/main" xmlns:r="http://schemas.openxmlformats.org/officeDocument/2006/relationships" xmlns:p="http://schemas.openxmlformats.org/presentationml/2006/main">
  <p:tag name="PPTAGGERGROUP" val="5"/>
</p:tagLst>
</file>

<file path=ppt/tags/tag115.xml><?xml version="1.0" encoding="utf-8"?>
<p:tagLst xmlns:a="http://schemas.openxmlformats.org/drawingml/2006/main" xmlns:r="http://schemas.openxmlformats.org/officeDocument/2006/relationships" xmlns:p="http://schemas.openxmlformats.org/presentationml/2006/main">
  <p:tag name="PPTAGGERGROUP" val="5"/>
</p:tagLst>
</file>

<file path=ppt/tags/tag116.xml><?xml version="1.0" encoding="utf-8"?>
<p:tagLst xmlns:a="http://schemas.openxmlformats.org/drawingml/2006/main" xmlns:r="http://schemas.openxmlformats.org/officeDocument/2006/relationships" xmlns:p="http://schemas.openxmlformats.org/presentationml/2006/main">
  <p:tag name="PPTAGGERGROUP" val="5"/>
</p:tagLst>
</file>

<file path=ppt/tags/tag117.xml><?xml version="1.0" encoding="utf-8"?>
<p:tagLst xmlns:a="http://schemas.openxmlformats.org/drawingml/2006/main" xmlns:r="http://schemas.openxmlformats.org/officeDocument/2006/relationships" xmlns:p="http://schemas.openxmlformats.org/presentationml/2006/main">
  <p:tag name="PPTAGGERGROUP" val="5"/>
</p:tagLst>
</file>

<file path=ppt/tags/tag118.xml><?xml version="1.0" encoding="utf-8"?>
<p:tagLst xmlns:a="http://schemas.openxmlformats.org/drawingml/2006/main" xmlns:r="http://schemas.openxmlformats.org/officeDocument/2006/relationships" xmlns:p="http://schemas.openxmlformats.org/presentationml/2006/main">
  <p:tag name="PPTAGGERGROUP" val="5"/>
</p:tagLst>
</file>

<file path=ppt/tags/tag119.xml><?xml version="1.0" encoding="utf-8"?>
<p:tagLst xmlns:a="http://schemas.openxmlformats.org/drawingml/2006/main" xmlns:r="http://schemas.openxmlformats.org/officeDocument/2006/relationships" xmlns:p="http://schemas.openxmlformats.org/presentationml/2006/main">
  <p:tag name="PPTAGGERGROUP" val="5"/>
</p:tagLst>
</file>

<file path=ppt/tags/tag12.xml><?xml version="1.0" encoding="utf-8"?>
<p:tagLst xmlns:a="http://schemas.openxmlformats.org/drawingml/2006/main" xmlns:r="http://schemas.openxmlformats.org/officeDocument/2006/relationships" xmlns:p="http://schemas.openxmlformats.org/presentationml/2006/main">
  <p:tag name="PPTAGGERGROUP" val="5"/>
</p:tagLst>
</file>

<file path=ppt/tags/tag120.xml><?xml version="1.0" encoding="utf-8"?>
<p:tagLst xmlns:a="http://schemas.openxmlformats.org/drawingml/2006/main" xmlns:r="http://schemas.openxmlformats.org/officeDocument/2006/relationships" xmlns:p="http://schemas.openxmlformats.org/presentationml/2006/main">
  <p:tag name="PPTAGGERGROUP" val="5"/>
</p:tagLst>
</file>

<file path=ppt/tags/tag121.xml><?xml version="1.0" encoding="utf-8"?>
<p:tagLst xmlns:a="http://schemas.openxmlformats.org/drawingml/2006/main" xmlns:r="http://schemas.openxmlformats.org/officeDocument/2006/relationships" xmlns:p="http://schemas.openxmlformats.org/presentationml/2006/main">
  <p:tag name="PPTAGGERGROUP" val="5"/>
</p:tagLst>
</file>

<file path=ppt/tags/tag122.xml><?xml version="1.0" encoding="utf-8"?>
<p:tagLst xmlns:a="http://schemas.openxmlformats.org/drawingml/2006/main" xmlns:r="http://schemas.openxmlformats.org/officeDocument/2006/relationships" xmlns:p="http://schemas.openxmlformats.org/presentationml/2006/main">
  <p:tag name="PPTAGGERGROUP" val="5"/>
</p:tagLst>
</file>

<file path=ppt/tags/tag123.xml><?xml version="1.0" encoding="utf-8"?>
<p:tagLst xmlns:a="http://schemas.openxmlformats.org/drawingml/2006/main" xmlns:r="http://schemas.openxmlformats.org/officeDocument/2006/relationships" xmlns:p="http://schemas.openxmlformats.org/presentationml/2006/main">
  <p:tag name="PPTAGGERGROUP" val="5"/>
</p:tagLst>
</file>

<file path=ppt/tags/tag124.xml><?xml version="1.0" encoding="utf-8"?>
<p:tagLst xmlns:a="http://schemas.openxmlformats.org/drawingml/2006/main" xmlns:r="http://schemas.openxmlformats.org/officeDocument/2006/relationships" xmlns:p="http://schemas.openxmlformats.org/presentationml/2006/main">
  <p:tag name="PPTAGGERGROUP" val="5"/>
</p:tagLst>
</file>

<file path=ppt/tags/tag125.xml><?xml version="1.0" encoding="utf-8"?>
<p:tagLst xmlns:a="http://schemas.openxmlformats.org/drawingml/2006/main" xmlns:r="http://schemas.openxmlformats.org/officeDocument/2006/relationships" xmlns:p="http://schemas.openxmlformats.org/presentationml/2006/main">
  <p:tag name="PPTAGGERGROUP" val="5"/>
</p:tagLst>
</file>

<file path=ppt/tags/tag126.xml><?xml version="1.0" encoding="utf-8"?>
<p:tagLst xmlns:a="http://schemas.openxmlformats.org/drawingml/2006/main" xmlns:r="http://schemas.openxmlformats.org/officeDocument/2006/relationships" xmlns:p="http://schemas.openxmlformats.org/presentationml/2006/main">
  <p:tag name="PPTAGGERGROUP" val="5"/>
</p:tagLst>
</file>

<file path=ppt/tags/tag127.xml><?xml version="1.0" encoding="utf-8"?>
<p:tagLst xmlns:a="http://schemas.openxmlformats.org/drawingml/2006/main" xmlns:r="http://schemas.openxmlformats.org/officeDocument/2006/relationships" xmlns:p="http://schemas.openxmlformats.org/presentationml/2006/main">
  <p:tag name="PPTAGGERGROUP" val="5"/>
</p:tagLst>
</file>

<file path=ppt/tags/tag128.xml><?xml version="1.0" encoding="utf-8"?>
<p:tagLst xmlns:a="http://schemas.openxmlformats.org/drawingml/2006/main" xmlns:r="http://schemas.openxmlformats.org/officeDocument/2006/relationships" xmlns:p="http://schemas.openxmlformats.org/presentationml/2006/main">
  <p:tag name="PPTAGGERGROUP" val="5"/>
</p:tagLst>
</file>

<file path=ppt/tags/tag129.xml><?xml version="1.0" encoding="utf-8"?>
<p:tagLst xmlns:a="http://schemas.openxmlformats.org/drawingml/2006/main" xmlns:r="http://schemas.openxmlformats.org/officeDocument/2006/relationships" xmlns:p="http://schemas.openxmlformats.org/presentationml/2006/main">
  <p:tag name="PPTAGGERGROUP" val="5"/>
</p:tagLst>
</file>

<file path=ppt/tags/tag13.xml><?xml version="1.0" encoding="utf-8"?>
<p:tagLst xmlns:a="http://schemas.openxmlformats.org/drawingml/2006/main" xmlns:r="http://schemas.openxmlformats.org/officeDocument/2006/relationships" xmlns:p="http://schemas.openxmlformats.org/presentationml/2006/main">
  <p:tag name="PPTAGGERGROUP" val="5"/>
</p:tagLst>
</file>

<file path=ppt/tags/tag130.xml><?xml version="1.0" encoding="utf-8"?>
<p:tagLst xmlns:a="http://schemas.openxmlformats.org/drawingml/2006/main" xmlns:r="http://schemas.openxmlformats.org/officeDocument/2006/relationships" xmlns:p="http://schemas.openxmlformats.org/presentationml/2006/main">
  <p:tag name="PPTAGGERGROUP" val="5"/>
</p:tagLst>
</file>

<file path=ppt/tags/tag131.xml><?xml version="1.0" encoding="utf-8"?>
<p:tagLst xmlns:a="http://schemas.openxmlformats.org/drawingml/2006/main" xmlns:r="http://schemas.openxmlformats.org/officeDocument/2006/relationships" xmlns:p="http://schemas.openxmlformats.org/presentationml/2006/main">
  <p:tag name="PPTAGGERGROUP" val="5"/>
</p:tagLst>
</file>

<file path=ppt/tags/tag132.xml><?xml version="1.0" encoding="utf-8"?>
<p:tagLst xmlns:a="http://schemas.openxmlformats.org/drawingml/2006/main" xmlns:r="http://schemas.openxmlformats.org/officeDocument/2006/relationships" xmlns:p="http://schemas.openxmlformats.org/presentationml/2006/main">
  <p:tag name="PPTAGGERGROUP" val="5"/>
</p:tagLst>
</file>

<file path=ppt/tags/tag133.xml><?xml version="1.0" encoding="utf-8"?>
<p:tagLst xmlns:a="http://schemas.openxmlformats.org/drawingml/2006/main" xmlns:r="http://schemas.openxmlformats.org/officeDocument/2006/relationships" xmlns:p="http://schemas.openxmlformats.org/presentationml/2006/main">
  <p:tag name="PPTAGGERGROUP" val="5"/>
</p:tagLst>
</file>

<file path=ppt/tags/tag134.xml><?xml version="1.0" encoding="utf-8"?>
<p:tagLst xmlns:a="http://schemas.openxmlformats.org/drawingml/2006/main" xmlns:r="http://schemas.openxmlformats.org/officeDocument/2006/relationships" xmlns:p="http://schemas.openxmlformats.org/presentationml/2006/main">
  <p:tag name="PPTAGGERGROUP" val="5"/>
</p:tagLst>
</file>

<file path=ppt/tags/tag135.xml><?xml version="1.0" encoding="utf-8"?>
<p:tagLst xmlns:a="http://schemas.openxmlformats.org/drawingml/2006/main" xmlns:r="http://schemas.openxmlformats.org/officeDocument/2006/relationships" xmlns:p="http://schemas.openxmlformats.org/presentationml/2006/main">
  <p:tag name="PPTAGGERGROUP" val="5"/>
</p:tagLst>
</file>

<file path=ppt/tags/tag136.xml><?xml version="1.0" encoding="utf-8"?>
<p:tagLst xmlns:a="http://schemas.openxmlformats.org/drawingml/2006/main" xmlns:r="http://schemas.openxmlformats.org/officeDocument/2006/relationships" xmlns:p="http://schemas.openxmlformats.org/presentationml/2006/main">
  <p:tag name="PPTAGGERGROUP" val="5"/>
</p:tagLst>
</file>

<file path=ppt/tags/tag137.xml><?xml version="1.0" encoding="utf-8"?>
<p:tagLst xmlns:a="http://schemas.openxmlformats.org/drawingml/2006/main" xmlns:r="http://schemas.openxmlformats.org/officeDocument/2006/relationships" xmlns:p="http://schemas.openxmlformats.org/presentationml/2006/main">
  <p:tag name="PPTAGGERGROUP" val="5"/>
</p:tagLst>
</file>

<file path=ppt/tags/tag138.xml><?xml version="1.0" encoding="utf-8"?>
<p:tagLst xmlns:a="http://schemas.openxmlformats.org/drawingml/2006/main" xmlns:r="http://schemas.openxmlformats.org/officeDocument/2006/relationships" xmlns:p="http://schemas.openxmlformats.org/presentationml/2006/main">
  <p:tag name="PPTAGGERGROUP" val="5"/>
</p:tagLst>
</file>

<file path=ppt/tags/tag139.xml><?xml version="1.0" encoding="utf-8"?>
<p:tagLst xmlns:a="http://schemas.openxmlformats.org/drawingml/2006/main" xmlns:r="http://schemas.openxmlformats.org/officeDocument/2006/relationships" xmlns:p="http://schemas.openxmlformats.org/presentationml/2006/main">
  <p:tag name="PPTAGGERGROUP" val="5"/>
</p:tagLst>
</file>

<file path=ppt/tags/tag14.xml><?xml version="1.0" encoding="utf-8"?>
<p:tagLst xmlns:a="http://schemas.openxmlformats.org/drawingml/2006/main" xmlns:r="http://schemas.openxmlformats.org/officeDocument/2006/relationships" xmlns:p="http://schemas.openxmlformats.org/presentationml/2006/main">
  <p:tag name="PPTAGGERGROUP" val="5"/>
</p:tagLst>
</file>

<file path=ppt/tags/tag140.xml><?xml version="1.0" encoding="utf-8"?>
<p:tagLst xmlns:a="http://schemas.openxmlformats.org/drawingml/2006/main" xmlns:r="http://schemas.openxmlformats.org/officeDocument/2006/relationships" xmlns:p="http://schemas.openxmlformats.org/presentationml/2006/main">
  <p:tag name="PPTAGGERGROUP" val="5"/>
</p:tagLst>
</file>

<file path=ppt/tags/tag141.xml><?xml version="1.0" encoding="utf-8"?>
<p:tagLst xmlns:a="http://schemas.openxmlformats.org/drawingml/2006/main" xmlns:r="http://schemas.openxmlformats.org/officeDocument/2006/relationships" xmlns:p="http://schemas.openxmlformats.org/presentationml/2006/main">
  <p:tag name="PPTAGGERGROUP" val="5"/>
</p:tagLst>
</file>

<file path=ppt/tags/tag142.xml><?xml version="1.0" encoding="utf-8"?>
<p:tagLst xmlns:a="http://schemas.openxmlformats.org/drawingml/2006/main" xmlns:r="http://schemas.openxmlformats.org/officeDocument/2006/relationships" xmlns:p="http://schemas.openxmlformats.org/presentationml/2006/main">
  <p:tag name="PPTAGGERGROUP" val="5"/>
</p:tagLst>
</file>

<file path=ppt/tags/tag143.xml><?xml version="1.0" encoding="utf-8"?>
<p:tagLst xmlns:a="http://schemas.openxmlformats.org/drawingml/2006/main" xmlns:r="http://schemas.openxmlformats.org/officeDocument/2006/relationships" xmlns:p="http://schemas.openxmlformats.org/presentationml/2006/main">
  <p:tag name="PPTAGGERGROUP" val="5"/>
</p:tagLst>
</file>

<file path=ppt/tags/tag144.xml><?xml version="1.0" encoding="utf-8"?>
<p:tagLst xmlns:a="http://schemas.openxmlformats.org/drawingml/2006/main" xmlns:r="http://schemas.openxmlformats.org/officeDocument/2006/relationships" xmlns:p="http://schemas.openxmlformats.org/presentationml/2006/main">
  <p:tag name="PPTAGGERGROUP" val="5"/>
</p:tagLst>
</file>

<file path=ppt/tags/tag145.xml><?xml version="1.0" encoding="utf-8"?>
<p:tagLst xmlns:a="http://schemas.openxmlformats.org/drawingml/2006/main" xmlns:r="http://schemas.openxmlformats.org/officeDocument/2006/relationships" xmlns:p="http://schemas.openxmlformats.org/presentationml/2006/main">
  <p:tag name="PPTAGGERGROUP" val="5"/>
</p:tagLst>
</file>

<file path=ppt/tags/tag146.xml><?xml version="1.0" encoding="utf-8"?>
<p:tagLst xmlns:a="http://schemas.openxmlformats.org/drawingml/2006/main" xmlns:r="http://schemas.openxmlformats.org/officeDocument/2006/relationships" xmlns:p="http://schemas.openxmlformats.org/presentationml/2006/main">
  <p:tag name="PPTAGGERGROUP" val="5"/>
</p:tagLst>
</file>

<file path=ppt/tags/tag147.xml><?xml version="1.0" encoding="utf-8"?>
<p:tagLst xmlns:a="http://schemas.openxmlformats.org/drawingml/2006/main" xmlns:r="http://schemas.openxmlformats.org/officeDocument/2006/relationships" xmlns:p="http://schemas.openxmlformats.org/presentationml/2006/main">
  <p:tag name="PPTAGGERGROUP" val="5"/>
</p:tagLst>
</file>

<file path=ppt/tags/tag148.xml><?xml version="1.0" encoding="utf-8"?>
<p:tagLst xmlns:a="http://schemas.openxmlformats.org/drawingml/2006/main" xmlns:r="http://schemas.openxmlformats.org/officeDocument/2006/relationships" xmlns:p="http://schemas.openxmlformats.org/presentationml/2006/main">
  <p:tag name="PPTAGGERGROUP" val="5"/>
</p:tagLst>
</file>

<file path=ppt/tags/tag149.xml><?xml version="1.0" encoding="utf-8"?>
<p:tagLst xmlns:a="http://schemas.openxmlformats.org/drawingml/2006/main" xmlns:r="http://schemas.openxmlformats.org/officeDocument/2006/relationships" xmlns:p="http://schemas.openxmlformats.org/presentationml/2006/main">
  <p:tag name="PPTAGGERGROUP" val="5"/>
</p:tagLst>
</file>

<file path=ppt/tags/tag15.xml><?xml version="1.0" encoding="utf-8"?>
<p:tagLst xmlns:a="http://schemas.openxmlformats.org/drawingml/2006/main" xmlns:r="http://schemas.openxmlformats.org/officeDocument/2006/relationships" xmlns:p="http://schemas.openxmlformats.org/presentationml/2006/main">
  <p:tag name="PPTAGGERGROUP" val="5"/>
</p:tagLst>
</file>

<file path=ppt/tags/tag150.xml><?xml version="1.0" encoding="utf-8"?>
<p:tagLst xmlns:a="http://schemas.openxmlformats.org/drawingml/2006/main" xmlns:r="http://schemas.openxmlformats.org/officeDocument/2006/relationships" xmlns:p="http://schemas.openxmlformats.org/presentationml/2006/main">
  <p:tag name="PPTAGGERGROUP" val="5"/>
</p:tagLst>
</file>

<file path=ppt/tags/tag151.xml><?xml version="1.0" encoding="utf-8"?>
<p:tagLst xmlns:a="http://schemas.openxmlformats.org/drawingml/2006/main" xmlns:r="http://schemas.openxmlformats.org/officeDocument/2006/relationships" xmlns:p="http://schemas.openxmlformats.org/presentationml/2006/main">
  <p:tag name="PPTAGGERGROUP" val="5"/>
</p:tagLst>
</file>

<file path=ppt/tags/tag152.xml><?xml version="1.0" encoding="utf-8"?>
<p:tagLst xmlns:a="http://schemas.openxmlformats.org/drawingml/2006/main" xmlns:r="http://schemas.openxmlformats.org/officeDocument/2006/relationships" xmlns:p="http://schemas.openxmlformats.org/presentationml/2006/main">
  <p:tag name="PPTAGGERGROUP" val="5"/>
</p:tagLst>
</file>

<file path=ppt/tags/tag153.xml><?xml version="1.0" encoding="utf-8"?>
<p:tagLst xmlns:a="http://schemas.openxmlformats.org/drawingml/2006/main" xmlns:r="http://schemas.openxmlformats.org/officeDocument/2006/relationships" xmlns:p="http://schemas.openxmlformats.org/presentationml/2006/main">
  <p:tag name="PPTAGGERGROUP" val="5"/>
</p:tagLst>
</file>

<file path=ppt/tags/tag154.xml><?xml version="1.0" encoding="utf-8"?>
<p:tagLst xmlns:a="http://schemas.openxmlformats.org/drawingml/2006/main" xmlns:r="http://schemas.openxmlformats.org/officeDocument/2006/relationships" xmlns:p="http://schemas.openxmlformats.org/presentationml/2006/main">
  <p:tag name="PPTAGGERGROUP" val="5"/>
</p:tagLst>
</file>

<file path=ppt/tags/tag155.xml><?xml version="1.0" encoding="utf-8"?>
<p:tagLst xmlns:a="http://schemas.openxmlformats.org/drawingml/2006/main" xmlns:r="http://schemas.openxmlformats.org/officeDocument/2006/relationships" xmlns:p="http://schemas.openxmlformats.org/presentationml/2006/main">
  <p:tag name="PPTAGGERGROUP" val="5"/>
</p:tagLst>
</file>

<file path=ppt/tags/tag156.xml><?xml version="1.0" encoding="utf-8"?>
<p:tagLst xmlns:a="http://schemas.openxmlformats.org/drawingml/2006/main" xmlns:r="http://schemas.openxmlformats.org/officeDocument/2006/relationships" xmlns:p="http://schemas.openxmlformats.org/presentationml/2006/main">
  <p:tag name="PPTAGGERGROUP" val="5"/>
</p:tagLst>
</file>

<file path=ppt/tags/tag157.xml><?xml version="1.0" encoding="utf-8"?>
<p:tagLst xmlns:a="http://schemas.openxmlformats.org/drawingml/2006/main" xmlns:r="http://schemas.openxmlformats.org/officeDocument/2006/relationships" xmlns:p="http://schemas.openxmlformats.org/presentationml/2006/main">
  <p:tag name="PPTAGGERGROUP" val="5"/>
</p:tagLst>
</file>

<file path=ppt/tags/tag158.xml><?xml version="1.0" encoding="utf-8"?>
<p:tagLst xmlns:a="http://schemas.openxmlformats.org/drawingml/2006/main" xmlns:r="http://schemas.openxmlformats.org/officeDocument/2006/relationships" xmlns:p="http://schemas.openxmlformats.org/presentationml/2006/main">
  <p:tag name="PPTAGGERGROUP" val="5"/>
</p:tagLst>
</file>

<file path=ppt/tags/tag159.xml><?xml version="1.0" encoding="utf-8"?>
<p:tagLst xmlns:a="http://schemas.openxmlformats.org/drawingml/2006/main" xmlns:r="http://schemas.openxmlformats.org/officeDocument/2006/relationships" xmlns:p="http://schemas.openxmlformats.org/presentationml/2006/main">
  <p:tag name="PPTAGGERGROUP" val="5"/>
</p:tagLst>
</file>

<file path=ppt/tags/tag16.xml><?xml version="1.0" encoding="utf-8"?>
<p:tagLst xmlns:a="http://schemas.openxmlformats.org/drawingml/2006/main" xmlns:r="http://schemas.openxmlformats.org/officeDocument/2006/relationships" xmlns:p="http://schemas.openxmlformats.org/presentationml/2006/main">
  <p:tag name="PPTAGGERGROUP" val="5"/>
</p:tagLst>
</file>

<file path=ppt/tags/tag160.xml><?xml version="1.0" encoding="utf-8"?>
<p:tagLst xmlns:a="http://schemas.openxmlformats.org/drawingml/2006/main" xmlns:r="http://schemas.openxmlformats.org/officeDocument/2006/relationships" xmlns:p="http://schemas.openxmlformats.org/presentationml/2006/main">
  <p:tag name="PPTAGGERGROUP" val="5"/>
</p:tagLst>
</file>

<file path=ppt/tags/tag161.xml><?xml version="1.0" encoding="utf-8"?>
<p:tagLst xmlns:a="http://schemas.openxmlformats.org/drawingml/2006/main" xmlns:r="http://schemas.openxmlformats.org/officeDocument/2006/relationships" xmlns:p="http://schemas.openxmlformats.org/presentationml/2006/main">
  <p:tag name="PPTAGGERGROUP" val="5"/>
</p:tagLst>
</file>

<file path=ppt/tags/tag162.xml><?xml version="1.0" encoding="utf-8"?>
<p:tagLst xmlns:a="http://schemas.openxmlformats.org/drawingml/2006/main" xmlns:r="http://schemas.openxmlformats.org/officeDocument/2006/relationships" xmlns:p="http://schemas.openxmlformats.org/presentationml/2006/main">
  <p:tag name="PPTAGGERGROUP" val="5"/>
</p:tagLst>
</file>

<file path=ppt/tags/tag163.xml><?xml version="1.0" encoding="utf-8"?>
<p:tagLst xmlns:a="http://schemas.openxmlformats.org/drawingml/2006/main" xmlns:r="http://schemas.openxmlformats.org/officeDocument/2006/relationships" xmlns:p="http://schemas.openxmlformats.org/presentationml/2006/main">
  <p:tag name="PPTAGGERGROUP" val="5"/>
</p:tagLst>
</file>

<file path=ppt/tags/tag164.xml><?xml version="1.0" encoding="utf-8"?>
<p:tagLst xmlns:a="http://schemas.openxmlformats.org/drawingml/2006/main" xmlns:r="http://schemas.openxmlformats.org/officeDocument/2006/relationships" xmlns:p="http://schemas.openxmlformats.org/presentationml/2006/main">
  <p:tag name="PPTAGGERGROUP" val="5"/>
</p:tagLst>
</file>

<file path=ppt/tags/tag165.xml><?xml version="1.0" encoding="utf-8"?>
<p:tagLst xmlns:a="http://schemas.openxmlformats.org/drawingml/2006/main" xmlns:r="http://schemas.openxmlformats.org/officeDocument/2006/relationships" xmlns:p="http://schemas.openxmlformats.org/presentationml/2006/main">
  <p:tag name="PPTAGGERGROUP" val="5"/>
</p:tagLst>
</file>

<file path=ppt/tags/tag166.xml><?xml version="1.0" encoding="utf-8"?>
<p:tagLst xmlns:a="http://schemas.openxmlformats.org/drawingml/2006/main" xmlns:r="http://schemas.openxmlformats.org/officeDocument/2006/relationships" xmlns:p="http://schemas.openxmlformats.org/presentationml/2006/main">
  <p:tag name="PPTAGGERGROUP" val="5"/>
</p:tagLst>
</file>

<file path=ppt/tags/tag167.xml><?xml version="1.0" encoding="utf-8"?>
<p:tagLst xmlns:a="http://schemas.openxmlformats.org/drawingml/2006/main" xmlns:r="http://schemas.openxmlformats.org/officeDocument/2006/relationships" xmlns:p="http://schemas.openxmlformats.org/presentationml/2006/main">
  <p:tag name="PPTAGGERGROUP" val="5"/>
</p:tagLst>
</file>

<file path=ppt/tags/tag168.xml><?xml version="1.0" encoding="utf-8"?>
<p:tagLst xmlns:a="http://schemas.openxmlformats.org/drawingml/2006/main" xmlns:r="http://schemas.openxmlformats.org/officeDocument/2006/relationships" xmlns:p="http://schemas.openxmlformats.org/presentationml/2006/main">
  <p:tag name="PPTAGGERGROUP" val="5"/>
</p:tagLst>
</file>

<file path=ppt/tags/tag169.xml><?xml version="1.0" encoding="utf-8"?>
<p:tagLst xmlns:a="http://schemas.openxmlformats.org/drawingml/2006/main" xmlns:r="http://schemas.openxmlformats.org/officeDocument/2006/relationships" xmlns:p="http://schemas.openxmlformats.org/presentationml/2006/main">
  <p:tag name="PPTAGGERGROUP" val="5"/>
</p:tagLst>
</file>

<file path=ppt/tags/tag17.xml><?xml version="1.0" encoding="utf-8"?>
<p:tagLst xmlns:a="http://schemas.openxmlformats.org/drawingml/2006/main" xmlns:r="http://schemas.openxmlformats.org/officeDocument/2006/relationships" xmlns:p="http://schemas.openxmlformats.org/presentationml/2006/main">
  <p:tag name="PPTAGGERGROUP" val="5"/>
</p:tagLst>
</file>

<file path=ppt/tags/tag170.xml><?xml version="1.0" encoding="utf-8"?>
<p:tagLst xmlns:a="http://schemas.openxmlformats.org/drawingml/2006/main" xmlns:r="http://schemas.openxmlformats.org/officeDocument/2006/relationships" xmlns:p="http://schemas.openxmlformats.org/presentationml/2006/main">
  <p:tag name="PPTAGGERGROUP" val="5"/>
</p:tagLst>
</file>

<file path=ppt/tags/tag171.xml><?xml version="1.0" encoding="utf-8"?>
<p:tagLst xmlns:a="http://schemas.openxmlformats.org/drawingml/2006/main" xmlns:r="http://schemas.openxmlformats.org/officeDocument/2006/relationships" xmlns:p="http://schemas.openxmlformats.org/presentationml/2006/main">
  <p:tag name="PPTAGGERGROUP" val="5"/>
</p:tagLst>
</file>

<file path=ppt/tags/tag172.xml><?xml version="1.0" encoding="utf-8"?>
<p:tagLst xmlns:a="http://schemas.openxmlformats.org/drawingml/2006/main" xmlns:r="http://schemas.openxmlformats.org/officeDocument/2006/relationships" xmlns:p="http://schemas.openxmlformats.org/presentationml/2006/main">
  <p:tag name="PPTAGGERGROUP" val="5"/>
</p:tagLst>
</file>

<file path=ppt/tags/tag173.xml><?xml version="1.0" encoding="utf-8"?>
<p:tagLst xmlns:a="http://schemas.openxmlformats.org/drawingml/2006/main" xmlns:r="http://schemas.openxmlformats.org/officeDocument/2006/relationships" xmlns:p="http://schemas.openxmlformats.org/presentationml/2006/main">
  <p:tag name="PPTAGGERGROUP" val="5"/>
</p:tagLst>
</file>

<file path=ppt/tags/tag174.xml><?xml version="1.0" encoding="utf-8"?>
<p:tagLst xmlns:a="http://schemas.openxmlformats.org/drawingml/2006/main" xmlns:r="http://schemas.openxmlformats.org/officeDocument/2006/relationships" xmlns:p="http://schemas.openxmlformats.org/presentationml/2006/main">
  <p:tag name="PPTAGGERGROUP" val="5"/>
</p:tagLst>
</file>

<file path=ppt/tags/tag175.xml><?xml version="1.0" encoding="utf-8"?>
<p:tagLst xmlns:a="http://schemas.openxmlformats.org/drawingml/2006/main" xmlns:r="http://schemas.openxmlformats.org/officeDocument/2006/relationships" xmlns:p="http://schemas.openxmlformats.org/presentationml/2006/main">
  <p:tag name="PPTAGGERGROUP" val="5"/>
</p:tagLst>
</file>

<file path=ppt/tags/tag176.xml><?xml version="1.0" encoding="utf-8"?>
<p:tagLst xmlns:a="http://schemas.openxmlformats.org/drawingml/2006/main" xmlns:r="http://schemas.openxmlformats.org/officeDocument/2006/relationships" xmlns:p="http://schemas.openxmlformats.org/presentationml/2006/main">
  <p:tag name="PPTAGGERGROUP" val="5"/>
</p:tagLst>
</file>

<file path=ppt/tags/tag177.xml><?xml version="1.0" encoding="utf-8"?>
<p:tagLst xmlns:a="http://schemas.openxmlformats.org/drawingml/2006/main" xmlns:r="http://schemas.openxmlformats.org/officeDocument/2006/relationships" xmlns:p="http://schemas.openxmlformats.org/presentationml/2006/main">
  <p:tag name="PPTAGGERGROUP" val="5"/>
</p:tagLst>
</file>

<file path=ppt/tags/tag178.xml><?xml version="1.0" encoding="utf-8"?>
<p:tagLst xmlns:a="http://schemas.openxmlformats.org/drawingml/2006/main" xmlns:r="http://schemas.openxmlformats.org/officeDocument/2006/relationships" xmlns:p="http://schemas.openxmlformats.org/presentationml/2006/main">
  <p:tag name="PPTAGGERGROUP" val="5"/>
</p:tagLst>
</file>

<file path=ppt/tags/tag179.xml><?xml version="1.0" encoding="utf-8"?>
<p:tagLst xmlns:a="http://schemas.openxmlformats.org/drawingml/2006/main" xmlns:r="http://schemas.openxmlformats.org/officeDocument/2006/relationships" xmlns:p="http://schemas.openxmlformats.org/presentationml/2006/main">
  <p:tag name="PPTAGGERGROUP" val="5"/>
</p:tagLst>
</file>

<file path=ppt/tags/tag18.xml><?xml version="1.0" encoding="utf-8"?>
<p:tagLst xmlns:a="http://schemas.openxmlformats.org/drawingml/2006/main" xmlns:r="http://schemas.openxmlformats.org/officeDocument/2006/relationships" xmlns:p="http://schemas.openxmlformats.org/presentationml/2006/main">
  <p:tag name="PPTAGGERGROUP" val="5"/>
</p:tagLst>
</file>

<file path=ppt/tags/tag180.xml><?xml version="1.0" encoding="utf-8"?>
<p:tagLst xmlns:a="http://schemas.openxmlformats.org/drawingml/2006/main" xmlns:r="http://schemas.openxmlformats.org/officeDocument/2006/relationships" xmlns:p="http://schemas.openxmlformats.org/presentationml/2006/main">
  <p:tag name="PPTAGGERGROUP" val="5"/>
</p:tagLst>
</file>

<file path=ppt/tags/tag181.xml><?xml version="1.0" encoding="utf-8"?>
<p:tagLst xmlns:a="http://schemas.openxmlformats.org/drawingml/2006/main" xmlns:r="http://schemas.openxmlformats.org/officeDocument/2006/relationships" xmlns:p="http://schemas.openxmlformats.org/presentationml/2006/main">
  <p:tag name="PPTAGGERGROUP" val="5"/>
</p:tagLst>
</file>

<file path=ppt/tags/tag182.xml><?xml version="1.0" encoding="utf-8"?>
<p:tagLst xmlns:a="http://schemas.openxmlformats.org/drawingml/2006/main" xmlns:r="http://schemas.openxmlformats.org/officeDocument/2006/relationships" xmlns:p="http://schemas.openxmlformats.org/presentationml/2006/main">
  <p:tag name="PPTAGGERGROUP" val="5"/>
</p:tagLst>
</file>

<file path=ppt/tags/tag183.xml><?xml version="1.0" encoding="utf-8"?>
<p:tagLst xmlns:a="http://schemas.openxmlformats.org/drawingml/2006/main" xmlns:r="http://schemas.openxmlformats.org/officeDocument/2006/relationships" xmlns:p="http://schemas.openxmlformats.org/presentationml/2006/main">
  <p:tag name="PPTAGGERGROUP" val="2"/>
</p:tagLst>
</file>

<file path=ppt/tags/tag184.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Which?"/>
  <p:tag name="PPWINSEGMENT1TARGETRTF" val="{\rtf1\ansi\deff1{\fonttbl{\f1\fcharset0 Arial;}}{\colortbl\red0\green0\blue0;}{\f1\fs48\cf0 Which?}{\f1\fs24\cf0 \par}}"/>
  <p:tag name="PPWINSEGMENT1SOURCERTF" val="{\rtf1\ansi\deff0{\fonttbl{\f0\fcharset0 Arial;}}{\colortbl\red0\green0\blue0;}{\f0\fs48\cf0 Welche?\par}}"/>
  <p:tag name="PPWINSEGMENT1LENGTH" val="6"/>
  <p:tag name="PPWINSEGMENT1START" val="1"/>
  <p:tag name="PPTAGGERGROUP" val="2"/>
</p:tagLst>
</file>

<file path=ppt/tags/tag185.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Data / Service"/>
  <p:tag name="PPWINSEGMENT1TARGETRTF" val="{\rtf1\ansi\deff1{\fonttbl{\f1\fcharset0 Arial;}}{\colortbl\red0\green0\blue0;}{\f1\fs48\cf0 Data / Service}{\f1\fs24\cf0 \par}}"/>
  <p:tag name="PPWINSEGMENT1SOURCERTF" val="{\rtf1\ansi\deff0{\fonttbl{\f0\fcharset0 Arial;}}{\colortbl\red0\green0\blue0;}{\f0\fs48\cf0 Daten / Leistung\par}}"/>
  <p:tag name="PPWINSEGMENT1LENGTH" val="14"/>
  <p:tag name="PPWINSEGMENT1START" val="1"/>
  <p:tag name="PPTAGGERGROUP" val="2"/>
</p:tagLst>
</file>

<file path=ppt/tags/tag19.xml><?xml version="1.0" encoding="utf-8"?>
<p:tagLst xmlns:a="http://schemas.openxmlformats.org/drawingml/2006/main" xmlns:r="http://schemas.openxmlformats.org/officeDocument/2006/relationships" xmlns:p="http://schemas.openxmlformats.org/presentationml/2006/main">
  <p:tag name="PPTAGGERGROUP" val="5"/>
</p:tagLst>
</file>

<file path=ppt/tags/tag2.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Process"/>
  <p:tag name="PPWINSEGMENT1TARGETRTF" val="{\rtf1\ansi\deff1{\fonttbl{\f1\fcharset0 Arial;}}{\colortbl\red0\green0\blue0;}{\f1\fs48\cf0 Process}{\f1\fs24\cf0 \par}}"/>
  <p:tag name="PPWINSEGMENT1SOURCERTF" val="{\rtf1\ansi\deff0{\fonttbl{\f0\fcharset0 Arial;}}{\colortbl\red0\green0\blue0;}{\f0\fs48\cf0 Prozess\par}}"/>
  <p:tag name="PPWINSEGMENT1LENGTH" val="7"/>
  <p:tag name="PPWINSEGMENT1START" val="1"/>
  <p:tag name="PPTAGGERGROUP" val="1"/>
</p:tagLst>
</file>

<file path=ppt/tags/tag20.xml><?xml version="1.0" encoding="utf-8"?>
<p:tagLst xmlns:a="http://schemas.openxmlformats.org/drawingml/2006/main" xmlns:r="http://schemas.openxmlformats.org/officeDocument/2006/relationships" xmlns:p="http://schemas.openxmlformats.org/presentationml/2006/main">
  <p:tag name="PPTAGGERGROUP" val="5"/>
</p:tagLst>
</file>

<file path=ppt/tags/tag21.xml><?xml version="1.0" encoding="utf-8"?>
<p:tagLst xmlns:a="http://schemas.openxmlformats.org/drawingml/2006/main" xmlns:r="http://schemas.openxmlformats.org/officeDocument/2006/relationships" xmlns:p="http://schemas.openxmlformats.org/presentationml/2006/main">
  <p:tag name="PPTAGGERGROUP" val="5"/>
</p:tagLst>
</file>

<file path=ppt/tags/tag22.xml><?xml version="1.0" encoding="utf-8"?>
<p:tagLst xmlns:a="http://schemas.openxmlformats.org/drawingml/2006/main" xmlns:r="http://schemas.openxmlformats.org/officeDocument/2006/relationships" xmlns:p="http://schemas.openxmlformats.org/presentationml/2006/main">
  <p:tag name="PPTAGGERGROUP" val="5"/>
</p:tagLst>
</file>

<file path=ppt/tags/tag23.xml><?xml version="1.0" encoding="utf-8"?>
<p:tagLst xmlns:a="http://schemas.openxmlformats.org/drawingml/2006/main" xmlns:r="http://schemas.openxmlformats.org/officeDocument/2006/relationships" xmlns:p="http://schemas.openxmlformats.org/presentationml/2006/main">
  <p:tag name="PPTAGGERGROUP" val="5"/>
</p:tagLst>
</file>

<file path=ppt/tags/tag24.xml><?xml version="1.0" encoding="utf-8"?>
<p:tagLst xmlns:a="http://schemas.openxmlformats.org/drawingml/2006/main" xmlns:r="http://schemas.openxmlformats.org/officeDocument/2006/relationships" xmlns:p="http://schemas.openxmlformats.org/presentationml/2006/main">
  <p:tag name="PPTAGGERGROUP" val="5"/>
</p:tagLst>
</file>

<file path=ppt/tags/tag25.xml><?xml version="1.0" encoding="utf-8"?>
<p:tagLst xmlns:a="http://schemas.openxmlformats.org/drawingml/2006/main" xmlns:r="http://schemas.openxmlformats.org/officeDocument/2006/relationships" xmlns:p="http://schemas.openxmlformats.org/presentationml/2006/main">
  <p:tag name="PPTAGGERGROUP" val="5"/>
</p:tagLst>
</file>

<file path=ppt/tags/tag26.xml><?xml version="1.0" encoding="utf-8"?>
<p:tagLst xmlns:a="http://schemas.openxmlformats.org/drawingml/2006/main" xmlns:r="http://schemas.openxmlformats.org/officeDocument/2006/relationships" xmlns:p="http://schemas.openxmlformats.org/presentationml/2006/main">
  <p:tag name="PPTAGGERGROUP" val="5"/>
</p:tagLst>
</file>

<file path=ppt/tags/tag27.xml><?xml version="1.0" encoding="utf-8"?>
<p:tagLst xmlns:a="http://schemas.openxmlformats.org/drawingml/2006/main" xmlns:r="http://schemas.openxmlformats.org/officeDocument/2006/relationships" xmlns:p="http://schemas.openxmlformats.org/presentationml/2006/main">
  <p:tag name="PPTAGGERGROUP" val="5"/>
</p:tagLst>
</file>

<file path=ppt/tags/tag28.xml><?xml version="1.0" encoding="utf-8"?>
<p:tagLst xmlns:a="http://schemas.openxmlformats.org/drawingml/2006/main" xmlns:r="http://schemas.openxmlformats.org/officeDocument/2006/relationships" xmlns:p="http://schemas.openxmlformats.org/presentationml/2006/main">
  <p:tag name="PPTAGGERGROUP" val="5"/>
</p:tagLst>
</file>

<file path=ppt/tags/tag29.xml><?xml version="1.0" encoding="utf-8"?>
<p:tagLst xmlns:a="http://schemas.openxmlformats.org/drawingml/2006/main" xmlns:r="http://schemas.openxmlformats.org/officeDocument/2006/relationships" xmlns:p="http://schemas.openxmlformats.org/presentationml/2006/main">
  <p:tag name="PPTAGGERGROUP" val="5"/>
</p:tagLst>
</file>

<file path=ppt/tags/tag3.xml><?xml version="1.0" encoding="utf-8"?>
<p:tagLst xmlns:a="http://schemas.openxmlformats.org/drawingml/2006/main" xmlns:r="http://schemas.openxmlformats.org/officeDocument/2006/relationships" xmlns:p="http://schemas.openxmlformats.org/presentationml/2006/main">
  <p:tag name="PPTAGGERGROUP" val="5"/>
</p:tagLst>
</file>

<file path=ppt/tags/tag30.xml><?xml version="1.0" encoding="utf-8"?>
<p:tagLst xmlns:a="http://schemas.openxmlformats.org/drawingml/2006/main" xmlns:r="http://schemas.openxmlformats.org/officeDocument/2006/relationships" xmlns:p="http://schemas.openxmlformats.org/presentationml/2006/main">
  <p:tag name="PPTAGGERGROUP" val="5"/>
</p:tagLst>
</file>

<file path=ppt/tags/tag31.xml><?xml version="1.0" encoding="utf-8"?>
<p:tagLst xmlns:a="http://schemas.openxmlformats.org/drawingml/2006/main" xmlns:r="http://schemas.openxmlformats.org/officeDocument/2006/relationships" xmlns:p="http://schemas.openxmlformats.org/presentationml/2006/main">
  <p:tag name="PPTAGGERGROUP" val="5"/>
</p:tagLst>
</file>

<file path=ppt/tags/tag32.xml><?xml version="1.0" encoding="utf-8"?>
<p:tagLst xmlns:a="http://schemas.openxmlformats.org/drawingml/2006/main" xmlns:r="http://schemas.openxmlformats.org/officeDocument/2006/relationships" xmlns:p="http://schemas.openxmlformats.org/presentationml/2006/main">
  <p:tag name="PPTAGGERGROUP" val="5"/>
</p:tagLst>
</file>

<file path=ppt/tags/tag33.xml><?xml version="1.0" encoding="utf-8"?>
<p:tagLst xmlns:a="http://schemas.openxmlformats.org/drawingml/2006/main" xmlns:r="http://schemas.openxmlformats.org/officeDocument/2006/relationships" xmlns:p="http://schemas.openxmlformats.org/presentationml/2006/main">
  <p:tag name="PPTAGGERGROUP" val="5"/>
</p:tagLst>
</file>

<file path=ppt/tags/tag34.xml><?xml version="1.0" encoding="utf-8"?>
<p:tagLst xmlns:a="http://schemas.openxmlformats.org/drawingml/2006/main" xmlns:r="http://schemas.openxmlformats.org/officeDocument/2006/relationships" xmlns:p="http://schemas.openxmlformats.org/presentationml/2006/main">
  <p:tag name="PPTAGGERGROUP" val="5"/>
</p:tagLst>
</file>

<file path=ppt/tags/tag35.xml><?xml version="1.0" encoding="utf-8"?>
<p:tagLst xmlns:a="http://schemas.openxmlformats.org/drawingml/2006/main" xmlns:r="http://schemas.openxmlformats.org/officeDocument/2006/relationships" xmlns:p="http://schemas.openxmlformats.org/presentationml/2006/main">
  <p:tag name="PPTAGGERGROUP" val="5"/>
</p:tagLst>
</file>

<file path=ppt/tags/tag36.xml><?xml version="1.0" encoding="utf-8"?>
<p:tagLst xmlns:a="http://schemas.openxmlformats.org/drawingml/2006/main" xmlns:r="http://schemas.openxmlformats.org/officeDocument/2006/relationships" xmlns:p="http://schemas.openxmlformats.org/presentationml/2006/main">
  <p:tag name="PPTAGGERGROUP" val="5"/>
</p:tagLst>
</file>

<file path=ppt/tags/tag37.xml><?xml version="1.0" encoding="utf-8"?>
<p:tagLst xmlns:a="http://schemas.openxmlformats.org/drawingml/2006/main" xmlns:r="http://schemas.openxmlformats.org/officeDocument/2006/relationships" xmlns:p="http://schemas.openxmlformats.org/presentationml/2006/main">
  <p:tag name="PPTAGGERGROUP" val="5"/>
</p:tagLst>
</file>

<file path=ppt/tags/tag38.xml><?xml version="1.0" encoding="utf-8"?>
<p:tagLst xmlns:a="http://schemas.openxmlformats.org/drawingml/2006/main" xmlns:r="http://schemas.openxmlformats.org/officeDocument/2006/relationships" xmlns:p="http://schemas.openxmlformats.org/presentationml/2006/main">
  <p:tag name="PPTAGGERGROUP" val="5"/>
</p:tagLst>
</file>

<file path=ppt/tags/tag39.xml><?xml version="1.0" encoding="utf-8"?>
<p:tagLst xmlns:a="http://schemas.openxmlformats.org/drawingml/2006/main" xmlns:r="http://schemas.openxmlformats.org/officeDocument/2006/relationships" xmlns:p="http://schemas.openxmlformats.org/presentationml/2006/main">
  <p:tag name="PPTAGGERGROUP" val="5"/>
</p:tagLst>
</file>

<file path=ppt/tags/tag4.xml><?xml version="1.0" encoding="utf-8"?>
<p:tagLst xmlns:a="http://schemas.openxmlformats.org/drawingml/2006/main" xmlns:r="http://schemas.openxmlformats.org/officeDocument/2006/relationships" xmlns:p="http://schemas.openxmlformats.org/presentationml/2006/main">
  <p:tag name="PPTAGGERGROUP" val="5"/>
</p:tagLst>
</file>

<file path=ppt/tags/tag40.xml><?xml version="1.0" encoding="utf-8"?>
<p:tagLst xmlns:a="http://schemas.openxmlformats.org/drawingml/2006/main" xmlns:r="http://schemas.openxmlformats.org/officeDocument/2006/relationships" xmlns:p="http://schemas.openxmlformats.org/presentationml/2006/main">
  <p:tag name="PPTAGGERGROUP" val="5"/>
</p:tagLst>
</file>

<file path=ppt/tags/tag41.xml><?xml version="1.0" encoding="utf-8"?>
<p:tagLst xmlns:a="http://schemas.openxmlformats.org/drawingml/2006/main" xmlns:r="http://schemas.openxmlformats.org/officeDocument/2006/relationships" xmlns:p="http://schemas.openxmlformats.org/presentationml/2006/main">
  <p:tag name="PPTAGGERGROUP" val="5"/>
</p:tagLst>
</file>

<file path=ppt/tags/tag42.xml><?xml version="1.0" encoding="utf-8"?>
<p:tagLst xmlns:a="http://schemas.openxmlformats.org/drawingml/2006/main" xmlns:r="http://schemas.openxmlformats.org/officeDocument/2006/relationships" xmlns:p="http://schemas.openxmlformats.org/presentationml/2006/main">
  <p:tag name="PPTAGGERGROUP" val="5"/>
</p:tagLst>
</file>

<file path=ppt/tags/tag43.xml><?xml version="1.0" encoding="utf-8"?>
<p:tagLst xmlns:a="http://schemas.openxmlformats.org/drawingml/2006/main" xmlns:r="http://schemas.openxmlformats.org/officeDocument/2006/relationships" xmlns:p="http://schemas.openxmlformats.org/presentationml/2006/main">
  <p:tag name="PPTAGGERGROUP" val="5"/>
</p:tagLst>
</file>

<file path=ppt/tags/tag44.xml><?xml version="1.0" encoding="utf-8"?>
<p:tagLst xmlns:a="http://schemas.openxmlformats.org/drawingml/2006/main" xmlns:r="http://schemas.openxmlformats.org/officeDocument/2006/relationships" xmlns:p="http://schemas.openxmlformats.org/presentationml/2006/main">
  <p:tag name="PPTAGGERGROUP" val="5"/>
</p:tagLst>
</file>

<file path=ppt/tags/tag45.xml><?xml version="1.0" encoding="utf-8"?>
<p:tagLst xmlns:a="http://schemas.openxmlformats.org/drawingml/2006/main" xmlns:r="http://schemas.openxmlformats.org/officeDocument/2006/relationships" xmlns:p="http://schemas.openxmlformats.org/presentationml/2006/main">
  <p:tag name="PPTAGGERGROUP" val="5"/>
</p:tagLst>
</file>

<file path=ppt/tags/tag46.xml><?xml version="1.0" encoding="utf-8"?>
<p:tagLst xmlns:a="http://schemas.openxmlformats.org/drawingml/2006/main" xmlns:r="http://schemas.openxmlformats.org/officeDocument/2006/relationships" xmlns:p="http://schemas.openxmlformats.org/presentationml/2006/main">
  <p:tag name="PPTAGGERGROUP" val="5"/>
</p:tagLst>
</file>

<file path=ppt/tags/tag47.xml><?xml version="1.0" encoding="utf-8"?>
<p:tagLst xmlns:a="http://schemas.openxmlformats.org/drawingml/2006/main" xmlns:r="http://schemas.openxmlformats.org/officeDocument/2006/relationships" xmlns:p="http://schemas.openxmlformats.org/presentationml/2006/main">
  <p:tag name="PPTAGGERGROUP" val="5"/>
</p:tagLst>
</file>

<file path=ppt/tags/tag48.xml><?xml version="1.0" encoding="utf-8"?>
<p:tagLst xmlns:a="http://schemas.openxmlformats.org/drawingml/2006/main" xmlns:r="http://schemas.openxmlformats.org/officeDocument/2006/relationships" xmlns:p="http://schemas.openxmlformats.org/presentationml/2006/main">
  <p:tag name="PPTAGGERGROUP" val="5"/>
</p:tagLst>
</file>

<file path=ppt/tags/tag49.xml><?xml version="1.0" encoding="utf-8"?>
<p:tagLst xmlns:a="http://schemas.openxmlformats.org/drawingml/2006/main" xmlns:r="http://schemas.openxmlformats.org/officeDocument/2006/relationships" xmlns:p="http://schemas.openxmlformats.org/presentationml/2006/main">
  <p:tag name="PPTAGGERGROUP" val="5"/>
</p:tagLst>
</file>

<file path=ppt/tags/tag5.xml><?xml version="1.0" encoding="utf-8"?>
<p:tagLst xmlns:a="http://schemas.openxmlformats.org/drawingml/2006/main" xmlns:r="http://schemas.openxmlformats.org/officeDocument/2006/relationships" xmlns:p="http://schemas.openxmlformats.org/presentationml/2006/main">
  <p:tag name="PPTAGGERGROUP" val="5"/>
</p:tagLst>
</file>

<file path=ppt/tags/tag50.xml><?xml version="1.0" encoding="utf-8"?>
<p:tagLst xmlns:a="http://schemas.openxmlformats.org/drawingml/2006/main" xmlns:r="http://schemas.openxmlformats.org/officeDocument/2006/relationships" xmlns:p="http://schemas.openxmlformats.org/presentationml/2006/main">
  <p:tag name="PPTAGGERGROUP" val="5"/>
</p:tagLst>
</file>

<file path=ppt/tags/tag51.xml><?xml version="1.0" encoding="utf-8"?>
<p:tagLst xmlns:a="http://schemas.openxmlformats.org/drawingml/2006/main" xmlns:r="http://schemas.openxmlformats.org/officeDocument/2006/relationships" xmlns:p="http://schemas.openxmlformats.org/presentationml/2006/main">
  <p:tag name="PPTAGGERGROUP" val="5"/>
</p:tagLst>
</file>

<file path=ppt/tags/tag52.xml><?xml version="1.0" encoding="utf-8"?>
<p:tagLst xmlns:a="http://schemas.openxmlformats.org/drawingml/2006/main" xmlns:r="http://schemas.openxmlformats.org/officeDocument/2006/relationships" xmlns:p="http://schemas.openxmlformats.org/presentationml/2006/main">
  <p:tag name="PPTAGGERGROUP" val="5"/>
</p:tagLst>
</file>

<file path=ppt/tags/tag53.xml><?xml version="1.0" encoding="utf-8"?>
<p:tagLst xmlns:a="http://schemas.openxmlformats.org/drawingml/2006/main" xmlns:r="http://schemas.openxmlformats.org/officeDocument/2006/relationships" xmlns:p="http://schemas.openxmlformats.org/presentationml/2006/main">
  <p:tag name="PPTAGGERGROUP" val="5"/>
</p:tagLst>
</file>

<file path=ppt/tags/tag54.xml><?xml version="1.0" encoding="utf-8"?>
<p:tagLst xmlns:a="http://schemas.openxmlformats.org/drawingml/2006/main" xmlns:r="http://schemas.openxmlformats.org/officeDocument/2006/relationships" xmlns:p="http://schemas.openxmlformats.org/presentationml/2006/main">
  <p:tag name="PPTAGGERGROUP" val="5"/>
</p:tagLst>
</file>

<file path=ppt/tags/tag55.xml><?xml version="1.0" encoding="utf-8"?>
<p:tagLst xmlns:a="http://schemas.openxmlformats.org/drawingml/2006/main" xmlns:r="http://schemas.openxmlformats.org/officeDocument/2006/relationships" xmlns:p="http://schemas.openxmlformats.org/presentationml/2006/main">
  <p:tag name="PPTAGGERGROUP" val="5"/>
</p:tagLst>
</file>

<file path=ppt/tags/tag56.xml><?xml version="1.0" encoding="utf-8"?>
<p:tagLst xmlns:a="http://schemas.openxmlformats.org/drawingml/2006/main" xmlns:r="http://schemas.openxmlformats.org/officeDocument/2006/relationships" xmlns:p="http://schemas.openxmlformats.org/presentationml/2006/main">
  <p:tag name="PPTAGGERGROUP" val="5"/>
</p:tagLst>
</file>

<file path=ppt/tags/tag57.xml><?xml version="1.0" encoding="utf-8"?>
<p:tagLst xmlns:a="http://schemas.openxmlformats.org/drawingml/2006/main" xmlns:r="http://schemas.openxmlformats.org/officeDocument/2006/relationships" xmlns:p="http://schemas.openxmlformats.org/presentationml/2006/main">
  <p:tag name="PPTAGGERGROUP" val="5"/>
</p:tagLst>
</file>

<file path=ppt/tags/tag58.xml><?xml version="1.0" encoding="utf-8"?>
<p:tagLst xmlns:a="http://schemas.openxmlformats.org/drawingml/2006/main" xmlns:r="http://schemas.openxmlformats.org/officeDocument/2006/relationships" xmlns:p="http://schemas.openxmlformats.org/presentationml/2006/main">
  <p:tag name="PPTAGGERGROUP" val="5"/>
</p:tagLst>
</file>

<file path=ppt/tags/tag59.xml><?xml version="1.0" encoding="utf-8"?>
<p:tagLst xmlns:a="http://schemas.openxmlformats.org/drawingml/2006/main" xmlns:r="http://schemas.openxmlformats.org/officeDocument/2006/relationships" xmlns:p="http://schemas.openxmlformats.org/presentationml/2006/main">
  <p:tag name="PPTAGGERGROUP" val="5"/>
</p:tagLst>
</file>

<file path=ppt/tags/tag6.xml><?xml version="1.0" encoding="utf-8"?>
<p:tagLst xmlns:a="http://schemas.openxmlformats.org/drawingml/2006/main" xmlns:r="http://schemas.openxmlformats.org/officeDocument/2006/relationships" xmlns:p="http://schemas.openxmlformats.org/presentationml/2006/main">
  <p:tag name="PPTAGGERGROUP" val="5"/>
</p:tagLst>
</file>

<file path=ppt/tags/tag60.xml><?xml version="1.0" encoding="utf-8"?>
<p:tagLst xmlns:a="http://schemas.openxmlformats.org/drawingml/2006/main" xmlns:r="http://schemas.openxmlformats.org/officeDocument/2006/relationships" xmlns:p="http://schemas.openxmlformats.org/presentationml/2006/main">
  <p:tag name="PPTAGGERGROUP" val="5"/>
</p:tagLst>
</file>

<file path=ppt/tags/tag61.xml><?xml version="1.0" encoding="utf-8"?>
<p:tagLst xmlns:a="http://schemas.openxmlformats.org/drawingml/2006/main" xmlns:r="http://schemas.openxmlformats.org/officeDocument/2006/relationships" xmlns:p="http://schemas.openxmlformats.org/presentationml/2006/main">
  <p:tag name="PPTAGGERGROUP" val="5"/>
</p:tagLst>
</file>

<file path=ppt/tags/tag62.xml><?xml version="1.0" encoding="utf-8"?>
<p:tagLst xmlns:a="http://schemas.openxmlformats.org/drawingml/2006/main" xmlns:r="http://schemas.openxmlformats.org/officeDocument/2006/relationships" xmlns:p="http://schemas.openxmlformats.org/presentationml/2006/main">
  <p:tag name="PPTAGGERGROUP" val="5"/>
</p:tagLst>
</file>

<file path=ppt/tags/tag63.xml><?xml version="1.0" encoding="utf-8"?>
<p:tagLst xmlns:a="http://schemas.openxmlformats.org/drawingml/2006/main" xmlns:r="http://schemas.openxmlformats.org/officeDocument/2006/relationships" xmlns:p="http://schemas.openxmlformats.org/presentationml/2006/main">
  <p:tag name="PPTAGGERGROUP" val="5"/>
</p:tagLst>
</file>

<file path=ppt/tags/tag64.xml><?xml version="1.0" encoding="utf-8"?>
<p:tagLst xmlns:a="http://schemas.openxmlformats.org/drawingml/2006/main" xmlns:r="http://schemas.openxmlformats.org/officeDocument/2006/relationships" xmlns:p="http://schemas.openxmlformats.org/presentationml/2006/main">
  <p:tag name="PPTAGGERGROUP" val="5"/>
</p:tagLst>
</file>

<file path=ppt/tags/tag65.xml><?xml version="1.0" encoding="utf-8"?>
<p:tagLst xmlns:a="http://schemas.openxmlformats.org/drawingml/2006/main" xmlns:r="http://schemas.openxmlformats.org/officeDocument/2006/relationships" xmlns:p="http://schemas.openxmlformats.org/presentationml/2006/main">
  <p:tag name="PPTAGGERGROUP" val="5"/>
</p:tagLst>
</file>

<file path=ppt/tags/tag66.xml><?xml version="1.0" encoding="utf-8"?>
<p:tagLst xmlns:a="http://schemas.openxmlformats.org/drawingml/2006/main" xmlns:r="http://schemas.openxmlformats.org/officeDocument/2006/relationships" xmlns:p="http://schemas.openxmlformats.org/presentationml/2006/main">
  <p:tag name="PPTAGGERGROUP" val="5"/>
</p:tagLst>
</file>

<file path=ppt/tags/tag67.xml><?xml version="1.0" encoding="utf-8"?>
<p:tagLst xmlns:a="http://schemas.openxmlformats.org/drawingml/2006/main" xmlns:r="http://schemas.openxmlformats.org/officeDocument/2006/relationships" xmlns:p="http://schemas.openxmlformats.org/presentationml/2006/main">
  <p:tag name="PPTAGGERGROUP" val="5"/>
</p:tagLst>
</file>

<file path=ppt/tags/tag68.xml><?xml version="1.0" encoding="utf-8"?>
<p:tagLst xmlns:a="http://schemas.openxmlformats.org/drawingml/2006/main" xmlns:r="http://schemas.openxmlformats.org/officeDocument/2006/relationships" xmlns:p="http://schemas.openxmlformats.org/presentationml/2006/main">
  <p:tag name="PPTAGGERGROUP" val="5"/>
</p:tagLst>
</file>

<file path=ppt/tags/tag69.xml><?xml version="1.0" encoding="utf-8"?>
<p:tagLst xmlns:a="http://schemas.openxmlformats.org/drawingml/2006/main" xmlns:r="http://schemas.openxmlformats.org/officeDocument/2006/relationships" xmlns:p="http://schemas.openxmlformats.org/presentationml/2006/main">
  <p:tag name="PPTAGGERGROUP" val="5"/>
</p:tagLst>
</file>

<file path=ppt/tags/tag7.xml><?xml version="1.0" encoding="utf-8"?>
<p:tagLst xmlns:a="http://schemas.openxmlformats.org/drawingml/2006/main" xmlns:r="http://schemas.openxmlformats.org/officeDocument/2006/relationships" xmlns:p="http://schemas.openxmlformats.org/presentationml/2006/main">
  <p:tag name="PPTAGGERGROUP" val="5"/>
</p:tagLst>
</file>

<file path=ppt/tags/tag70.xml><?xml version="1.0" encoding="utf-8"?>
<p:tagLst xmlns:a="http://schemas.openxmlformats.org/drawingml/2006/main" xmlns:r="http://schemas.openxmlformats.org/officeDocument/2006/relationships" xmlns:p="http://schemas.openxmlformats.org/presentationml/2006/main">
  <p:tag name="PPTAGGERGROUP" val="5"/>
</p:tagLst>
</file>

<file path=ppt/tags/tag71.xml><?xml version="1.0" encoding="utf-8"?>
<p:tagLst xmlns:a="http://schemas.openxmlformats.org/drawingml/2006/main" xmlns:r="http://schemas.openxmlformats.org/officeDocument/2006/relationships" xmlns:p="http://schemas.openxmlformats.org/presentationml/2006/main">
  <p:tag name="PPTAGGERGROUP" val="5"/>
</p:tagLst>
</file>

<file path=ppt/tags/tag72.xml><?xml version="1.0" encoding="utf-8"?>
<p:tagLst xmlns:a="http://schemas.openxmlformats.org/drawingml/2006/main" xmlns:r="http://schemas.openxmlformats.org/officeDocument/2006/relationships" xmlns:p="http://schemas.openxmlformats.org/presentationml/2006/main">
  <p:tag name="PPTAGGERGROUP" val="5"/>
</p:tagLst>
</file>

<file path=ppt/tags/tag73.xml><?xml version="1.0" encoding="utf-8"?>
<p:tagLst xmlns:a="http://schemas.openxmlformats.org/drawingml/2006/main" xmlns:r="http://schemas.openxmlformats.org/officeDocument/2006/relationships" xmlns:p="http://schemas.openxmlformats.org/presentationml/2006/main">
  <p:tag name="PPTAGGERGROUP" val="5"/>
</p:tagLst>
</file>

<file path=ppt/tags/tag74.xml><?xml version="1.0" encoding="utf-8"?>
<p:tagLst xmlns:a="http://schemas.openxmlformats.org/drawingml/2006/main" xmlns:r="http://schemas.openxmlformats.org/officeDocument/2006/relationships" xmlns:p="http://schemas.openxmlformats.org/presentationml/2006/main">
  <p:tag name="PPTAGGERGROUP" val="5"/>
</p:tagLst>
</file>

<file path=ppt/tags/tag75.xml><?xml version="1.0" encoding="utf-8"?>
<p:tagLst xmlns:a="http://schemas.openxmlformats.org/drawingml/2006/main" xmlns:r="http://schemas.openxmlformats.org/officeDocument/2006/relationships" xmlns:p="http://schemas.openxmlformats.org/presentationml/2006/main">
  <p:tag name="PPTAGGERGROUP" val="5"/>
</p:tagLst>
</file>

<file path=ppt/tags/tag76.xml><?xml version="1.0" encoding="utf-8"?>
<p:tagLst xmlns:a="http://schemas.openxmlformats.org/drawingml/2006/main" xmlns:r="http://schemas.openxmlformats.org/officeDocument/2006/relationships" xmlns:p="http://schemas.openxmlformats.org/presentationml/2006/main">
  <p:tag name="PPTAGGERGROUP" val="5"/>
</p:tagLst>
</file>

<file path=ppt/tags/tag77.xml><?xml version="1.0" encoding="utf-8"?>
<p:tagLst xmlns:a="http://schemas.openxmlformats.org/drawingml/2006/main" xmlns:r="http://schemas.openxmlformats.org/officeDocument/2006/relationships" xmlns:p="http://schemas.openxmlformats.org/presentationml/2006/main">
  <p:tag name="PPTAGGERGROUP" val="5"/>
</p:tagLst>
</file>

<file path=ppt/tags/tag78.xml><?xml version="1.0" encoding="utf-8"?>
<p:tagLst xmlns:a="http://schemas.openxmlformats.org/drawingml/2006/main" xmlns:r="http://schemas.openxmlformats.org/officeDocument/2006/relationships" xmlns:p="http://schemas.openxmlformats.org/presentationml/2006/main">
  <p:tag name="PPTAGGERGROUP" val="5"/>
</p:tagLst>
</file>

<file path=ppt/tags/tag79.xml><?xml version="1.0" encoding="utf-8"?>
<p:tagLst xmlns:a="http://schemas.openxmlformats.org/drawingml/2006/main" xmlns:r="http://schemas.openxmlformats.org/officeDocument/2006/relationships" xmlns:p="http://schemas.openxmlformats.org/presentationml/2006/main">
  <p:tag name="PPTAGGERGROUP" val="5"/>
</p:tagLst>
</file>

<file path=ppt/tags/tag8.xml><?xml version="1.0" encoding="utf-8"?>
<p:tagLst xmlns:a="http://schemas.openxmlformats.org/drawingml/2006/main" xmlns:r="http://schemas.openxmlformats.org/officeDocument/2006/relationships" xmlns:p="http://schemas.openxmlformats.org/presentationml/2006/main">
  <p:tag name="PPTAGGERGROUP" val="5"/>
</p:tagLst>
</file>

<file path=ppt/tags/tag80.xml><?xml version="1.0" encoding="utf-8"?>
<p:tagLst xmlns:a="http://schemas.openxmlformats.org/drawingml/2006/main" xmlns:r="http://schemas.openxmlformats.org/officeDocument/2006/relationships" xmlns:p="http://schemas.openxmlformats.org/presentationml/2006/main">
  <p:tag name="PPTAGGERGROUP" val="5"/>
</p:tagLst>
</file>

<file path=ppt/tags/tag81.xml><?xml version="1.0" encoding="utf-8"?>
<p:tagLst xmlns:a="http://schemas.openxmlformats.org/drawingml/2006/main" xmlns:r="http://schemas.openxmlformats.org/officeDocument/2006/relationships" xmlns:p="http://schemas.openxmlformats.org/presentationml/2006/main">
  <p:tag name="PPTAGGERGROUP" val="5"/>
</p:tagLst>
</file>

<file path=ppt/tags/tag82.xml><?xml version="1.0" encoding="utf-8"?>
<p:tagLst xmlns:a="http://schemas.openxmlformats.org/drawingml/2006/main" xmlns:r="http://schemas.openxmlformats.org/officeDocument/2006/relationships" xmlns:p="http://schemas.openxmlformats.org/presentationml/2006/main">
  <p:tag name="PPTAGGERGROUP" val="5"/>
</p:tagLst>
</file>

<file path=ppt/tags/tag83.xml><?xml version="1.0" encoding="utf-8"?>
<p:tagLst xmlns:a="http://schemas.openxmlformats.org/drawingml/2006/main" xmlns:r="http://schemas.openxmlformats.org/officeDocument/2006/relationships" xmlns:p="http://schemas.openxmlformats.org/presentationml/2006/main">
  <p:tag name="PPTAGGERGROUP" val="5"/>
</p:tagLst>
</file>

<file path=ppt/tags/tag84.xml><?xml version="1.0" encoding="utf-8"?>
<p:tagLst xmlns:a="http://schemas.openxmlformats.org/drawingml/2006/main" xmlns:r="http://schemas.openxmlformats.org/officeDocument/2006/relationships" xmlns:p="http://schemas.openxmlformats.org/presentationml/2006/main">
  <p:tag name="PPTAGGERGROUP" val="5"/>
</p:tagLst>
</file>

<file path=ppt/tags/tag85.xml><?xml version="1.0" encoding="utf-8"?>
<p:tagLst xmlns:a="http://schemas.openxmlformats.org/drawingml/2006/main" xmlns:r="http://schemas.openxmlformats.org/officeDocument/2006/relationships" xmlns:p="http://schemas.openxmlformats.org/presentationml/2006/main">
  <p:tag name="PPTAGGERGROUP" val="5"/>
</p:tagLst>
</file>

<file path=ppt/tags/tag86.xml><?xml version="1.0" encoding="utf-8"?>
<p:tagLst xmlns:a="http://schemas.openxmlformats.org/drawingml/2006/main" xmlns:r="http://schemas.openxmlformats.org/officeDocument/2006/relationships" xmlns:p="http://schemas.openxmlformats.org/presentationml/2006/main">
  <p:tag name="PPTAGGERGROUP" val="4"/>
</p:tagLst>
</file>

<file path=ppt/tags/tag87.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Who?"/>
  <p:tag name="PPWINSEGMENT1TARGETRTF" val="{\rtf1\ansi\deff1{\fonttbl{\f1\fcharset0 Arial;}}{\colortbl\red0\green0\blue0;}{\f1\fs48\cf0 Who?}{\f1\fs24\cf0 \par}}"/>
  <p:tag name="PPWINSEGMENT1SOURCERTF" val="{\rtf1\ansi\deff0{\fonttbl{\f0\fcharset0 Arial;}}{\colortbl\red0\green0\blue0;}{\f0\fs48\cf0 Wer?\par}}"/>
  <p:tag name="PPWINSEGMENT1LENGTH" val="4"/>
  <p:tag name="PPWINSEGMENT1START" val="1"/>
  <p:tag name="PPTAGGERGROUP" val="4"/>
</p:tagLst>
</file>

<file path=ppt/tags/tag88.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Organization"/>
  <p:tag name="PPWINSEGMENT1TARGETRTF" val="{\rtf1\ansi\deff1{\fonttbl{\f1\fcharset0 Arial;}}{\colortbl\red0\green0\blue0;}{\f1\fs48\cf0 Organization}{\f1\fs24\cf0 \par}}"/>
  <p:tag name="PPWINSEGMENT1SOURCERTF" val="{\rtf1\ansi\deff0{\fonttbl{\f0\fcharset0 Arial;}}{\colortbl\red0\green0\blue0;}{\f0\fs48\cf0 Organisation\par}}"/>
  <p:tag name="PPWINSEGMENT1LENGTH" val="12"/>
  <p:tag name="PPWINSEGMENT1START" val="1"/>
  <p:tag name="PPTAGGERGROUP" val="4"/>
</p:tagLst>
</file>

<file path=ppt/tags/tag89.xml><?xml version="1.0" encoding="utf-8"?>
<p:tagLst xmlns:a="http://schemas.openxmlformats.org/drawingml/2006/main" xmlns:r="http://schemas.openxmlformats.org/officeDocument/2006/relationships" xmlns:p="http://schemas.openxmlformats.org/presentationml/2006/main">
  <p:tag name="PPTAGGERGROUP" val="3"/>
</p:tagLst>
</file>

<file path=ppt/tags/tag9.xml><?xml version="1.0" encoding="utf-8"?>
<p:tagLst xmlns:a="http://schemas.openxmlformats.org/drawingml/2006/main" xmlns:r="http://schemas.openxmlformats.org/officeDocument/2006/relationships" xmlns:p="http://schemas.openxmlformats.org/presentationml/2006/main">
  <p:tag name="PPTAGGERGROUP" val="5"/>
</p:tagLst>
</file>

<file path=ppt/tags/tag90.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What?"/>
  <p:tag name="PPWINSEGMENT1TARGETRTF" val="{\rtf1\ansi\deff1{\fonttbl{\f1\fcharset0 Arial;}}{\colortbl\red0\green0\blue0;}{\f1\fs48\cf0 What?}{\f1\fs24\cf0 \par}}"/>
  <p:tag name="PPWINSEGMENT1SOURCERTF" val="{\rtf1\ansi\deff0{\fonttbl{\f0\fcharset0 Arial;}}{\colortbl\red0\green0\blue0;}{\f0\fs48\cf0 Was?\par}}"/>
  <p:tag name="PPWINSEGMENT1LENGTH" val="5"/>
  <p:tag name="PPWINSEGMENT1START" val="1"/>
  <p:tag name="PPTAGGERGROUP" val="3"/>
</p:tagLst>
</file>

<file path=ppt/tags/tag91.xml><?xml version="1.0" encoding="utf-8"?>
<p:tagLst xmlns:a="http://schemas.openxmlformats.org/drawingml/2006/main" xmlns:r="http://schemas.openxmlformats.org/officeDocument/2006/relationships" xmlns:p="http://schemas.openxmlformats.org/presentationml/2006/main">
  <p:tag name="PPTAGGERGROUP" val="3"/>
</p:tagLst>
</file>

<file path=ppt/tags/tag92.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Function"/>
  <p:tag name="PPWINSEGMENT1TARGETRTF" val="{\rtf1\ansi\deff1{\fonttbl{\f1\fcharset0 Arial;}}{\colortbl\red0\green0\blue0;}{\f1\fs48\cf0 Function}{\f1\fs24\cf0 \par}}"/>
  <p:tag name="PPWINSEGMENT1SOURCERTF" val="{\rtf1\ansi\deff0{\fonttbl{\f0\fcharset0 Arial;}}{\colortbl\red0\green0\blue0;}{\f0\fs48\cf0 Funktion\par}}"/>
  <p:tag name="PPWINSEGMENT1LENGTH" val="8"/>
  <p:tag name="PPWINSEGMENT1START" val="1"/>
  <p:tag name="PPTAGGERGROUP" val="3"/>
</p:tagLst>
</file>

<file path=ppt/tags/tag93.xml><?xml version="1.0" encoding="utf-8"?>
<p:tagLst xmlns:a="http://schemas.openxmlformats.org/drawingml/2006/main" xmlns:r="http://schemas.openxmlformats.org/officeDocument/2006/relationships" xmlns:p="http://schemas.openxmlformats.org/presentationml/2006/main">
  <p:tag name="PPTAGGERGROUP" val="2"/>
</p:tagLst>
</file>

<file path=ppt/tags/tag94.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Which?"/>
  <p:tag name="PPWINSEGMENT1TARGETRTF" val="{\rtf1\ansi\deff1{\fonttbl{\f1\fcharset0 Arial;}}{\colortbl\red0\green0\blue0;}{\f1\fs48\cf0 Which?}{\f1\fs24\cf0 \par}}"/>
  <p:tag name="PPWINSEGMENT1SOURCERTF" val="{\rtf1\ansi\deff0{\fonttbl{\f0\fcharset0 Arial;}}{\colortbl\red0\green0\blue0;}{\f0\fs48\cf0 Welche?\par}}"/>
  <p:tag name="PPWINSEGMENT1LENGTH" val="6"/>
  <p:tag name="PPWINSEGMENT1START" val="1"/>
  <p:tag name="PPTAGGERGROUP" val="2"/>
</p:tagLst>
</file>

<file path=ppt/tags/tag95.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Data / Service"/>
  <p:tag name="PPWINSEGMENT1TARGETRTF" val="{\rtf1\ansi\deff1{\fonttbl{\f1\fcharset0 Arial;}}{\colortbl\red0\green0\blue0;}{\f1\fs48\cf0 Data / Service}{\f1\fs24\cf0 \par}}"/>
  <p:tag name="PPWINSEGMENT1SOURCERTF" val="{\rtf1\ansi\deff0{\fonttbl{\f0\fcharset0 Arial;}}{\colortbl\red0\green0\blue0;}{\f0\fs48\cf0 Daten / Leistung\par}}"/>
  <p:tag name="PPWINSEGMENT1LENGTH" val="14"/>
  <p:tag name="PPWINSEGMENT1START" val="1"/>
  <p:tag name="PPTAGGERGROUP" val="2"/>
</p:tagLst>
</file>

<file path=ppt/tags/tag96.xml><?xml version="1.0" encoding="utf-8"?>
<p:tagLst xmlns:a="http://schemas.openxmlformats.org/drawingml/2006/main" xmlns:r="http://schemas.openxmlformats.org/officeDocument/2006/relationships" xmlns:p="http://schemas.openxmlformats.org/presentationml/2006/main">
  <p:tag name="PPTAGGERGROUP" val="1"/>
</p:tagLst>
</file>

<file path=ppt/tags/tag97.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When?"/>
  <p:tag name="PPWINSEGMENT1TARGETRTF" val="{\rtf1\ansi\deff1{\fonttbl{\f1\fcharset0 Arial;}}{\colortbl\red0\green0\blue0;}{\f1\fs48\cf0 When?}{\f1\fs24\cf0 \par}}"/>
  <p:tag name="PPWINSEGMENT1SOURCERTF" val="{\rtf1\ansi\deff0{\fonttbl{\f0\fcharset0 Arial;}}{\colortbl\red0\green0\blue0;}{\f0\fs48\cf0 Wann?\par}}"/>
  <p:tag name="PPWINSEGMENT1LENGTH" val="5"/>
  <p:tag name="PPWINSEGMENT1START" val="1"/>
  <p:tag name="PPTAGGERGROUP" val="1"/>
</p:tagLst>
</file>

<file path=ppt/tags/tag98.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Process"/>
  <p:tag name="PPWINSEGMENT1TARGETRTF" val="{\rtf1\ansi\deff1{\fonttbl{\f1\fcharset0 Arial;}}{\colortbl\red0\green0\blue0;}{\f1\fs48\cf0 Process}{\f1\fs24\cf0 \par}}"/>
  <p:tag name="PPWINSEGMENT1SOURCERTF" val="{\rtf1\ansi\deff0{\fonttbl{\f0\fcharset0 Arial;}}{\colortbl\red0\green0\blue0;}{\f0\fs48\cf0 Prozess\par}}"/>
  <p:tag name="PPWINSEGMENT1LENGTH" val="7"/>
  <p:tag name="PPWINSEGMENT1START" val="1"/>
  <p:tag name="PPTAGGERGROUP" val="1"/>
</p:tagLst>
</file>

<file path=ppt/tags/tag99.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Process"/>
  <p:tag name="PPWINSEGMENT1TARGETRTF" val="{\rtf1\ansi\deff1{\fonttbl{\f1\fcharset0 Arial;}}{\colortbl\red0\green0\blue0;}{\f1\fs48\cf0 Process}{\f1\fs24\cf0 \par}}"/>
  <p:tag name="PPWINSEGMENT1SOURCERTF" val="{\rtf1\ansi\deff0{\fonttbl{\f0\fcharset0 Arial;}}{\colortbl\red0\green0\blue0;}{\f0\fs48\cf0 Prozess\par}}"/>
  <p:tag name="PPWINSEGMENT1LENGTH" val="7"/>
  <p:tag name="PPWINSEGMENT1START" val="1"/>
  <p:tag name="PPTAGGERGROUP" val="1"/>
</p:tagLst>
</file>

<file path=ppt/theme/theme1.xml><?xml version="1.0" encoding="utf-8"?>
<a:theme xmlns:a="http://schemas.openxmlformats.org/drawingml/2006/main" name="Office Mix">
  <a:themeElements>
    <a:clrScheme name="Custom 1">
      <a:dk1>
        <a:srgbClr val="2B2B2B"/>
      </a:dk1>
      <a:lt1>
        <a:srgbClr val="FFFFFF"/>
      </a:lt1>
      <a:dk2>
        <a:srgbClr val="505050"/>
      </a:dk2>
      <a:lt2>
        <a:srgbClr val="F2F2F2"/>
      </a:lt2>
      <a:accent1>
        <a:srgbClr val="0061AA"/>
      </a:accent1>
      <a:accent2>
        <a:srgbClr val="8B0304"/>
      </a:accent2>
      <a:accent3>
        <a:srgbClr val="F04E23"/>
      </a:accent3>
      <a:accent4>
        <a:srgbClr val="004282"/>
      </a:accent4>
      <a:accent5>
        <a:srgbClr val="009AC6"/>
      </a:accent5>
      <a:accent6>
        <a:srgbClr val="FFB900"/>
      </a:accent6>
      <a:hlink>
        <a:srgbClr val="0078D7"/>
      </a:hlink>
      <a:folHlink>
        <a:srgbClr val="4DB0FF"/>
      </a:folHlink>
    </a:clrScheme>
    <a:fontScheme name="Tinos preset">
      <a:majorFont>
        <a:latin typeface="tinos"/>
        <a:ea typeface=""/>
        <a:cs typeface=""/>
      </a:majorFont>
      <a:minorFont>
        <a:latin typeface="tin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rmAutofit/>
      </a:bodyPr>
      <a:lstStyle>
        <a:defPPr>
          <a:defRPr baseline="0" dirty="0" smtClean="0">
            <a:solidFill>
              <a:srgbClr val="0061AA"/>
            </a:solidFill>
          </a:defRPr>
        </a:defPPr>
      </a:lstStyle>
    </a:txDef>
  </a:objectDefaults>
  <a:extraClrSchemeLst/>
  <a:extLst>
    <a:ext uri="{05A4C25C-085E-4340-85A3-A5531E510DB2}">
      <thm15:themeFamily xmlns:thm15="http://schemas.microsoft.com/office/thememl/2012/main" name="OfficeMixStart_Update_6.5.15" id="{60899B57-461E-436C-89B9-AD8BFE676B7F}" vid="{4C140D03-C9A6-4F01-A333-D0890A71F5F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14731c15-9309-4569-90b3-f301b8ce226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A5EA05029B9D54D98BAEF6ED362BF9D" ma:contentTypeVersion="17" ma:contentTypeDescription="Create a new document." ma:contentTypeScope="" ma:versionID="5ec1b847bac1e5c79c2d2003d65e4874">
  <xsd:schema xmlns:xsd="http://www.w3.org/2001/XMLSchema" xmlns:xs="http://www.w3.org/2001/XMLSchema" xmlns:p="http://schemas.microsoft.com/office/2006/metadata/properties" xmlns:ns3="f623b769-f4f5-4cab-9ab7-ef2721bbf171" xmlns:ns4="14731c15-9309-4569-90b3-f301b8ce2265" targetNamespace="http://schemas.microsoft.com/office/2006/metadata/properties" ma:root="true" ma:fieldsID="bd4676a41f5735af254b42283ba9e778" ns3:_="" ns4:_="">
    <xsd:import namespace="f623b769-f4f5-4cab-9ab7-ef2721bbf171"/>
    <xsd:import namespace="14731c15-9309-4569-90b3-f301b8ce226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_activity" minOccurs="0"/>
                <xsd:element ref="ns4:MediaServiceDateTaken" minOccurs="0"/>
                <xsd:element ref="ns4:MediaLengthInSeconds"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23b769-f4f5-4cab-9ab7-ef2721bbf1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731c15-9309-4569-90b3-f301b8ce226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0CF4DB-05BC-4702-8686-5B27860E428D}">
  <ds:schemaRefs>
    <ds:schemaRef ds:uri="http://schemas.microsoft.com/sharepoint/v3/contenttype/forms"/>
  </ds:schemaRefs>
</ds:datastoreItem>
</file>

<file path=customXml/itemProps2.xml><?xml version="1.0" encoding="utf-8"?>
<ds:datastoreItem xmlns:ds="http://schemas.openxmlformats.org/officeDocument/2006/customXml" ds:itemID="{C4C0F9A2-4A45-48DB-9E8A-51E9637BFB7B}">
  <ds:schemaRefs>
    <ds:schemaRef ds:uri="http://purl.org/dc/dcmitype/"/>
    <ds:schemaRef ds:uri="http://schemas.microsoft.com/office/2006/documentManagement/types"/>
    <ds:schemaRef ds:uri="http://www.w3.org/XML/1998/namespace"/>
    <ds:schemaRef ds:uri="f623b769-f4f5-4cab-9ab7-ef2721bbf171"/>
    <ds:schemaRef ds:uri="http://schemas.microsoft.com/office/2006/metadata/properties"/>
    <ds:schemaRef ds:uri="http://purl.org/dc/elements/1.1/"/>
    <ds:schemaRef ds:uri="http://purl.org/dc/terms/"/>
    <ds:schemaRef ds:uri="http://schemas.microsoft.com/office/infopath/2007/PartnerControls"/>
    <ds:schemaRef ds:uri="http://schemas.openxmlformats.org/package/2006/metadata/core-properties"/>
    <ds:schemaRef ds:uri="14731c15-9309-4569-90b3-f301b8ce2265"/>
  </ds:schemaRefs>
</ds:datastoreItem>
</file>

<file path=customXml/itemProps3.xml><?xml version="1.0" encoding="utf-8"?>
<ds:datastoreItem xmlns:ds="http://schemas.openxmlformats.org/officeDocument/2006/customXml" ds:itemID="{E3AA732A-6264-4169-AA6D-F0E0BBBA7C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23b769-f4f5-4cab-9ab7-ef2721bbf171"/>
    <ds:schemaRef ds:uri="14731c15-9309-4569-90b3-f301b8ce22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Create an Office Mix</Template>
  <TotalTime>3771</TotalTime>
  <Words>5206</Words>
  <Application>Microsoft Office PowerPoint</Application>
  <PresentationFormat>Widescreen</PresentationFormat>
  <Paragraphs>524</Paragraphs>
  <Slides>53</Slides>
  <Notes>49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2" baseType="lpstr">
      <vt:lpstr>ＭＳ Ｐゴシック</vt:lpstr>
      <vt:lpstr>Arial</vt:lpstr>
      <vt:lpstr>Calibri</vt:lpstr>
      <vt:lpstr>Times New Roman</vt:lpstr>
      <vt:lpstr>Tinos</vt:lpstr>
      <vt:lpstr>Tinos</vt:lpstr>
      <vt:lpstr>Wingdings</vt:lpstr>
      <vt:lpstr>Office Mix</vt:lpstr>
      <vt:lpstr>Visio</vt:lpstr>
      <vt:lpstr>PowerPoint Presentation</vt:lpstr>
      <vt:lpstr>BPM lifecycle and roles</vt:lpstr>
      <vt:lpstr>Process identification</vt:lpstr>
      <vt:lpstr>Process identification steps</vt:lpstr>
      <vt:lpstr>Example: prioritized process portfolio</vt:lpstr>
      <vt:lpstr>PowerPoint Presentation</vt:lpstr>
      <vt:lpstr>Purposes of process modeling</vt:lpstr>
      <vt:lpstr>Business Process Model and Notation (BPMN)</vt:lpstr>
      <vt:lpstr>BPMN from 10,000 miles… </vt:lpstr>
      <vt:lpstr>Let’s start modeling</vt:lpstr>
      <vt:lpstr>Let’s start modeling – break it down</vt:lpstr>
      <vt:lpstr>Let’s start modeling – break it down</vt:lpstr>
      <vt:lpstr>BPMN Model</vt:lpstr>
      <vt:lpstr>Let’s start modeling – break it down</vt:lpstr>
      <vt:lpstr>BPMN Model</vt:lpstr>
      <vt:lpstr>Execution of a process model  The “token game”</vt:lpstr>
      <vt:lpstr>A little bit more on events…</vt:lpstr>
      <vt:lpstr>Order-to-cash example revisited…</vt:lpstr>
      <vt:lpstr>First try</vt:lpstr>
      <vt:lpstr>A little more on gateways: XOR Gateway</vt:lpstr>
      <vt:lpstr>Example: XOR Gateway</vt:lpstr>
      <vt:lpstr>A little more on gateways: AND Gateway</vt:lpstr>
      <vt:lpstr>Example: AND Gateway</vt:lpstr>
      <vt:lpstr>Revised order-to-cash process model</vt:lpstr>
      <vt:lpstr>Between XOR and AND</vt:lpstr>
      <vt:lpstr>Solution 1</vt:lpstr>
      <vt:lpstr>Solution 2</vt:lpstr>
      <vt:lpstr>OR Gateway</vt:lpstr>
      <vt:lpstr>Solution using OR Gateway</vt:lpstr>
      <vt:lpstr>What join type do we need here?</vt:lpstr>
      <vt:lpstr>Beware: Beginner’s Mistake…</vt:lpstr>
      <vt:lpstr>Guidelines: Naming Conventions</vt:lpstr>
      <vt:lpstr>Poll: Which model do you prefer?</vt:lpstr>
      <vt:lpstr>One more guideline…</vt:lpstr>
      <vt:lpstr>Rework and repetition</vt:lpstr>
      <vt:lpstr>Quick Note: Implicit vs. explicit gateways</vt:lpstr>
      <vt:lpstr>How this process starts? How it ends?</vt:lpstr>
      <vt:lpstr>What’s wrong with this model? How to fix it? </vt:lpstr>
      <vt:lpstr>Process Modelling Viewpoints</vt:lpstr>
      <vt:lpstr>Organizational Elements in BPMN – Pools &amp; Lanes</vt:lpstr>
      <vt:lpstr>Order-to-cash process with lanes</vt:lpstr>
      <vt:lpstr>Message Flow</vt:lpstr>
      <vt:lpstr>Order-to-cash process with a black-box customer pool</vt:lpstr>
      <vt:lpstr>Pools, Lanes and Flows: syntactic rules</vt:lpstr>
      <vt:lpstr>One more guideline…</vt:lpstr>
      <vt:lpstr>Process Modelling Viewpoints</vt:lpstr>
      <vt:lpstr>BPMN Information Artifacts</vt:lpstr>
      <vt:lpstr>Order-to-cash process, again</vt:lpstr>
      <vt:lpstr>Model with information artifacts</vt:lpstr>
      <vt:lpstr>A Final Note: BPMN Text Annotations</vt:lpstr>
      <vt:lpstr>BPMN Poster (link in “Readings” page)</vt:lpstr>
      <vt:lpstr>Quiz</vt:lpstr>
      <vt:lpstr>Readings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Make Interactive Videos with PowerPoint and Office Mix</dc:title>
  <dc:creator>Johan</dc:creator>
  <cp:lastModifiedBy>Ade Fajemisin</cp:lastModifiedBy>
  <cp:revision>386</cp:revision>
  <cp:lastPrinted>2019-02-20T06:51:15Z</cp:lastPrinted>
  <dcterms:created xsi:type="dcterms:W3CDTF">2016-01-07T07:52:03Z</dcterms:created>
  <dcterms:modified xsi:type="dcterms:W3CDTF">2025-01-27T16:51:27Z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0x0101008A5EA05029B9D54D98BAEF6ED362BF9D</vt:lpwstr>
  </property>
</Properties>
</file>